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9" r:id="rId4"/>
    <p:sldId id="319" r:id="rId5"/>
    <p:sldId id="345" r:id="rId6"/>
    <p:sldId id="322" r:id="rId7"/>
    <p:sldId id="347" r:id="rId8"/>
    <p:sldId id="348" r:id="rId9"/>
    <p:sldId id="350" r:id="rId10"/>
    <p:sldId id="351" r:id="rId11"/>
    <p:sldId id="352" r:id="rId12"/>
    <p:sldId id="353" r:id="rId13"/>
    <p:sldId id="354" r:id="rId14"/>
    <p:sldId id="355" r:id="rId15"/>
    <p:sldId id="356" r:id="rId16"/>
    <p:sldId id="357" r:id="rId17"/>
    <p:sldId id="358" r:id="rId18"/>
    <p:sldId id="360" r:id="rId19"/>
    <p:sldId id="361" r:id="rId20"/>
    <p:sldId id="362" r:id="rId21"/>
    <p:sldId id="363" r:id="rId22"/>
    <p:sldId id="364" r:id="rId23"/>
    <p:sldId id="365" r:id="rId24"/>
    <p:sldId id="366" r:id="rId25"/>
    <p:sldId id="367" r:id="rId26"/>
    <p:sldId id="309" r:id="rId27"/>
    <p:sldId id="294" r:id="rId28"/>
    <p:sldId id="385" r:id="rId29"/>
    <p:sldId id="368" r:id="rId30"/>
    <p:sldId id="369" r:id="rId31"/>
    <p:sldId id="308" r:id="rId32"/>
    <p:sldId id="283" r:id="rId33"/>
    <p:sldId id="284" r:id="rId34"/>
    <p:sldId id="386" r:id="rId35"/>
    <p:sldId id="387" r:id="rId36"/>
    <p:sldId id="383" r:id="rId37"/>
    <p:sldId id="317" r:id="rId38"/>
    <p:sldId id="288" r:id="rId39"/>
    <p:sldId id="289" r:id="rId40"/>
    <p:sldId id="261" r:id="rId41"/>
    <p:sldId id="275" r:id="rId42"/>
    <p:sldId id="376" r:id="rId43"/>
    <p:sldId id="377" r:id="rId44"/>
    <p:sldId id="378" r:id="rId45"/>
    <p:sldId id="381" r:id="rId46"/>
    <p:sldId id="382" r:id="rId47"/>
    <p:sldId id="278" r:id="rId48"/>
  </p:sldIdLst>
  <p:sldSz cx="9144000" cy="5143500" type="screen16x9"/>
  <p:notesSz cx="6858000" cy="9144000"/>
  <p:custDataLst>
    <p:tags r:id="rId5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2532A"/>
    <a:srgbClr val="00877F"/>
    <a:srgbClr val="1B9D27"/>
    <a:srgbClr val="006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17" autoAdjust="0"/>
  </p:normalViewPr>
  <p:slideViewPr>
    <p:cSldViewPr snapToGrid="0">
      <p:cViewPr varScale="1">
        <p:scale>
          <a:sx n="139" d="100"/>
          <a:sy n="139" d="100"/>
        </p:scale>
        <p:origin x="786"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59081-FBAB-4694-9CBE-C3BAA565A982}" type="doc">
      <dgm:prSet loTypeId="urn:microsoft.com/office/officeart/2008/layout/HorizontalMultiLevelHierarchy" loCatId="hierarchy" qsTypeId="urn:microsoft.com/office/officeart/2005/8/quickstyle/3d1" qsCatId="3D" csTypeId="urn:microsoft.com/office/officeart/2005/8/colors/accent2_2" csCatId="accent2" phldr="1"/>
      <dgm:spPr/>
      <dgm:t>
        <a:bodyPr/>
        <a:lstStyle/>
        <a:p>
          <a:endParaRPr lang="zh-TW" altLang="en-US"/>
        </a:p>
      </dgm:t>
    </dgm:pt>
    <dgm:pt modelId="{A7A032DB-43F7-4BD4-9D2D-43977A31032C}">
      <dgm:prSet phldrT="[文字]" custT="1"/>
      <dgm:spPr/>
      <dgm:t>
        <a:bodyPr vert="vert"/>
        <a:lstStyle/>
        <a:p>
          <a:r>
            <a:rPr lang="zh-TW" altLang="en-US" sz="4000" dirty="0">
              <a:latin typeface="標楷體" pitchFamily="65" charset="-120"/>
              <a:ea typeface="標楷體" pitchFamily="65" charset="-120"/>
            </a:rPr>
            <a:t>研究人力費</a:t>
          </a:r>
        </a:p>
      </dgm:t>
    </dgm:pt>
    <dgm:pt modelId="{ABE3ED85-DC42-4B4A-BB10-E2B5B098AF65}" type="parTrans" cxnId="{89B6995B-DFB5-47AE-A637-08C408D5988C}">
      <dgm:prSet/>
      <dgm:spPr/>
      <dgm:t>
        <a:bodyPr/>
        <a:lstStyle/>
        <a:p>
          <a:endParaRPr lang="zh-TW" altLang="en-US"/>
        </a:p>
      </dgm:t>
    </dgm:pt>
    <dgm:pt modelId="{8AB094CB-DB1F-4162-8CB8-E8D8D851F7F7}" type="sibTrans" cxnId="{89B6995B-DFB5-47AE-A637-08C408D5988C}">
      <dgm:prSet/>
      <dgm:spPr/>
      <dgm:t>
        <a:bodyPr/>
        <a:lstStyle/>
        <a:p>
          <a:endParaRPr lang="zh-TW" altLang="en-US"/>
        </a:p>
      </dgm:t>
    </dgm:pt>
    <dgm:pt modelId="{566BBF3D-A402-4220-8C95-01E3E5EF6A30}">
      <dgm:prSet phldrT="[文字]" custT="1"/>
      <dgm:spPr/>
      <dgm:t>
        <a:bodyPr/>
        <a:lstStyle/>
        <a:p>
          <a:r>
            <a:rPr lang="zh-TW" altLang="en-US" sz="2600" dirty="0">
              <a:latin typeface="標楷體" pitchFamily="65" charset="-120"/>
              <a:ea typeface="標楷體" pitchFamily="65" charset="-120"/>
            </a:rPr>
            <a:t>主持費</a:t>
          </a:r>
        </a:p>
      </dgm:t>
    </dgm:pt>
    <dgm:pt modelId="{F04A3608-43B0-4FF6-8D89-D1C0D10A7EB4}" type="parTrans" cxnId="{592C01AE-CD3F-4EE1-B1FE-E516F8526547}">
      <dgm:prSet/>
      <dgm:spPr/>
      <dgm:t>
        <a:bodyPr/>
        <a:lstStyle/>
        <a:p>
          <a:endParaRPr lang="zh-TW" altLang="en-US"/>
        </a:p>
      </dgm:t>
    </dgm:pt>
    <dgm:pt modelId="{C215302E-CDA5-412C-BDB8-74339DC2C808}" type="sibTrans" cxnId="{592C01AE-CD3F-4EE1-B1FE-E516F8526547}">
      <dgm:prSet/>
      <dgm:spPr/>
      <dgm:t>
        <a:bodyPr/>
        <a:lstStyle/>
        <a:p>
          <a:endParaRPr lang="zh-TW" altLang="en-US"/>
        </a:p>
      </dgm:t>
    </dgm:pt>
    <dgm:pt modelId="{EADD8618-987C-4F25-8E04-56A1A299A824}">
      <dgm:prSet phldrT="[文字]" custT="1"/>
      <dgm:spPr/>
      <dgm:t>
        <a:bodyPr/>
        <a:lstStyle/>
        <a:p>
          <a:r>
            <a:rPr lang="zh-TW" altLang="en-US" sz="2600" dirty="0">
              <a:latin typeface="標楷體" pitchFamily="65" charset="-120"/>
              <a:ea typeface="標楷體" pitchFamily="65" charset="-120"/>
            </a:rPr>
            <a:t>助理人員</a:t>
          </a:r>
        </a:p>
      </dgm:t>
    </dgm:pt>
    <dgm:pt modelId="{8B261111-A627-41A2-8BAE-32348906101C}" type="parTrans" cxnId="{B7D1BFEF-A644-49FB-8051-3D1604A18BA9}">
      <dgm:prSet/>
      <dgm:spPr/>
      <dgm:t>
        <a:bodyPr/>
        <a:lstStyle/>
        <a:p>
          <a:endParaRPr lang="zh-TW" altLang="en-US"/>
        </a:p>
      </dgm:t>
    </dgm:pt>
    <dgm:pt modelId="{6BC65A09-2664-4A81-AA25-47961F07361A}" type="sibTrans" cxnId="{B7D1BFEF-A644-49FB-8051-3D1604A18BA9}">
      <dgm:prSet/>
      <dgm:spPr/>
      <dgm:t>
        <a:bodyPr/>
        <a:lstStyle/>
        <a:p>
          <a:endParaRPr lang="zh-TW" altLang="en-US"/>
        </a:p>
      </dgm:t>
    </dgm:pt>
    <dgm:pt modelId="{872E2043-1069-4284-945F-94396BA4B545}">
      <dgm:prSet phldrT="[文字]" custT="1"/>
      <dgm:spPr/>
      <dgm:t>
        <a:bodyPr/>
        <a:lstStyle/>
        <a:p>
          <a:r>
            <a:rPr lang="zh-TW" altLang="en-US" sz="2600" dirty="0">
              <a:latin typeface="標楷體" pitchFamily="65" charset="-120"/>
              <a:ea typeface="標楷體" pitchFamily="65" charset="-120"/>
            </a:rPr>
            <a:t>臨時工、工讀金</a:t>
          </a:r>
        </a:p>
      </dgm:t>
    </dgm:pt>
    <dgm:pt modelId="{7D52E274-F280-4554-93A3-D23C5750E892}" type="parTrans" cxnId="{619BAD15-D1C8-4970-B7E9-468D5A5B3C9F}">
      <dgm:prSet/>
      <dgm:spPr/>
      <dgm:t>
        <a:bodyPr/>
        <a:lstStyle/>
        <a:p>
          <a:endParaRPr lang="zh-TW" altLang="en-US"/>
        </a:p>
      </dgm:t>
    </dgm:pt>
    <dgm:pt modelId="{BDA8C124-ECDF-4974-BC4C-CE426AA914DF}" type="sibTrans" cxnId="{619BAD15-D1C8-4970-B7E9-468D5A5B3C9F}">
      <dgm:prSet/>
      <dgm:spPr/>
      <dgm:t>
        <a:bodyPr/>
        <a:lstStyle/>
        <a:p>
          <a:endParaRPr lang="zh-TW" altLang="en-US"/>
        </a:p>
      </dgm:t>
    </dgm:pt>
    <dgm:pt modelId="{2469E723-E5CE-427B-91DF-D6FF1B57E91D}">
      <dgm:prSet phldrT="[文字]" custT="1"/>
      <dgm:spPr/>
      <dgm:t>
        <a:bodyPr/>
        <a:lstStyle/>
        <a:p>
          <a:r>
            <a:rPr lang="zh-TW" altLang="en-US" sz="2600" dirty="0">
              <a:latin typeface="標楷體" pitchFamily="65" charset="-120"/>
              <a:ea typeface="標楷體" pitchFamily="65" charset="-120"/>
            </a:rPr>
            <a:t>專任助理</a:t>
          </a:r>
        </a:p>
      </dgm:t>
    </dgm:pt>
    <dgm:pt modelId="{3C018026-C7CC-4160-A20E-7A717532317F}" type="parTrans" cxnId="{F42BB164-0634-4193-A47E-DE25F2D7DE0D}">
      <dgm:prSet/>
      <dgm:spPr/>
      <dgm:t>
        <a:bodyPr/>
        <a:lstStyle/>
        <a:p>
          <a:endParaRPr lang="zh-TW" altLang="en-US"/>
        </a:p>
      </dgm:t>
    </dgm:pt>
    <dgm:pt modelId="{9033283F-8512-4057-A019-F21E9C82B699}" type="sibTrans" cxnId="{F42BB164-0634-4193-A47E-DE25F2D7DE0D}">
      <dgm:prSet/>
      <dgm:spPr/>
      <dgm:t>
        <a:bodyPr/>
        <a:lstStyle/>
        <a:p>
          <a:endParaRPr lang="zh-TW" altLang="en-US"/>
        </a:p>
      </dgm:t>
    </dgm:pt>
    <dgm:pt modelId="{B3756915-56B6-4AE6-942F-6E0E1BB98EEC}">
      <dgm:prSet phldrT="[文字]" custT="1"/>
      <dgm:spPr/>
      <dgm:t>
        <a:bodyPr/>
        <a:lstStyle/>
        <a:p>
          <a:r>
            <a:rPr lang="zh-TW" altLang="en-US" sz="2600" dirty="0">
              <a:latin typeface="標楷體" pitchFamily="65" charset="-120"/>
              <a:ea typeface="標楷體" pitchFamily="65" charset="-120"/>
            </a:rPr>
            <a:t>兼任助理</a:t>
          </a:r>
        </a:p>
      </dgm:t>
    </dgm:pt>
    <dgm:pt modelId="{8B1A6A38-AFA9-4D97-9D13-BD2EA639E24E}" type="parTrans" cxnId="{B18485C5-40BF-47F4-9D5B-AF6BDDC50E3A}">
      <dgm:prSet/>
      <dgm:spPr/>
      <dgm:t>
        <a:bodyPr/>
        <a:lstStyle/>
        <a:p>
          <a:endParaRPr lang="zh-TW" altLang="en-US"/>
        </a:p>
      </dgm:t>
    </dgm:pt>
    <dgm:pt modelId="{A87B6B83-E446-4C4E-A35E-C2369760527B}" type="sibTrans" cxnId="{B18485C5-40BF-47F4-9D5B-AF6BDDC50E3A}">
      <dgm:prSet/>
      <dgm:spPr/>
      <dgm:t>
        <a:bodyPr/>
        <a:lstStyle/>
        <a:p>
          <a:endParaRPr lang="zh-TW" altLang="en-US"/>
        </a:p>
      </dgm:t>
    </dgm:pt>
    <dgm:pt modelId="{55A084FE-3377-4BC6-80B3-98D32304D541}" type="pres">
      <dgm:prSet presAssocID="{44C59081-FBAB-4694-9CBE-C3BAA565A982}" presName="Name0" presStyleCnt="0">
        <dgm:presLayoutVars>
          <dgm:chPref val="1"/>
          <dgm:dir/>
          <dgm:animOne val="branch"/>
          <dgm:animLvl val="lvl"/>
          <dgm:resizeHandles val="exact"/>
        </dgm:presLayoutVars>
      </dgm:prSet>
      <dgm:spPr/>
    </dgm:pt>
    <dgm:pt modelId="{C34D152F-41BA-4D67-BBA9-66042D6530F7}" type="pres">
      <dgm:prSet presAssocID="{A7A032DB-43F7-4BD4-9D2D-43977A31032C}" presName="root1" presStyleCnt="0"/>
      <dgm:spPr/>
    </dgm:pt>
    <dgm:pt modelId="{71B981D2-A407-403D-9C55-CF7712B5B9C0}" type="pres">
      <dgm:prSet presAssocID="{A7A032DB-43F7-4BD4-9D2D-43977A31032C}" presName="LevelOneTextNode" presStyleLbl="node0" presStyleIdx="0" presStyleCnt="1">
        <dgm:presLayoutVars>
          <dgm:chPref val="3"/>
        </dgm:presLayoutVars>
      </dgm:prSet>
      <dgm:spPr/>
    </dgm:pt>
    <dgm:pt modelId="{0A845040-9CCA-4796-AD65-EA7622C434F9}" type="pres">
      <dgm:prSet presAssocID="{A7A032DB-43F7-4BD4-9D2D-43977A31032C}" presName="level2hierChild" presStyleCnt="0"/>
      <dgm:spPr/>
    </dgm:pt>
    <dgm:pt modelId="{E2D426D0-F6B1-4DD3-9D18-02687B66D2CD}" type="pres">
      <dgm:prSet presAssocID="{F04A3608-43B0-4FF6-8D89-D1C0D10A7EB4}" presName="conn2-1" presStyleLbl="parChTrans1D2" presStyleIdx="0" presStyleCnt="5"/>
      <dgm:spPr/>
    </dgm:pt>
    <dgm:pt modelId="{C0E98CFC-9490-49C7-897E-7C4D0675B161}" type="pres">
      <dgm:prSet presAssocID="{F04A3608-43B0-4FF6-8D89-D1C0D10A7EB4}" presName="connTx" presStyleLbl="parChTrans1D2" presStyleIdx="0" presStyleCnt="5"/>
      <dgm:spPr/>
    </dgm:pt>
    <dgm:pt modelId="{B8751154-7C42-416C-94A3-AEFA4966F46A}" type="pres">
      <dgm:prSet presAssocID="{566BBF3D-A402-4220-8C95-01E3E5EF6A30}" presName="root2" presStyleCnt="0"/>
      <dgm:spPr/>
    </dgm:pt>
    <dgm:pt modelId="{DF194B26-4FA7-41A2-B234-1D3EAA0F498C}" type="pres">
      <dgm:prSet presAssocID="{566BBF3D-A402-4220-8C95-01E3E5EF6A30}" presName="LevelTwoTextNode" presStyleLbl="node2" presStyleIdx="0" presStyleCnt="5">
        <dgm:presLayoutVars>
          <dgm:chPref val="3"/>
        </dgm:presLayoutVars>
      </dgm:prSet>
      <dgm:spPr/>
    </dgm:pt>
    <dgm:pt modelId="{0DBF6179-8BBE-4224-8E51-AB1B61D34FB9}" type="pres">
      <dgm:prSet presAssocID="{566BBF3D-A402-4220-8C95-01E3E5EF6A30}" presName="level3hierChild" presStyleCnt="0"/>
      <dgm:spPr/>
    </dgm:pt>
    <dgm:pt modelId="{A12B1F6A-7DB7-4BDC-A467-E4B6AD3E88E6}" type="pres">
      <dgm:prSet presAssocID="{8B261111-A627-41A2-8BAE-32348906101C}" presName="conn2-1" presStyleLbl="parChTrans1D2" presStyleIdx="1" presStyleCnt="5"/>
      <dgm:spPr/>
    </dgm:pt>
    <dgm:pt modelId="{29AC504C-F980-4B58-A9F5-90490BC35AA8}" type="pres">
      <dgm:prSet presAssocID="{8B261111-A627-41A2-8BAE-32348906101C}" presName="connTx" presStyleLbl="parChTrans1D2" presStyleIdx="1" presStyleCnt="5"/>
      <dgm:spPr/>
    </dgm:pt>
    <dgm:pt modelId="{48808DFA-6C4F-49D4-9901-14FBBE885AEA}" type="pres">
      <dgm:prSet presAssocID="{EADD8618-987C-4F25-8E04-56A1A299A824}" presName="root2" presStyleCnt="0"/>
      <dgm:spPr/>
    </dgm:pt>
    <dgm:pt modelId="{C5ADA63A-6B70-476F-95BB-36DF92EDB146}" type="pres">
      <dgm:prSet presAssocID="{EADD8618-987C-4F25-8E04-56A1A299A824}" presName="LevelTwoTextNode" presStyleLbl="node2" presStyleIdx="1" presStyleCnt="5" custLinFactNeighborX="-763" custLinFactNeighborY="89157">
        <dgm:presLayoutVars>
          <dgm:chPref val="3"/>
        </dgm:presLayoutVars>
      </dgm:prSet>
      <dgm:spPr/>
    </dgm:pt>
    <dgm:pt modelId="{0568EF16-12A3-4C0D-8605-CB01B4EF6157}" type="pres">
      <dgm:prSet presAssocID="{EADD8618-987C-4F25-8E04-56A1A299A824}" presName="level3hierChild" presStyleCnt="0"/>
      <dgm:spPr/>
    </dgm:pt>
    <dgm:pt modelId="{7F955019-DEE8-45E1-9BC7-B3FDC44AFBB1}" type="pres">
      <dgm:prSet presAssocID="{7D52E274-F280-4554-93A3-D23C5750E892}" presName="conn2-1" presStyleLbl="parChTrans1D2" presStyleIdx="2" presStyleCnt="5"/>
      <dgm:spPr/>
    </dgm:pt>
    <dgm:pt modelId="{3841D510-2CB8-4303-BAD4-DA3D79289BA2}" type="pres">
      <dgm:prSet presAssocID="{7D52E274-F280-4554-93A3-D23C5750E892}" presName="connTx" presStyleLbl="parChTrans1D2" presStyleIdx="2" presStyleCnt="5"/>
      <dgm:spPr/>
    </dgm:pt>
    <dgm:pt modelId="{EE794D39-4C4F-4995-BA8E-16F23F9036DE}" type="pres">
      <dgm:prSet presAssocID="{872E2043-1069-4284-945F-94396BA4B545}" presName="root2" presStyleCnt="0"/>
      <dgm:spPr/>
    </dgm:pt>
    <dgm:pt modelId="{161CDD8D-98F1-4CA6-AD26-961A0B560336}" type="pres">
      <dgm:prSet presAssocID="{872E2043-1069-4284-945F-94396BA4B545}" presName="LevelTwoTextNode" presStyleLbl="node2" presStyleIdx="2" presStyleCnt="5" custLinFactY="54406" custLinFactNeighborX="-762" custLinFactNeighborY="100000">
        <dgm:presLayoutVars>
          <dgm:chPref val="3"/>
        </dgm:presLayoutVars>
      </dgm:prSet>
      <dgm:spPr/>
    </dgm:pt>
    <dgm:pt modelId="{00B2AF05-7315-4A64-8C2E-FAD25A8CFA21}" type="pres">
      <dgm:prSet presAssocID="{872E2043-1069-4284-945F-94396BA4B545}" presName="level3hierChild" presStyleCnt="0"/>
      <dgm:spPr/>
    </dgm:pt>
    <dgm:pt modelId="{E1465D7A-42B0-4012-BF65-CF41B7E3560F}" type="pres">
      <dgm:prSet presAssocID="{3C018026-C7CC-4160-A20E-7A717532317F}" presName="conn2-1" presStyleLbl="parChTrans1D2" presStyleIdx="3" presStyleCnt="5"/>
      <dgm:spPr/>
    </dgm:pt>
    <dgm:pt modelId="{39B2BAED-7D9E-4ADD-8D09-FE8D8D666ECD}" type="pres">
      <dgm:prSet presAssocID="{3C018026-C7CC-4160-A20E-7A717532317F}" presName="connTx" presStyleLbl="parChTrans1D2" presStyleIdx="3" presStyleCnt="5"/>
      <dgm:spPr/>
    </dgm:pt>
    <dgm:pt modelId="{40E14DDE-7C21-4847-B52C-CA87A2EB293A}" type="pres">
      <dgm:prSet presAssocID="{2469E723-E5CE-427B-91DF-D6FF1B57E91D}" presName="root2" presStyleCnt="0"/>
      <dgm:spPr/>
    </dgm:pt>
    <dgm:pt modelId="{A651ED64-4921-4A94-BABB-5444748F9EB5}" type="pres">
      <dgm:prSet presAssocID="{2469E723-E5CE-427B-91DF-D6FF1B57E91D}" presName="LevelTwoTextNode" presStyleLbl="node2" presStyleIdx="3" presStyleCnt="5" custScaleX="59473" custScaleY="65618" custLinFactX="32611" custLinFactY="-100000" custLinFactNeighborX="100000" custLinFactNeighborY="-118868">
        <dgm:presLayoutVars>
          <dgm:chPref val="3"/>
        </dgm:presLayoutVars>
      </dgm:prSet>
      <dgm:spPr/>
    </dgm:pt>
    <dgm:pt modelId="{7B34C672-CE01-4EBF-99A1-75EE8B987766}" type="pres">
      <dgm:prSet presAssocID="{2469E723-E5CE-427B-91DF-D6FF1B57E91D}" presName="level3hierChild" presStyleCnt="0"/>
      <dgm:spPr/>
    </dgm:pt>
    <dgm:pt modelId="{69518F58-1224-420E-B2DA-17C859ABD5E6}" type="pres">
      <dgm:prSet presAssocID="{8B1A6A38-AFA9-4D97-9D13-BD2EA639E24E}" presName="conn2-1" presStyleLbl="parChTrans1D2" presStyleIdx="4" presStyleCnt="5"/>
      <dgm:spPr/>
    </dgm:pt>
    <dgm:pt modelId="{C5B01294-34A2-4A98-BB91-32456DFD3F73}" type="pres">
      <dgm:prSet presAssocID="{8B1A6A38-AFA9-4D97-9D13-BD2EA639E24E}" presName="connTx" presStyleLbl="parChTrans1D2" presStyleIdx="4" presStyleCnt="5"/>
      <dgm:spPr/>
    </dgm:pt>
    <dgm:pt modelId="{CCC4DDE7-A876-42EE-9132-450F9D0C398F}" type="pres">
      <dgm:prSet presAssocID="{B3756915-56B6-4AE6-942F-6E0E1BB98EEC}" presName="root2" presStyleCnt="0"/>
      <dgm:spPr/>
    </dgm:pt>
    <dgm:pt modelId="{A61AB494-EFA8-47AE-B78D-B7C515C207B7}" type="pres">
      <dgm:prSet presAssocID="{B3756915-56B6-4AE6-942F-6E0E1BB98EEC}" presName="LevelTwoTextNode" presStyleLbl="node2" presStyleIdx="4" presStyleCnt="5" custScaleX="59473" custScaleY="65618" custLinFactX="5941" custLinFactY="-74237" custLinFactNeighborX="100000" custLinFactNeighborY="-100000">
        <dgm:presLayoutVars>
          <dgm:chPref val="3"/>
        </dgm:presLayoutVars>
      </dgm:prSet>
      <dgm:spPr/>
    </dgm:pt>
    <dgm:pt modelId="{FBCB5868-384B-418F-9D64-2418FFFF7923}" type="pres">
      <dgm:prSet presAssocID="{B3756915-56B6-4AE6-942F-6E0E1BB98EEC}" presName="level3hierChild" presStyleCnt="0"/>
      <dgm:spPr/>
    </dgm:pt>
  </dgm:ptLst>
  <dgm:cxnLst>
    <dgm:cxn modelId="{9C8D0705-2838-4D79-8B29-3D6A2B3B5969}" type="presOf" srcId="{872E2043-1069-4284-945F-94396BA4B545}" destId="{161CDD8D-98F1-4CA6-AD26-961A0B560336}" srcOrd="0" destOrd="0" presId="urn:microsoft.com/office/officeart/2008/layout/HorizontalMultiLevelHierarchy"/>
    <dgm:cxn modelId="{90292B06-39A0-4FBF-8146-59A8A61E2DF5}" type="presOf" srcId="{8B1A6A38-AFA9-4D97-9D13-BD2EA639E24E}" destId="{C5B01294-34A2-4A98-BB91-32456DFD3F73}" srcOrd="1" destOrd="0" presId="urn:microsoft.com/office/officeart/2008/layout/HorizontalMultiLevelHierarchy"/>
    <dgm:cxn modelId="{193C7C07-21A5-4BCB-B677-E0433093B972}" type="presOf" srcId="{44C59081-FBAB-4694-9CBE-C3BAA565A982}" destId="{55A084FE-3377-4BC6-80B3-98D32304D541}" srcOrd="0" destOrd="0" presId="urn:microsoft.com/office/officeart/2008/layout/HorizontalMultiLevelHierarchy"/>
    <dgm:cxn modelId="{00696808-D9A3-4194-9689-D7DB8B080D90}" type="presOf" srcId="{2469E723-E5CE-427B-91DF-D6FF1B57E91D}" destId="{A651ED64-4921-4A94-BABB-5444748F9EB5}" srcOrd="0" destOrd="0" presId="urn:microsoft.com/office/officeart/2008/layout/HorizontalMultiLevelHierarchy"/>
    <dgm:cxn modelId="{619BAD15-D1C8-4970-B7E9-468D5A5B3C9F}" srcId="{A7A032DB-43F7-4BD4-9D2D-43977A31032C}" destId="{872E2043-1069-4284-945F-94396BA4B545}" srcOrd="2" destOrd="0" parTransId="{7D52E274-F280-4554-93A3-D23C5750E892}" sibTransId="{BDA8C124-ECDF-4974-BC4C-CE426AA914DF}"/>
    <dgm:cxn modelId="{401E6316-6C3B-4C06-949C-0FFD577C53DA}" type="presOf" srcId="{EADD8618-987C-4F25-8E04-56A1A299A824}" destId="{C5ADA63A-6B70-476F-95BB-36DF92EDB146}" srcOrd="0" destOrd="0" presId="urn:microsoft.com/office/officeart/2008/layout/HorizontalMultiLevelHierarchy"/>
    <dgm:cxn modelId="{C56C631A-5CFD-44FF-A668-26CDA455C996}" type="presOf" srcId="{A7A032DB-43F7-4BD4-9D2D-43977A31032C}" destId="{71B981D2-A407-403D-9C55-CF7712B5B9C0}" srcOrd="0" destOrd="0" presId="urn:microsoft.com/office/officeart/2008/layout/HorizontalMultiLevelHierarchy"/>
    <dgm:cxn modelId="{89B6995B-DFB5-47AE-A637-08C408D5988C}" srcId="{44C59081-FBAB-4694-9CBE-C3BAA565A982}" destId="{A7A032DB-43F7-4BD4-9D2D-43977A31032C}" srcOrd="0" destOrd="0" parTransId="{ABE3ED85-DC42-4B4A-BB10-E2B5B098AF65}" sibTransId="{8AB094CB-DB1F-4162-8CB8-E8D8D851F7F7}"/>
    <dgm:cxn modelId="{F42BB164-0634-4193-A47E-DE25F2D7DE0D}" srcId="{A7A032DB-43F7-4BD4-9D2D-43977A31032C}" destId="{2469E723-E5CE-427B-91DF-D6FF1B57E91D}" srcOrd="3" destOrd="0" parTransId="{3C018026-C7CC-4160-A20E-7A717532317F}" sibTransId="{9033283F-8512-4057-A019-F21E9C82B699}"/>
    <dgm:cxn modelId="{DB705D45-893D-4CF2-BD30-4FDAFCDEEC16}" type="presOf" srcId="{B3756915-56B6-4AE6-942F-6E0E1BB98EEC}" destId="{A61AB494-EFA8-47AE-B78D-B7C515C207B7}" srcOrd="0" destOrd="0" presId="urn:microsoft.com/office/officeart/2008/layout/HorizontalMultiLevelHierarchy"/>
    <dgm:cxn modelId="{033B5246-4A08-4CE9-9888-D341DD8CD0D2}" type="presOf" srcId="{3C018026-C7CC-4160-A20E-7A717532317F}" destId="{E1465D7A-42B0-4012-BF65-CF41B7E3560F}" srcOrd="0" destOrd="0" presId="urn:microsoft.com/office/officeart/2008/layout/HorizontalMultiLevelHierarchy"/>
    <dgm:cxn modelId="{E4545658-F368-48E9-845D-4FE2C7C7B2D1}" type="presOf" srcId="{3C018026-C7CC-4160-A20E-7A717532317F}" destId="{39B2BAED-7D9E-4ADD-8D09-FE8D8D666ECD}" srcOrd="1" destOrd="0" presId="urn:microsoft.com/office/officeart/2008/layout/HorizontalMultiLevelHierarchy"/>
    <dgm:cxn modelId="{446FF696-5981-4D9E-ADCC-418E7D9204AA}" type="presOf" srcId="{F04A3608-43B0-4FF6-8D89-D1C0D10A7EB4}" destId="{E2D426D0-F6B1-4DD3-9D18-02687B66D2CD}" srcOrd="0" destOrd="0" presId="urn:microsoft.com/office/officeart/2008/layout/HorizontalMultiLevelHierarchy"/>
    <dgm:cxn modelId="{7FD0AA9F-0141-4D4D-806C-D41B12C563D4}" type="presOf" srcId="{F04A3608-43B0-4FF6-8D89-D1C0D10A7EB4}" destId="{C0E98CFC-9490-49C7-897E-7C4D0675B161}" srcOrd="1" destOrd="0" presId="urn:microsoft.com/office/officeart/2008/layout/HorizontalMultiLevelHierarchy"/>
    <dgm:cxn modelId="{0A7009A5-5526-4A3F-B0BA-E12423C6C8B4}" type="presOf" srcId="{566BBF3D-A402-4220-8C95-01E3E5EF6A30}" destId="{DF194B26-4FA7-41A2-B234-1D3EAA0F498C}" srcOrd="0" destOrd="0" presId="urn:microsoft.com/office/officeart/2008/layout/HorizontalMultiLevelHierarchy"/>
    <dgm:cxn modelId="{592C01AE-CD3F-4EE1-B1FE-E516F8526547}" srcId="{A7A032DB-43F7-4BD4-9D2D-43977A31032C}" destId="{566BBF3D-A402-4220-8C95-01E3E5EF6A30}" srcOrd="0" destOrd="0" parTransId="{F04A3608-43B0-4FF6-8D89-D1C0D10A7EB4}" sibTransId="{C215302E-CDA5-412C-BDB8-74339DC2C808}"/>
    <dgm:cxn modelId="{494511B6-590A-47D3-B6C1-04ECF89D861D}" type="presOf" srcId="{8B1A6A38-AFA9-4D97-9D13-BD2EA639E24E}" destId="{69518F58-1224-420E-B2DA-17C859ABD5E6}" srcOrd="0" destOrd="0" presId="urn:microsoft.com/office/officeart/2008/layout/HorizontalMultiLevelHierarchy"/>
    <dgm:cxn modelId="{E99186B7-B245-4997-A06F-3A2194D9E8D7}" type="presOf" srcId="{8B261111-A627-41A2-8BAE-32348906101C}" destId="{A12B1F6A-7DB7-4BDC-A467-E4B6AD3E88E6}" srcOrd="0" destOrd="0" presId="urn:microsoft.com/office/officeart/2008/layout/HorizontalMultiLevelHierarchy"/>
    <dgm:cxn modelId="{B18485C5-40BF-47F4-9D5B-AF6BDDC50E3A}" srcId="{A7A032DB-43F7-4BD4-9D2D-43977A31032C}" destId="{B3756915-56B6-4AE6-942F-6E0E1BB98EEC}" srcOrd="4" destOrd="0" parTransId="{8B1A6A38-AFA9-4D97-9D13-BD2EA639E24E}" sibTransId="{A87B6B83-E446-4C4E-A35E-C2369760527B}"/>
    <dgm:cxn modelId="{F35FB2C6-69B6-480A-A40B-E61C881B8AA3}" type="presOf" srcId="{7D52E274-F280-4554-93A3-D23C5750E892}" destId="{7F955019-DEE8-45E1-9BC7-B3FDC44AFBB1}" srcOrd="0" destOrd="0" presId="urn:microsoft.com/office/officeart/2008/layout/HorizontalMultiLevelHierarchy"/>
    <dgm:cxn modelId="{A69C9AC9-7311-44B5-AC88-6B41D3182C45}" type="presOf" srcId="{7D52E274-F280-4554-93A3-D23C5750E892}" destId="{3841D510-2CB8-4303-BAD4-DA3D79289BA2}" srcOrd="1" destOrd="0" presId="urn:microsoft.com/office/officeart/2008/layout/HorizontalMultiLevelHierarchy"/>
    <dgm:cxn modelId="{47C298EE-F665-4015-9BBB-14E8BD7D6CA1}" type="presOf" srcId="{8B261111-A627-41A2-8BAE-32348906101C}" destId="{29AC504C-F980-4B58-A9F5-90490BC35AA8}" srcOrd="1" destOrd="0" presId="urn:microsoft.com/office/officeart/2008/layout/HorizontalMultiLevelHierarchy"/>
    <dgm:cxn modelId="{B7D1BFEF-A644-49FB-8051-3D1604A18BA9}" srcId="{A7A032DB-43F7-4BD4-9D2D-43977A31032C}" destId="{EADD8618-987C-4F25-8E04-56A1A299A824}" srcOrd="1" destOrd="0" parTransId="{8B261111-A627-41A2-8BAE-32348906101C}" sibTransId="{6BC65A09-2664-4A81-AA25-47961F07361A}"/>
    <dgm:cxn modelId="{264F48C7-8449-4FC3-9828-9D42196F1875}" type="presParOf" srcId="{55A084FE-3377-4BC6-80B3-98D32304D541}" destId="{C34D152F-41BA-4D67-BBA9-66042D6530F7}" srcOrd="0" destOrd="0" presId="urn:microsoft.com/office/officeart/2008/layout/HorizontalMultiLevelHierarchy"/>
    <dgm:cxn modelId="{A3473F0F-D978-46BA-846D-62B3BD2DBD6A}" type="presParOf" srcId="{C34D152F-41BA-4D67-BBA9-66042D6530F7}" destId="{71B981D2-A407-403D-9C55-CF7712B5B9C0}" srcOrd="0" destOrd="0" presId="urn:microsoft.com/office/officeart/2008/layout/HorizontalMultiLevelHierarchy"/>
    <dgm:cxn modelId="{4E66E8F7-C44D-4DCC-A072-3AA74C5D0A7B}" type="presParOf" srcId="{C34D152F-41BA-4D67-BBA9-66042D6530F7}" destId="{0A845040-9CCA-4796-AD65-EA7622C434F9}" srcOrd="1" destOrd="0" presId="urn:microsoft.com/office/officeart/2008/layout/HorizontalMultiLevelHierarchy"/>
    <dgm:cxn modelId="{A670C61A-314F-4C6F-828E-108864F158DB}" type="presParOf" srcId="{0A845040-9CCA-4796-AD65-EA7622C434F9}" destId="{E2D426D0-F6B1-4DD3-9D18-02687B66D2CD}" srcOrd="0" destOrd="0" presId="urn:microsoft.com/office/officeart/2008/layout/HorizontalMultiLevelHierarchy"/>
    <dgm:cxn modelId="{8047E95F-5F0D-4620-98B6-5229FE3B77AB}" type="presParOf" srcId="{E2D426D0-F6B1-4DD3-9D18-02687B66D2CD}" destId="{C0E98CFC-9490-49C7-897E-7C4D0675B161}" srcOrd="0" destOrd="0" presId="urn:microsoft.com/office/officeart/2008/layout/HorizontalMultiLevelHierarchy"/>
    <dgm:cxn modelId="{0705C4CF-2177-4A40-AE9C-79178D750FBA}" type="presParOf" srcId="{0A845040-9CCA-4796-AD65-EA7622C434F9}" destId="{B8751154-7C42-416C-94A3-AEFA4966F46A}" srcOrd="1" destOrd="0" presId="urn:microsoft.com/office/officeart/2008/layout/HorizontalMultiLevelHierarchy"/>
    <dgm:cxn modelId="{6F7C7E86-9CAA-4B86-8134-D53B6DF21F6A}" type="presParOf" srcId="{B8751154-7C42-416C-94A3-AEFA4966F46A}" destId="{DF194B26-4FA7-41A2-B234-1D3EAA0F498C}" srcOrd="0" destOrd="0" presId="urn:microsoft.com/office/officeart/2008/layout/HorizontalMultiLevelHierarchy"/>
    <dgm:cxn modelId="{799DC2D4-A5A3-45BF-B518-C12DBB96291D}" type="presParOf" srcId="{B8751154-7C42-416C-94A3-AEFA4966F46A}" destId="{0DBF6179-8BBE-4224-8E51-AB1B61D34FB9}" srcOrd="1" destOrd="0" presId="urn:microsoft.com/office/officeart/2008/layout/HorizontalMultiLevelHierarchy"/>
    <dgm:cxn modelId="{62E48DA8-8140-4C5B-97C5-5100FFF8EBCA}" type="presParOf" srcId="{0A845040-9CCA-4796-AD65-EA7622C434F9}" destId="{A12B1F6A-7DB7-4BDC-A467-E4B6AD3E88E6}" srcOrd="2" destOrd="0" presId="urn:microsoft.com/office/officeart/2008/layout/HorizontalMultiLevelHierarchy"/>
    <dgm:cxn modelId="{42977E49-FD93-49F6-AB8E-F44124E677C1}" type="presParOf" srcId="{A12B1F6A-7DB7-4BDC-A467-E4B6AD3E88E6}" destId="{29AC504C-F980-4B58-A9F5-90490BC35AA8}" srcOrd="0" destOrd="0" presId="urn:microsoft.com/office/officeart/2008/layout/HorizontalMultiLevelHierarchy"/>
    <dgm:cxn modelId="{6DBA243A-0C05-4669-9F6E-4F4BC8C87BB0}" type="presParOf" srcId="{0A845040-9CCA-4796-AD65-EA7622C434F9}" destId="{48808DFA-6C4F-49D4-9901-14FBBE885AEA}" srcOrd="3" destOrd="0" presId="urn:microsoft.com/office/officeart/2008/layout/HorizontalMultiLevelHierarchy"/>
    <dgm:cxn modelId="{F2F601D5-6F8E-4BC6-9A33-60E9D8ED17B5}" type="presParOf" srcId="{48808DFA-6C4F-49D4-9901-14FBBE885AEA}" destId="{C5ADA63A-6B70-476F-95BB-36DF92EDB146}" srcOrd="0" destOrd="0" presId="urn:microsoft.com/office/officeart/2008/layout/HorizontalMultiLevelHierarchy"/>
    <dgm:cxn modelId="{B25B6286-29A0-467C-BEE1-933969D05401}" type="presParOf" srcId="{48808DFA-6C4F-49D4-9901-14FBBE885AEA}" destId="{0568EF16-12A3-4C0D-8605-CB01B4EF6157}" srcOrd="1" destOrd="0" presId="urn:microsoft.com/office/officeart/2008/layout/HorizontalMultiLevelHierarchy"/>
    <dgm:cxn modelId="{7182FDA4-1FF0-4C63-977F-A1531B635E0D}" type="presParOf" srcId="{0A845040-9CCA-4796-AD65-EA7622C434F9}" destId="{7F955019-DEE8-45E1-9BC7-B3FDC44AFBB1}" srcOrd="4" destOrd="0" presId="urn:microsoft.com/office/officeart/2008/layout/HorizontalMultiLevelHierarchy"/>
    <dgm:cxn modelId="{B2664F55-2A54-4961-9758-73A2B73D8C13}" type="presParOf" srcId="{7F955019-DEE8-45E1-9BC7-B3FDC44AFBB1}" destId="{3841D510-2CB8-4303-BAD4-DA3D79289BA2}" srcOrd="0" destOrd="0" presId="urn:microsoft.com/office/officeart/2008/layout/HorizontalMultiLevelHierarchy"/>
    <dgm:cxn modelId="{97D9DAEA-B7F8-4B35-A28D-D6332013B7CC}" type="presParOf" srcId="{0A845040-9CCA-4796-AD65-EA7622C434F9}" destId="{EE794D39-4C4F-4995-BA8E-16F23F9036DE}" srcOrd="5" destOrd="0" presId="urn:microsoft.com/office/officeart/2008/layout/HorizontalMultiLevelHierarchy"/>
    <dgm:cxn modelId="{CF4CE6A7-48A5-451E-8DCF-7CD2D855004D}" type="presParOf" srcId="{EE794D39-4C4F-4995-BA8E-16F23F9036DE}" destId="{161CDD8D-98F1-4CA6-AD26-961A0B560336}" srcOrd="0" destOrd="0" presId="urn:microsoft.com/office/officeart/2008/layout/HorizontalMultiLevelHierarchy"/>
    <dgm:cxn modelId="{29184C9D-1D44-4D37-A674-5C9B4083E6FC}" type="presParOf" srcId="{EE794D39-4C4F-4995-BA8E-16F23F9036DE}" destId="{00B2AF05-7315-4A64-8C2E-FAD25A8CFA21}" srcOrd="1" destOrd="0" presId="urn:microsoft.com/office/officeart/2008/layout/HorizontalMultiLevelHierarchy"/>
    <dgm:cxn modelId="{01970A21-266D-49E7-9F66-029F02BDF37E}" type="presParOf" srcId="{0A845040-9CCA-4796-AD65-EA7622C434F9}" destId="{E1465D7A-42B0-4012-BF65-CF41B7E3560F}" srcOrd="6" destOrd="0" presId="urn:microsoft.com/office/officeart/2008/layout/HorizontalMultiLevelHierarchy"/>
    <dgm:cxn modelId="{6B78F3CA-1113-4E71-BDF1-DFFB817481F2}" type="presParOf" srcId="{E1465D7A-42B0-4012-BF65-CF41B7E3560F}" destId="{39B2BAED-7D9E-4ADD-8D09-FE8D8D666ECD}" srcOrd="0" destOrd="0" presId="urn:microsoft.com/office/officeart/2008/layout/HorizontalMultiLevelHierarchy"/>
    <dgm:cxn modelId="{1702559D-85CB-4ADA-812C-19B7850DBA01}" type="presParOf" srcId="{0A845040-9CCA-4796-AD65-EA7622C434F9}" destId="{40E14DDE-7C21-4847-B52C-CA87A2EB293A}" srcOrd="7" destOrd="0" presId="urn:microsoft.com/office/officeart/2008/layout/HorizontalMultiLevelHierarchy"/>
    <dgm:cxn modelId="{D6752ECE-0DCF-4CA6-AAA0-753144ADB94E}" type="presParOf" srcId="{40E14DDE-7C21-4847-B52C-CA87A2EB293A}" destId="{A651ED64-4921-4A94-BABB-5444748F9EB5}" srcOrd="0" destOrd="0" presId="urn:microsoft.com/office/officeart/2008/layout/HorizontalMultiLevelHierarchy"/>
    <dgm:cxn modelId="{390F7113-F84F-47DA-B33F-B752EA38AE5F}" type="presParOf" srcId="{40E14DDE-7C21-4847-B52C-CA87A2EB293A}" destId="{7B34C672-CE01-4EBF-99A1-75EE8B987766}" srcOrd="1" destOrd="0" presId="urn:microsoft.com/office/officeart/2008/layout/HorizontalMultiLevelHierarchy"/>
    <dgm:cxn modelId="{1F272FBE-96F4-45F7-A9AD-97E97C853DC6}" type="presParOf" srcId="{0A845040-9CCA-4796-AD65-EA7622C434F9}" destId="{69518F58-1224-420E-B2DA-17C859ABD5E6}" srcOrd="8" destOrd="0" presId="urn:microsoft.com/office/officeart/2008/layout/HorizontalMultiLevelHierarchy"/>
    <dgm:cxn modelId="{0987787A-6AA2-4C69-9A01-2B32E092940A}" type="presParOf" srcId="{69518F58-1224-420E-B2DA-17C859ABD5E6}" destId="{C5B01294-34A2-4A98-BB91-32456DFD3F73}" srcOrd="0" destOrd="0" presId="urn:microsoft.com/office/officeart/2008/layout/HorizontalMultiLevelHierarchy"/>
    <dgm:cxn modelId="{A3C83186-0798-4E7F-B156-4D666A60E3EA}" type="presParOf" srcId="{0A845040-9CCA-4796-AD65-EA7622C434F9}" destId="{CCC4DDE7-A876-42EE-9132-450F9D0C398F}" srcOrd="9" destOrd="0" presId="urn:microsoft.com/office/officeart/2008/layout/HorizontalMultiLevelHierarchy"/>
    <dgm:cxn modelId="{563F3578-C770-406E-AB4F-1E0DA277BA1C}" type="presParOf" srcId="{CCC4DDE7-A876-42EE-9132-450F9D0C398F}" destId="{A61AB494-EFA8-47AE-B78D-B7C515C207B7}" srcOrd="0" destOrd="0" presId="urn:microsoft.com/office/officeart/2008/layout/HorizontalMultiLevelHierarchy"/>
    <dgm:cxn modelId="{87174726-0948-4EF0-AAE7-0B54E919D561}" type="presParOf" srcId="{CCC4DDE7-A876-42EE-9132-450F9D0C398F}" destId="{FBCB5868-384B-418F-9D64-2418FFFF792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9BC8404B-5707-42D6-9811-3993DAFDCD2E}" srcId="{97078517-49CF-4187-B316-7603875270AC}" destId="{3E8D113D-DA1E-419D-A7B4-86D2CE96042B}" srcOrd="0" destOrd="0" parTransId="{9A82AF02-EA47-4FE0-8699-1BA1DB18AB5B}" sibTransId="{984ACF10-F348-4A23-8340-F4671170D8AE}"/>
    <dgm:cxn modelId="{05C3987E-E2D3-4C75-8FCE-2785B5499C8C}" type="presOf" srcId="{7A503200-F262-4994-8ABF-205E38D9D731}" destId="{EFE76FF6-2C12-4710-AD84-B0D51FDC5A12}" srcOrd="0" destOrd="0" presId="urn:microsoft.com/office/officeart/2005/8/layout/vList2"/>
    <dgm:cxn modelId="{40D573B2-BD12-4DC9-8A69-7195FED5F2C1}" type="presOf" srcId="{97078517-49CF-4187-B316-7603875270AC}" destId="{140F0F29-7803-4874-82B7-9D16F9E48A7A}"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754051EA-3C17-466E-A553-58699263EDC2}" type="presOf" srcId="{3E8D113D-DA1E-419D-A7B4-86D2CE96042B}" destId="{9B83C503-9912-4843-A181-BAFABE390BC7}" srcOrd="0" destOrd="0" presId="urn:microsoft.com/office/officeart/2005/8/layout/vList2"/>
    <dgm:cxn modelId="{839FF00A-4477-4427-8585-D86C7D87157A}" type="presParOf" srcId="{EFE76FF6-2C12-4710-AD84-B0D51FDC5A12}" destId="{140F0F29-7803-4874-82B7-9D16F9E48A7A}" srcOrd="0" destOrd="0" presId="urn:microsoft.com/office/officeart/2005/8/layout/vList2"/>
    <dgm:cxn modelId="{70A8E87E-F9C1-417F-8252-5628E311CF18}"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1C99B400-91FA-41B2-BA45-8968A6AF96F2}" type="presOf" srcId="{7A503200-F262-4994-8ABF-205E38D9D731}" destId="{EFE76FF6-2C12-4710-AD84-B0D51FDC5A12}"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0EC3B6C5-FC47-4F3D-A04A-E75A9A757304}" type="presOf" srcId="{97078517-49CF-4187-B316-7603875270AC}" destId="{140F0F29-7803-4874-82B7-9D16F9E48A7A}"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E25F3FFD-73A8-441C-99D7-983BB7464CAC}" type="presOf" srcId="{3E8D113D-DA1E-419D-A7B4-86D2CE96042B}" destId="{9B83C503-9912-4843-A181-BAFABE390BC7}" srcOrd="0" destOrd="0" presId="urn:microsoft.com/office/officeart/2005/8/layout/vList2"/>
    <dgm:cxn modelId="{FA3A9246-BF33-4EAE-9DD8-645A428A57CC}" type="presParOf" srcId="{EFE76FF6-2C12-4710-AD84-B0D51FDC5A12}" destId="{140F0F29-7803-4874-82B7-9D16F9E48A7A}" srcOrd="0" destOrd="0" presId="urn:microsoft.com/office/officeart/2005/8/layout/vList2"/>
    <dgm:cxn modelId="{8C2CFCCD-9820-46CA-8F1F-8EC47923B558}"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9BC8404B-5707-42D6-9811-3993DAFDCD2E}" srcId="{97078517-49CF-4187-B316-7603875270AC}" destId="{3E8D113D-DA1E-419D-A7B4-86D2CE96042B}" srcOrd="0" destOrd="0" parTransId="{9A82AF02-EA47-4FE0-8699-1BA1DB18AB5B}" sibTransId="{984ACF10-F348-4A23-8340-F4671170D8AE}"/>
    <dgm:cxn modelId="{207EDD71-D3EB-4E79-9D08-4917B50B7A11}" type="presOf" srcId="{97078517-49CF-4187-B316-7603875270AC}" destId="{140F0F29-7803-4874-82B7-9D16F9E48A7A}" srcOrd="0" destOrd="0" presId="urn:microsoft.com/office/officeart/2005/8/layout/vList2"/>
    <dgm:cxn modelId="{88754591-D734-4FBD-8168-2BF9E8B5655B}" type="presOf" srcId="{7A503200-F262-4994-8ABF-205E38D9D731}" destId="{EFE76FF6-2C12-4710-AD84-B0D51FDC5A12}"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A3C90BE4-C752-4F32-8C85-89D8F5EAEC7A}" type="presOf" srcId="{3E8D113D-DA1E-419D-A7B4-86D2CE96042B}" destId="{9B83C503-9912-4843-A181-BAFABE390BC7}" srcOrd="0" destOrd="0" presId="urn:microsoft.com/office/officeart/2005/8/layout/vList2"/>
    <dgm:cxn modelId="{47BB67EB-C02B-432F-9218-F7864992DF5F}" type="presParOf" srcId="{EFE76FF6-2C12-4710-AD84-B0D51FDC5A12}" destId="{140F0F29-7803-4874-82B7-9D16F9E48A7A}" srcOrd="0" destOrd="0" presId="urn:microsoft.com/office/officeart/2005/8/layout/vList2"/>
    <dgm:cxn modelId="{3E71A218-811E-4E6D-80A0-39E64FA64194}"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D3F84310-323C-4565-9EFF-6361A54D0F4A}" type="presOf" srcId="{7A503200-F262-4994-8ABF-205E38D9D731}" destId="{EFE76FF6-2C12-4710-AD84-B0D51FDC5A12}"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1E962298-02E4-442D-8847-FC8B8E160CF3}" type="presOf" srcId="{3E8D113D-DA1E-419D-A7B4-86D2CE96042B}" destId="{9B83C503-9912-4843-A181-BAFABE390BC7}"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1EFC38FB-F45A-4DD0-BF87-A2D9752D1BF4}" type="presOf" srcId="{97078517-49CF-4187-B316-7603875270AC}" destId="{140F0F29-7803-4874-82B7-9D16F9E48A7A}" srcOrd="0" destOrd="0" presId="urn:microsoft.com/office/officeart/2005/8/layout/vList2"/>
    <dgm:cxn modelId="{B6C36D51-3772-4B3C-B8B9-F2FD70872153}" type="presParOf" srcId="{EFE76FF6-2C12-4710-AD84-B0D51FDC5A12}" destId="{140F0F29-7803-4874-82B7-9D16F9E48A7A}" srcOrd="0" destOrd="0" presId="urn:microsoft.com/office/officeart/2005/8/layout/vList2"/>
    <dgm:cxn modelId="{88F38C1E-08F7-48C1-9136-DF1718A61146}"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490FCD30-D375-4359-A69E-C85429ED686E}" type="presOf" srcId="{7A503200-F262-4994-8ABF-205E38D9D731}" destId="{EFE76FF6-2C12-4710-AD84-B0D51FDC5A12}"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7C0C2ABF-2BCA-4FCC-80A2-41518213BCBC}" type="presOf" srcId="{97078517-49CF-4187-B316-7603875270AC}" destId="{140F0F29-7803-4874-82B7-9D16F9E48A7A}"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D8846AD8-A7B3-4D7D-A3E1-FEE645E5B60B}" type="presOf" srcId="{3E8D113D-DA1E-419D-A7B4-86D2CE96042B}" destId="{9B83C503-9912-4843-A181-BAFABE390BC7}" srcOrd="0" destOrd="0" presId="urn:microsoft.com/office/officeart/2005/8/layout/vList2"/>
    <dgm:cxn modelId="{27EE6083-5551-4E02-8F88-8B6EDE2DDF32}" type="presParOf" srcId="{EFE76FF6-2C12-4710-AD84-B0D51FDC5A12}" destId="{140F0F29-7803-4874-82B7-9D16F9E48A7A}" srcOrd="0" destOrd="0" presId="urn:microsoft.com/office/officeart/2005/8/layout/vList2"/>
    <dgm:cxn modelId="{E0C6B44F-025B-44EB-849C-6C4B176F894E}"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9BC8404B-5707-42D6-9811-3993DAFDCD2E}" srcId="{97078517-49CF-4187-B316-7603875270AC}" destId="{3E8D113D-DA1E-419D-A7B4-86D2CE96042B}" srcOrd="0" destOrd="0" parTransId="{9A82AF02-EA47-4FE0-8699-1BA1DB18AB5B}" sibTransId="{984ACF10-F348-4A23-8340-F4671170D8AE}"/>
    <dgm:cxn modelId="{B7C83380-2C7C-4823-AD57-4167BD44F45A}" type="presOf" srcId="{97078517-49CF-4187-B316-7603875270AC}" destId="{140F0F29-7803-4874-82B7-9D16F9E48A7A}" srcOrd="0" destOrd="0" presId="urn:microsoft.com/office/officeart/2005/8/layout/vList2"/>
    <dgm:cxn modelId="{2749A28F-1A26-4296-9671-C98203ABBB68}" type="presOf" srcId="{3E8D113D-DA1E-419D-A7B4-86D2CE96042B}" destId="{9B83C503-9912-4843-A181-BAFABE390BC7}" srcOrd="0" destOrd="0" presId="urn:microsoft.com/office/officeart/2005/8/layout/vList2"/>
    <dgm:cxn modelId="{906A4FA0-DE67-4821-B064-6069631CCBE6}" type="presOf" srcId="{7A503200-F262-4994-8ABF-205E38D9D731}" destId="{EFE76FF6-2C12-4710-AD84-B0D51FDC5A12}"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02DF36BE-82E5-441C-9A8B-D9554B7D45AF}" type="presParOf" srcId="{EFE76FF6-2C12-4710-AD84-B0D51FDC5A12}" destId="{140F0F29-7803-4874-82B7-9D16F9E48A7A}" srcOrd="0" destOrd="0" presId="urn:microsoft.com/office/officeart/2005/8/layout/vList2"/>
    <dgm:cxn modelId="{CAC20889-FF04-45C7-9815-54FE3D10DA15}"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CBE40622-1307-4F9A-AABB-C2249894A056}" type="presOf" srcId="{97078517-49CF-4187-B316-7603875270AC}" destId="{140F0F29-7803-4874-82B7-9D16F9E48A7A}"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91C7E952-C343-43DC-A315-ED6A8E320402}" type="presOf" srcId="{7A503200-F262-4994-8ABF-205E38D9D731}" destId="{EFE76FF6-2C12-4710-AD84-B0D51FDC5A12}"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756068D0-369B-4C90-ABF7-F248C49EE854}" type="presOf" srcId="{3E8D113D-DA1E-419D-A7B4-86D2CE96042B}" destId="{9B83C503-9912-4843-A181-BAFABE390BC7}" srcOrd="0" destOrd="0" presId="urn:microsoft.com/office/officeart/2005/8/layout/vList2"/>
    <dgm:cxn modelId="{5875A9FB-5058-44B3-B259-712216FACC55}" type="presParOf" srcId="{EFE76FF6-2C12-4710-AD84-B0D51FDC5A12}" destId="{140F0F29-7803-4874-82B7-9D16F9E48A7A}" srcOrd="0" destOrd="0" presId="urn:microsoft.com/office/officeart/2005/8/layout/vList2"/>
    <dgm:cxn modelId="{05F38816-4DCD-4C60-B18E-6879DA41F56F}"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9BC8404B-5707-42D6-9811-3993DAFDCD2E}" srcId="{97078517-49CF-4187-B316-7603875270AC}" destId="{3E8D113D-DA1E-419D-A7B4-86D2CE96042B}" srcOrd="0" destOrd="0" parTransId="{9A82AF02-EA47-4FE0-8699-1BA1DB18AB5B}" sibTransId="{984ACF10-F348-4A23-8340-F4671170D8AE}"/>
    <dgm:cxn modelId="{A73E4EA2-79A1-4E6A-A68B-CE2AB287664A}" type="presOf" srcId="{97078517-49CF-4187-B316-7603875270AC}" destId="{140F0F29-7803-4874-82B7-9D16F9E48A7A}"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D64684DA-40A5-4886-AC3B-95E743CE1435}" type="presOf" srcId="{7A503200-F262-4994-8ABF-205E38D9D731}" destId="{EFE76FF6-2C12-4710-AD84-B0D51FDC5A12}" srcOrd="0" destOrd="0" presId="urn:microsoft.com/office/officeart/2005/8/layout/vList2"/>
    <dgm:cxn modelId="{B57453E2-7504-46F4-9ADD-50AF9AFD51A5}" type="presOf" srcId="{3E8D113D-DA1E-419D-A7B4-86D2CE96042B}" destId="{9B83C503-9912-4843-A181-BAFABE390BC7}" srcOrd="0" destOrd="0" presId="urn:microsoft.com/office/officeart/2005/8/layout/vList2"/>
    <dgm:cxn modelId="{B83E680E-B495-4B61-AEA3-ED2AF4E8C99D}" type="presParOf" srcId="{EFE76FF6-2C12-4710-AD84-B0D51FDC5A12}" destId="{140F0F29-7803-4874-82B7-9D16F9E48A7A}" srcOrd="0" destOrd="0" presId="urn:microsoft.com/office/officeart/2005/8/layout/vList2"/>
    <dgm:cxn modelId="{C4240BC3-AEB0-4D0D-851A-31667C3857A1}"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9BC8404B-5707-42D6-9811-3993DAFDCD2E}" srcId="{97078517-49CF-4187-B316-7603875270AC}" destId="{3E8D113D-DA1E-419D-A7B4-86D2CE96042B}" srcOrd="0" destOrd="0" parTransId="{9A82AF02-EA47-4FE0-8699-1BA1DB18AB5B}" sibTransId="{984ACF10-F348-4A23-8340-F4671170D8AE}"/>
    <dgm:cxn modelId="{DE1048CB-6525-42E4-8795-1DE6341EA7E1}" srcId="{7A503200-F262-4994-8ABF-205E38D9D731}" destId="{97078517-49CF-4187-B316-7603875270AC}" srcOrd="0" destOrd="0" parTransId="{2C48F311-683A-4843-BC0A-6A17F4BAB6DF}" sibTransId="{22236D73-518E-4E8E-B7E5-6398B6731BAD}"/>
    <dgm:cxn modelId="{7A3E80CD-D808-49B5-A20E-38B780A45975}" type="presOf" srcId="{7A503200-F262-4994-8ABF-205E38D9D731}" destId="{EFE76FF6-2C12-4710-AD84-B0D51FDC5A12}" srcOrd="0" destOrd="0" presId="urn:microsoft.com/office/officeart/2005/8/layout/vList2"/>
    <dgm:cxn modelId="{AF3962CF-2E15-4881-B1F5-F5EB7758642D}" type="presOf" srcId="{97078517-49CF-4187-B316-7603875270AC}" destId="{140F0F29-7803-4874-82B7-9D16F9E48A7A}" srcOrd="0" destOrd="0" presId="urn:microsoft.com/office/officeart/2005/8/layout/vList2"/>
    <dgm:cxn modelId="{F0D475DB-2B81-419E-852F-BE664AE14F7A}" type="presOf" srcId="{3E8D113D-DA1E-419D-A7B4-86D2CE96042B}" destId="{9B83C503-9912-4843-A181-BAFABE390BC7}" srcOrd="0" destOrd="0" presId="urn:microsoft.com/office/officeart/2005/8/layout/vList2"/>
    <dgm:cxn modelId="{6CDE7F5E-3CC3-43EB-944D-8B9AE775191C}" type="presParOf" srcId="{EFE76FF6-2C12-4710-AD84-B0D51FDC5A12}" destId="{140F0F29-7803-4874-82B7-9D16F9E48A7A}" srcOrd="0" destOrd="0" presId="urn:microsoft.com/office/officeart/2005/8/layout/vList2"/>
    <dgm:cxn modelId="{E70A03F7-4E59-4BAA-9BD6-2E1F37D20337}"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B63DA768-8686-432F-A3B9-102784131501}" type="presOf" srcId="{3E8D113D-DA1E-419D-A7B4-86D2CE96042B}" destId="{9B83C503-9912-4843-A181-BAFABE390BC7}"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E5AC7D8B-741B-4C1A-913C-4607DC0569C8}" type="presOf" srcId="{97078517-49CF-4187-B316-7603875270AC}" destId="{140F0F29-7803-4874-82B7-9D16F9E48A7A}"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29C0D8F7-8690-4DFD-A413-4FAA2F385AF3}" type="presOf" srcId="{7A503200-F262-4994-8ABF-205E38D9D731}" destId="{EFE76FF6-2C12-4710-AD84-B0D51FDC5A12}" srcOrd="0" destOrd="0" presId="urn:microsoft.com/office/officeart/2005/8/layout/vList2"/>
    <dgm:cxn modelId="{F4222487-644F-41A6-9947-80CA706C3D30}" type="presParOf" srcId="{EFE76FF6-2C12-4710-AD84-B0D51FDC5A12}" destId="{140F0F29-7803-4874-82B7-9D16F9E48A7A}" srcOrd="0" destOrd="0" presId="urn:microsoft.com/office/officeart/2005/8/layout/vList2"/>
    <dgm:cxn modelId="{41206871-199B-49C0-89FD-55CA04033928}"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BAA0E-F129-4FAC-AE77-34F5514F7ABD}"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DE5617DF-C0FF-4804-8FE3-DBD6556E31C6}">
      <dgm:prSet phldrT="[文字]"/>
      <dgm:spPr/>
      <dgm:t>
        <a:bodyPr/>
        <a:lstStyle/>
        <a:p>
          <a:r>
            <a:rPr lang="zh-TW" altLang="en-US" dirty="0">
              <a:latin typeface="標楷體" pitchFamily="65" charset="-120"/>
              <a:ea typeface="標楷體" pitchFamily="65" charset="-120"/>
            </a:rPr>
            <a:t>主持費</a:t>
          </a:r>
        </a:p>
      </dgm:t>
    </dgm:pt>
    <dgm:pt modelId="{6F94E612-8BF7-4FFC-AC13-A1506FF5852C}" type="parTrans" cxnId="{7B95333C-E096-4B07-A40C-00F3D262171D}">
      <dgm:prSet/>
      <dgm:spPr/>
      <dgm:t>
        <a:bodyPr/>
        <a:lstStyle/>
        <a:p>
          <a:endParaRPr lang="zh-TW" altLang="en-US"/>
        </a:p>
      </dgm:t>
    </dgm:pt>
    <dgm:pt modelId="{27A1C47D-1D0C-4387-8FE3-E77A3F5ABE18}" type="sibTrans" cxnId="{7B95333C-E096-4B07-A40C-00F3D262171D}">
      <dgm:prSet/>
      <dgm:spPr/>
      <dgm:t>
        <a:bodyPr/>
        <a:lstStyle/>
        <a:p>
          <a:endParaRPr lang="zh-TW" altLang="en-US"/>
        </a:p>
      </dgm:t>
    </dgm:pt>
    <dgm:pt modelId="{710487D6-6259-4F36-863C-C06E7991BEC4}">
      <dgm:prSet phldrT="[文字]" custT="1"/>
      <dgm:spPr/>
      <dgm:t>
        <a:bodyPr/>
        <a:lstStyle/>
        <a:p>
          <a:r>
            <a:rPr lang="en-US" altLang="zh-TW" sz="2000" b="1" dirty="0">
              <a:solidFill>
                <a:srgbClr val="C00000"/>
              </a:solidFill>
              <a:latin typeface="標楷體" pitchFamily="65" charset="-120"/>
              <a:ea typeface="標楷體" pitchFamily="65" charset="-120"/>
            </a:rPr>
            <a:t>102.01.02</a:t>
          </a:r>
          <a:r>
            <a:rPr lang="zh-TW" altLang="zh-TW" sz="2000" b="1" dirty="0">
              <a:solidFill>
                <a:srgbClr val="C00000"/>
              </a:solidFill>
              <a:latin typeface="標楷體" pitchFamily="65" charset="-120"/>
              <a:ea typeface="標楷體" pitchFamily="65" charset="-120"/>
            </a:rPr>
            <a:t>臺會綜二字第 </a:t>
          </a:r>
          <a:r>
            <a:rPr lang="en-US" altLang="zh-TW" sz="2000" b="1" dirty="0">
              <a:solidFill>
                <a:srgbClr val="C00000"/>
              </a:solidFill>
              <a:latin typeface="標楷體" pitchFamily="65" charset="-120"/>
              <a:ea typeface="標楷體" pitchFamily="65" charset="-120"/>
            </a:rPr>
            <a:t>1020000359 </a:t>
          </a:r>
          <a:r>
            <a:rPr lang="zh-TW" altLang="zh-TW" sz="2000" b="1" dirty="0">
              <a:solidFill>
                <a:srgbClr val="C00000"/>
              </a:solidFill>
              <a:latin typeface="標楷體" pitchFamily="65" charset="-120"/>
              <a:ea typeface="標楷體" pitchFamily="65" charset="-120"/>
            </a:rPr>
            <a:t>號函</a:t>
          </a:r>
          <a:r>
            <a:rPr lang="en-US" altLang="zh-TW" sz="2000" b="1" dirty="0">
              <a:solidFill>
                <a:srgbClr val="C00000"/>
              </a:solidFill>
              <a:latin typeface="標楷體" pitchFamily="65" charset="-120"/>
              <a:ea typeface="標楷體" pitchFamily="65" charset="-120"/>
            </a:rPr>
            <a:t>:</a:t>
          </a:r>
          <a:r>
            <a:rPr lang="zh-TW" altLang="zh-TW" sz="2000" b="1" dirty="0">
              <a:solidFill>
                <a:srgbClr val="C00000"/>
              </a:solidFill>
              <a:latin typeface="標楷體" pitchFamily="65" charset="-120"/>
              <a:ea typeface="標楷體" pitchFamily="65" charset="-120"/>
            </a:rPr>
            <a:t>計畫主持人、共同主持人、計畫內相關人員屬執行計畫本務，於計畫執行期間不得支領已核給之研究主持費或工作酬金以外任何名義具酬勞性質之費用。</a:t>
          </a:r>
          <a:endParaRPr lang="zh-TW" altLang="en-US" sz="2000" dirty="0">
            <a:solidFill>
              <a:srgbClr val="C00000"/>
            </a:solidFill>
            <a:latin typeface="標楷體" pitchFamily="65" charset="-120"/>
            <a:ea typeface="標楷體" pitchFamily="65" charset="-120"/>
          </a:endParaRPr>
        </a:p>
      </dgm:t>
    </dgm:pt>
    <dgm:pt modelId="{FBC9FFE2-79F1-4ABE-B0D3-A50CC9A5BEE9}" type="sibTrans" cxnId="{CE1886A8-C6BD-4EEA-A42E-17F8EF98B1B4}">
      <dgm:prSet/>
      <dgm:spPr/>
      <dgm:t>
        <a:bodyPr/>
        <a:lstStyle/>
        <a:p>
          <a:endParaRPr lang="zh-TW" altLang="en-US"/>
        </a:p>
      </dgm:t>
    </dgm:pt>
    <dgm:pt modelId="{9339CEE2-153D-451A-B7B4-0E171D6EE112}" type="parTrans" cxnId="{CE1886A8-C6BD-4EEA-A42E-17F8EF98B1B4}">
      <dgm:prSet/>
      <dgm:spPr/>
      <dgm:t>
        <a:bodyPr/>
        <a:lstStyle/>
        <a:p>
          <a:endParaRPr lang="zh-TW" altLang="en-US"/>
        </a:p>
      </dgm:t>
    </dgm:pt>
    <dgm:pt modelId="{FD0F9EB0-429A-40D7-BC9A-45ABAF8E129F}">
      <dgm:prSet custT="1"/>
      <dgm:spPr/>
      <dgm:t>
        <a:bodyPr/>
        <a:lstStyle/>
        <a:p>
          <a:r>
            <a:rPr lang="zh-TW" altLang="en-US" sz="2000" b="1" dirty="0">
              <a:latin typeface="標楷體" pitchFamily="65" charset="-120"/>
              <a:ea typeface="標楷體" pitchFamily="65" charset="-120"/>
            </a:rPr>
            <a:t>計畫延長期間，不另予補助主持人費。</a:t>
          </a:r>
          <a:endParaRPr lang="en-US" altLang="zh-TW" sz="2000" b="1" dirty="0">
            <a:latin typeface="標楷體" pitchFamily="65" charset="-120"/>
            <a:ea typeface="標楷體" pitchFamily="65" charset="-120"/>
          </a:endParaRPr>
        </a:p>
      </dgm:t>
    </dgm:pt>
    <dgm:pt modelId="{AD170DDA-102E-40DF-83E7-1E5588906AC6}" type="sibTrans" cxnId="{093ED94E-AC2C-4AE0-9C5F-2387A7B3FE65}">
      <dgm:prSet/>
      <dgm:spPr/>
      <dgm:t>
        <a:bodyPr/>
        <a:lstStyle/>
        <a:p>
          <a:endParaRPr lang="zh-TW" altLang="en-US"/>
        </a:p>
      </dgm:t>
    </dgm:pt>
    <dgm:pt modelId="{A79C15A6-E1D2-4EEF-999B-A0ED6340193F}" type="parTrans" cxnId="{093ED94E-AC2C-4AE0-9C5F-2387A7B3FE65}">
      <dgm:prSet/>
      <dgm:spPr/>
      <dgm:t>
        <a:bodyPr/>
        <a:lstStyle/>
        <a:p>
          <a:endParaRPr lang="zh-TW" altLang="en-US"/>
        </a:p>
      </dgm:t>
    </dgm:pt>
    <dgm:pt modelId="{0E2670E5-658F-4AEB-8A02-680901DC8697}">
      <dgm:prSet custT="1"/>
      <dgm:spPr/>
      <dgm:t>
        <a:bodyPr/>
        <a:lstStyle/>
        <a:p>
          <a:r>
            <a:rPr lang="zh-TW" altLang="zh-TW" sz="2000" b="1" dirty="0">
              <a:latin typeface="標楷體" pitchFamily="65" charset="-120"/>
              <a:ea typeface="標楷體" pitchFamily="65" charset="-120"/>
            </a:rPr>
            <a:t>依經費核定清單所核定之研究主持費</a:t>
          </a:r>
          <a:r>
            <a:rPr lang="zh-TW" altLang="zh-TW" sz="2000" b="1" dirty="0">
              <a:solidFill>
                <a:srgbClr val="C00000"/>
              </a:solidFill>
              <a:latin typeface="標楷體" pitchFamily="65" charset="-120"/>
              <a:ea typeface="標楷體" pitchFamily="65" charset="-120"/>
            </a:rPr>
            <a:t>核實列支</a:t>
          </a:r>
          <a:r>
            <a:rPr lang="zh-TW" altLang="en-US" sz="2000" b="1" dirty="0">
              <a:solidFill>
                <a:srgbClr val="C00000"/>
              </a:solidFill>
              <a:latin typeface="標楷體" pitchFamily="65" charset="-120"/>
              <a:ea typeface="標楷體" pitchFamily="65" charset="-120"/>
            </a:rPr>
            <a:t>，若</a:t>
          </a:r>
          <a:r>
            <a:rPr lang="zh-TW" altLang="zh-TW" sz="2000" b="1" dirty="0">
              <a:solidFill>
                <a:srgbClr val="C00000"/>
              </a:solidFill>
              <a:latin typeface="標楷體" pitchFamily="65" charset="-120"/>
              <a:ea typeface="標楷體" pitchFamily="65" charset="-120"/>
            </a:rPr>
            <a:t>少於原先核定額度，請先完成變更流程。</a:t>
          </a:r>
          <a:endParaRPr lang="en-US" altLang="zh-TW" sz="2000" b="1" dirty="0">
            <a:solidFill>
              <a:srgbClr val="C00000"/>
            </a:solidFill>
            <a:latin typeface="標楷體" pitchFamily="65" charset="-120"/>
            <a:ea typeface="標楷體" pitchFamily="65" charset="-120"/>
          </a:endParaRPr>
        </a:p>
      </dgm:t>
    </dgm:pt>
    <dgm:pt modelId="{2ECB2FA0-8F63-46F0-859F-B09B9259B44F}" type="sibTrans" cxnId="{F1879CB2-D1D3-418C-8B8E-0B9F43232128}">
      <dgm:prSet/>
      <dgm:spPr/>
      <dgm:t>
        <a:bodyPr/>
        <a:lstStyle/>
        <a:p>
          <a:endParaRPr lang="zh-TW" altLang="en-US"/>
        </a:p>
      </dgm:t>
    </dgm:pt>
    <dgm:pt modelId="{CA5E1A4E-517D-411F-A57E-348A374F3432}" type="parTrans" cxnId="{F1879CB2-D1D3-418C-8B8E-0B9F43232128}">
      <dgm:prSet/>
      <dgm:spPr/>
      <dgm:t>
        <a:bodyPr/>
        <a:lstStyle/>
        <a:p>
          <a:endParaRPr lang="zh-TW" altLang="en-US"/>
        </a:p>
      </dgm:t>
    </dgm:pt>
    <dgm:pt modelId="{6D1F3561-4548-4875-9FAB-B3C59BA75F9A}" type="pres">
      <dgm:prSet presAssocID="{294BAA0E-F129-4FAC-AE77-34F5514F7ABD}" presName="linear" presStyleCnt="0">
        <dgm:presLayoutVars>
          <dgm:animLvl val="lvl"/>
          <dgm:resizeHandles val="exact"/>
        </dgm:presLayoutVars>
      </dgm:prSet>
      <dgm:spPr/>
    </dgm:pt>
    <dgm:pt modelId="{8B4C7AA9-EE7D-4808-AE79-678BD017DDC9}" type="pres">
      <dgm:prSet presAssocID="{DE5617DF-C0FF-4804-8FE3-DBD6556E31C6}" presName="parentText" presStyleLbl="node1" presStyleIdx="0" presStyleCnt="1" custScaleY="48313">
        <dgm:presLayoutVars>
          <dgm:chMax val="0"/>
          <dgm:bulletEnabled val="1"/>
        </dgm:presLayoutVars>
      </dgm:prSet>
      <dgm:spPr/>
    </dgm:pt>
    <dgm:pt modelId="{A568148D-30B7-43B7-B2FC-C8F82813D8EB}" type="pres">
      <dgm:prSet presAssocID="{DE5617DF-C0FF-4804-8FE3-DBD6556E31C6}" presName="childText" presStyleLbl="revTx" presStyleIdx="0" presStyleCnt="1">
        <dgm:presLayoutVars>
          <dgm:bulletEnabled val="1"/>
        </dgm:presLayoutVars>
      </dgm:prSet>
      <dgm:spPr/>
    </dgm:pt>
  </dgm:ptLst>
  <dgm:cxnLst>
    <dgm:cxn modelId="{EE691706-61C6-4888-A59E-281AB6CEC7FE}" type="presOf" srcId="{0E2670E5-658F-4AEB-8A02-680901DC8697}" destId="{A568148D-30B7-43B7-B2FC-C8F82813D8EB}" srcOrd="0" destOrd="2" presId="urn:microsoft.com/office/officeart/2005/8/layout/vList2"/>
    <dgm:cxn modelId="{624E1A2D-CF74-441E-AC67-6BBFC910B11C}" type="presOf" srcId="{FD0F9EB0-429A-40D7-BC9A-45ABAF8E129F}" destId="{A568148D-30B7-43B7-B2FC-C8F82813D8EB}" srcOrd="0" destOrd="1" presId="urn:microsoft.com/office/officeart/2005/8/layout/vList2"/>
    <dgm:cxn modelId="{7B95333C-E096-4B07-A40C-00F3D262171D}" srcId="{294BAA0E-F129-4FAC-AE77-34F5514F7ABD}" destId="{DE5617DF-C0FF-4804-8FE3-DBD6556E31C6}" srcOrd="0" destOrd="0" parTransId="{6F94E612-8BF7-4FFC-AC13-A1506FF5852C}" sibTransId="{27A1C47D-1D0C-4387-8FE3-E77A3F5ABE18}"/>
    <dgm:cxn modelId="{B7B2D560-F93B-4E74-A91B-676768A6CA90}" type="presOf" srcId="{710487D6-6259-4F36-863C-C06E7991BEC4}" destId="{A568148D-30B7-43B7-B2FC-C8F82813D8EB}" srcOrd="0" destOrd="0" presId="urn:microsoft.com/office/officeart/2005/8/layout/vList2"/>
    <dgm:cxn modelId="{093ED94E-AC2C-4AE0-9C5F-2387A7B3FE65}" srcId="{DE5617DF-C0FF-4804-8FE3-DBD6556E31C6}" destId="{FD0F9EB0-429A-40D7-BC9A-45ABAF8E129F}" srcOrd="1" destOrd="0" parTransId="{A79C15A6-E1D2-4EEF-999B-A0ED6340193F}" sibTransId="{AD170DDA-102E-40DF-83E7-1E5588906AC6}"/>
    <dgm:cxn modelId="{CE1886A8-C6BD-4EEA-A42E-17F8EF98B1B4}" srcId="{DE5617DF-C0FF-4804-8FE3-DBD6556E31C6}" destId="{710487D6-6259-4F36-863C-C06E7991BEC4}" srcOrd="0" destOrd="0" parTransId="{9339CEE2-153D-451A-B7B4-0E171D6EE112}" sibTransId="{FBC9FFE2-79F1-4ABE-B0D3-A50CC9A5BEE9}"/>
    <dgm:cxn modelId="{501F20B1-B52C-4495-A8C2-F6F0CBF190DF}" type="presOf" srcId="{DE5617DF-C0FF-4804-8FE3-DBD6556E31C6}" destId="{8B4C7AA9-EE7D-4808-AE79-678BD017DDC9}" srcOrd="0" destOrd="0" presId="urn:microsoft.com/office/officeart/2005/8/layout/vList2"/>
    <dgm:cxn modelId="{F1879CB2-D1D3-418C-8B8E-0B9F43232128}" srcId="{DE5617DF-C0FF-4804-8FE3-DBD6556E31C6}" destId="{0E2670E5-658F-4AEB-8A02-680901DC8697}" srcOrd="2" destOrd="0" parTransId="{CA5E1A4E-517D-411F-A57E-348A374F3432}" sibTransId="{2ECB2FA0-8F63-46F0-859F-B09B9259B44F}"/>
    <dgm:cxn modelId="{39DD0EFC-D2AB-423D-A21B-D71D1FD46C91}" type="presOf" srcId="{294BAA0E-F129-4FAC-AE77-34F5514F7ABD}" destId="{6D1F3561-4548-4875-9FAB-B3C59BA75F9A}" srcOrd="0" destOrd="0" presId="urn:microsoft.com/office/officeart/2005/8/layout/vList2"/>
    <dgm:cxn modelId="{05FE821B-456C-4A69-A112-A6CB1BFC9516}" type="presParOf" srcId="{6D1F3561-4548-4875-9FAB-B3C59BA75F9A}" destId="{8B4C7AA9-EE7D-4808-AE79-678BD017DDC9}" srcOrd="0" destOrd="0" presId="urn:microsoft.com/office/officeart/2005/8/layout/vList2"/>
    <dgm:cxn modelId="{607EC7AA-568B-4C45-A92F-70C16A3D3E4D}" type="presParOf" srcId="{6D1F3561-4548-4875-9FAB-B3C59BA75F9A}" destId="{A568148D-30B7-43B7-B2FC-C8F82813D8E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6402B901-0E1A-420B-84F0-20188ABAFB2B}" type="presOf" srcId="{97078517-49CF-4187-B316-7603875270AC}" destId="{140F0F29-7803-4874-82B7-9D16F9E48A7A}"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AA6F466E-F3C2-4DDA-88CA-21DD6E985845}" type="presOf" srcId="{7A503200-F262-4994-8ABF-205E38D9D731}" destId="{EFE76FF6-2C12-4710-AD84-B0D51FDC5A12}"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FA0291F6-386C-4EFB-8426-E1A0ABB85AE5}" type="presOf" srcId="{3E8D113D-DA1E-419D-A7B4-86D2CE96042B}" destId="{9B83C503-9912-4843-A181-BAFABE390BC7}" srcOrd="0" destOrd="0" presId="urn:microsoft.com/office/officeart/2005/8/layout/vList2"/>
    <dgm:cxn modelId="{D4083119-4675-49D3-BD03-3C249FB472D2}" type="presParOf" srcId="{EFE76FF6-2C12-4710-AD84-B0D51FDC5A12}" destId="{140F0F29-7803-4874-82B7-9D16F9E48A7A}" srcOrd="0" destOrd="0" presId="urn:microsoft.com/office/officeart/2005/8/layout/vList2"/>
    <dgm:cxn modelId="{DF216B34-E1D7-4B53-B2D7-37E0EDF63CE4}"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9BC8404B-5707-42D6-9811-3993DAFDCD2E}" srcId="{97078517-49CF-4187-B316-7603875270AC}" destId="{3E8D113D-DA1E-419D-A7B4-86D2CE96042B}" srcOrd="0" destOrd="0" parTransId="{9A82AF02-EA47-4FE0-8699-1BA1DB18AB5B}" sibTransId="{984ACF10-F348-4A23-8340-F4671170D8AE}"/>
    <dgm:cxn modelId="{5982CE7A-E76E-451A-97A1-2AA826E5FB21}" type="presOf" srcId="{3E8D113D-DA1E-419D-A7B4-86D2CE96042B}" destId="{9B83C503-9912-4843-A181-BAFABE390BC7}"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35AC84D9-CE41-4DD3-BD0C-389186F80D1E}" type="presOf" srcId="{7A503200-F262-4994-8ABF-205E38D9D731}" destId="{EFE76FF6-2C12-4710-AD84-B0D51FDC5A12}" srcOrd="0" destOrd="0" presId="urn:microsoft.com/office/officeart/2005/8/layout/vList2"/>
    <dgm:cxn modelId="{29D307EC-A9A0-45D5-9FE1-4FB65FF9822E}" type="presOf" srcId="{97078517-49CF-4187-B316-7603875270AC}" destId="{140F0F29-7803-4874-82B7-9D16F9E48A7A}" srcOrd="0" destOrd="0" presId="urn:microsoft.com/office/officeart/2005/8/layout/vList2"/>
    <dgm:cxn modelId="{8EBDE48B-9DDD-4369-B86C-39F8D27083AF}" type="presParOf" srcId="{EFE76FF6-2C12-4710-AD84-B0D51FDC5A12}" destId="{140F0F29-7803-4874-82B7-9D16F9E48A7A}" srcOrd="0" destOrd="0" presId="urn:microsoft.com/office/officeart/2005/8/layout/vList2"/>
    <dgm:cxn modelId="{3B98EC23-21A1-4C93-BE14-91EEC487602E}"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2C68A40-3176-4271-ACC5-B683B12EAED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62E172A5-AB17-41C9-A4E0-713097D66384}">
      <dgm:prSet phldrT="[文字]"/>
      <dgm:spPr/>
      <dgm:t>
        <a:bodyPr vert="vert"/>
        <a:lstStyle/>
        <a:p>
          <a:r>
            <a:rPr lang="zh-TW" altLang="en-US" dirty="0">
              <a:latin typeface="標楷體" panose="03000509000000000000" pitchFamily="65" charset="-120"/>
              <a:ea typeface="標楷體" panose="03000509000000000000" pitchFamily="65" charset="-120"/>
            </a:rPr>
            <a:t>膳食</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20%</a:t>
          </a:r>
          <a:endParaRPr lang="zh-TW" altLang="en-US" dirty="0">
            <a:latin typeface="標楷體" panose="03000509000000000000" pitchFamily="65" charset="-120"/>
            <a:ea typeface="標楷體" panose="03000509000000000000" pitchFamily="65" charset="-120"/>
          </a:endParaRPr>
        </a:p>
      </dgm:t>
    </dgm:pt>
    <dgm:pt modelId="{26F25358-BFE8-4A75-98B0-E666C37E8C7E}" type="parTrans" cxnId="{A1176020-D351-4D2E-91B5-98C2263AA50C}">
      <dgm:prSet/>
      <dgm:spPr/>
      <dgm:t>
        <a:bodyPr/>
        <a:lstStyle/>
        <a:p>
          <a:endParaRPr lang="zh-TW" altLang="en-US">
            <a:latin typeface="標楷體" panose="03000509000000000000" pitchFamily="65" charset="-120"/>
            <a:ea typeface="標楷體" panose="03000509000000000000" pitchFamily="65" charset="-120"/>
          </a:endParaRPr>
        </a:p>
      </dgm:t>
    </dgm:pt>
    <dgm:pt modelId="{AE59DA7D-7D9F-443F-8307-A6EC2C8E1C7F}" type="sibTrans" cxnId="{A1176020-D351-4D2E-91B5-98C2263AA50C}">
      <dgm:prSet/>
      <dgm:spPr/>
      <dgm:t>
        <a:bodyPr/>
        <a:lstStyle/>
        <a:p>
          <a:endParaRPr lang="zh-TW" altLang="en-US">
            <a:latin typeface="標楷體" panose="03000509000000000000" pitchFamily="65" charset="-120"/>
            <a:ea typeface="標楷體" panose="03000509000000000000" pitchFamily="65" charset="-120"/>
          </a:endParaRPr>
        </a:p>
      </dgm:t>
    </dgm:pt>
    <dgm:pt modelId="{82199E85-A949-4ACC-B54D-1AB6CADD7451}">
      <dgm:prSet phldrT="[文字]"/>
      <dgm:spPr/>
      <dgm:t>
        <a:bodyPr/>
        <a:lstStyle/>
        <a:p>
          <a:r>
            <a:rPr lang="zh-TW" altLang="en-US" dirty="0">
              <a:latin typeface="標楷體" panose="03000509000000000000" pitchFamily="65" charset="-120"/>
              <a:ea typeface="標楷體" panose="03000509000000000000" pitchFamily="65" charset="-120"/>
            </a:rPr>
            <a:t>早餐</a:t>
          </a:r>
          <a:r>
            <a:rPr lang="en-US" altLang="zh-TW" dirty="0">
              <a:latin typeface="標楷體" panose="03000509000000000000" pitchFamily="65" charset="-120"/>
              <a:ea typeface="標楷體" panose="03000509000000000000" pitchFamily="65" charset="-120"/>
            </a:rPr>
            <a:t>4%</a:t>
          </a:r>
          <a:endParaRPr lang="zh-TW" altLang="en-US" dirty="0">
            <a:latin typeface="標楷體" panose="03000509000000000000" pitchFamily="65" charset="-120"/>
            <a:ea typeface="標楷體" panose="03000509000000000000" pitchFamily="65" charset="-120"/>
          </a:endParaRPr>
        </a:p>
      </dgm:t>
    </dgm:pt>
    <dgm:pt modelId="{BE6C8CEC-6713-46C3-B82C-9010A9774CB4}" type="parTrans" cxnId="{0B50BA9F-2658-4995-A1DD-E9DB939FF59A}">
      <dgm:prSet/>
      <dgm:spPr/>
      <dgm:t>
        <a:bodyPr/>
        <a:lstStyle/>
        <a:p>
          <a:endParaRPr lang="zh-TW" altLang="en-US">
            <a:latin typeface="標楷體" panose="03000509000000000000" pitchFamily="65" charset="-120"/>
            <a:ea typeface="標楷體" panose="03000509000000000000" pitchFamily="65" charset="-120"/>
          </a:endParaRPr>
        </a:p>
      </dgm:t>
    </dgm:pt>
    <dgm:pt modelId="{30B37E14-40DD-4431-91EF-FBD62EBBD607}" type="sibTrans" cxnId="{0B50BA9F-2658-4995-A1DD-E9DB939FF59A}">
      <dgm:prSet/>
      <dgm:spPr/>
      <dgm:t>
        <a:bodyPr/>
        <a:lstStyle/>
        <a:p>
          <a:endParaRPr lang="zh-TW" altLang="en-US">
            <a:latin typeface="標楷體" panose="03000509000000000000" pitchFamily="65" charset="-120"/>
            <a:ea typeface="標楷體" panose="03000509000000000000" pitchFamily="65" charset="-120"/>
          </a:endParaRPr>
        </a:p>
      </dgm:t>
    </dgm:pt>
    <dgm:pt modelId="{ABC18E56-D4BC-467C-A811-08580D54D3CD}">
      <dgm:prSet phldrT="[文字]"/>
      <dgm:spPr/>
      <dgm:t>
        <a:bodyPr/>
        <a:lstStyle/>
        <a:p>
          <a:r>
            <a:rPr lang="zh-TW" altLang="en-US" dirty="0">
              <a:latin typeface="標楷體" panose="03000509000000000000" pitchFamily="65" charset="-120"/>
              <a:ea typeface="標楷體" panose="03000509000000000000" pitchFamily="65" charset="-120"/>
            </a:rPr>
            <a:t>午餐</a:t>
          </a:r>
          <a:r>
            <a:rPr lang="en-US" altLang="zh-TW" dirty="0">
              <a:latin typeface="標楷體" panose="03000509000000000000" pitchFamily="65" charset="-120"/>
              <a:ea typeface="標楷體" panose="03000509000000000000" pitchFamily="65" charset="-120"/>
            </a:rPr>
            <a:t>8%</a:t>
          </a:r>
          <a:endParaRPr lang="zh-TW" altLang="en-US" dirty="0">
            <a:latin typeface="標楷體" panose="03000509000000000000" pitchFamily="65" charset="-120"/>
            <a:ea typeface="標楷體" panose="03000509000000000000" pitchFamily="65" charset="-120"/>
          </a:endParaRPr>
        </a:p>
      </dgm:t>
    </dgm:pt>
    <dgm:pt modelId="{243BB43B-06BE-4F22-9FA1-7FCB689948DE}" type="parTrans" cxnId="{3CB271D5-33DE-42C4-8BAF-D737937301CA}">
      <dgm:prSet/>
      <dgm:spPr/>
      <dgm:t>
        <a:bodyPr/>
        <a:lstStyle/>
        <a:p>
          <a:endParaRPr lang="zh-TW" altLang="en-US">
            <a:latin typeface="標楷體" panose="03000509000000000000" pitchFamily="65" charset="-120"/>
            <a:ea typeface="標楷體" panose="03000509000000000000" pitchFamily="65" charset="-120"/>
          </a:endParaRPr>
        </a:p>
      </dgm:t>
    </dgm:pt>
    <dgm:pt modelId="{A1F7394D-E805-4B50-91A4-87E473F5627D}" type="sibTrans" cxnId="{3CB271D5-33DE-42C4-8BAF-D737937301CA}">
      <dgm:prSet/>
      <dgm:spPr/>
      <dgm:t>
        <a:bodyPr/>
        <a:lstStyle/>
        <a:p>
          <a:endParaRPr lang="zh-TW" altLang="en-US">
            <a:latin typeface="標楷體" panose="03000509000000000000" pitchFamily="65" charset="-120"/>
            <a:ea typeface="標楷體" panose="03000509000000000000" pitchFamily="65" charset="-120"/>
          </a:endParaRPr>
        </a:p>
      </dgm:t>
    </dgm:pt>
    <dgm:pt modelId="{E4D08A24-FE77-48FB-94ED-03272BA43F3D}">
      <dgm:prSet phldrT="[文字]"/>
      <dgm:spPr/>
      <dgm:t>
        <a:bodyPr/>
        <a:lstStyle/>
        <a:p>
          <a:r>
            <a:rPr lang="zh-TW" altLang="en-US" dirty="0">
              <a:latin typeface="標楷體" panose="03000509000000000000" pitchFamily="65" charset="-120"/>
              <a:ea typeface="標楷體" panose="03000509000000000000" pitchFamily="65" charset="-120"/>
            </a:rPr>
            <a:t>晚餐</a:t>
          </a:r>
          <a:r>
            <a:rPr lang="en-US" altLang="zh-TW" dirty="0">
              <a:latin typeface="標楷體" panose="03000509000000000000" pitchFamily="65" charset="-120"/>
              <a:ea typeface="標楷體" panose="03000509000000000000" pitchFamily="65" charset="-120"/>
            </a:rPr>
            <a:t>8%</a:t>
          </a:r>
          <a:endParaRPr lang="zh-TW" altLang="en-US" dirty="0">
            <a:latin typeface="標楷體" panose="03000509000000000000" pitchFamily="65" charset="-120"/>
            <a:ea typeface="標楷體" panose="03000509000000000000" pitchFamily="65" charset="-120"/>
          </a:endParaRPr>
        </a:p>
      </dgm:t>
    </dgm:pt>
    <dgm:pt modelId="{0935AC57-4427-4866-8FAA-3F4B843F6945}" type="parTrans" cxnId="{7FFDD48E-67B7-4850-9847-9A8FF8CDA175}">
      <dgm:prSet/>
      <dgm:spPr/>
      <dgm:t>
        <a:bodyPr/>
        <a:lstStyle/>
        <a:p>
          <a:endParaRPr lang="zh-TW" altLang="en-US">
            <a:latin typeface="標楷體" panose="03000509000000000000" pitchFamily="65" charset="-120"/>
            <a:ea typeface="標楷體" panose="03000509000000000000" pitchFamily="65" charset="-120"/>
          </a:endParaRPr>
        </a:p>
      </dgm:t>
    </dgm:pt>
    <dgm:pt modelId="{1242551C-E395-4810-A6F4-A77567F70BA8}" type="sibTrans" cxnId="{7FFDD48E-67B7-4850-9847-9A8FF8CDA175}">
      <dgm:prSet/>
      <dgm:spPr/>
      <dgm:t>
        <a:bodyPr/>
        <a:lstStyle/>
        <a:p>
          <a:endParaRPr lang="zh-TW" altLang="en-US">
            <a:latin typeface="標楷體" panose="03000509000000000000" pitchFamily="65" charset="-120"/>
            <a:ea typeface="標楷體" panose="03000509000000000000" pitchFamily="65" charset="-120"/>
          </a:endParaRPr>
        </a:p>
      </dgm:t>
    </dgm:pt>
    <dgm:pt modelId="{55B33145-B4C8-4573-BD54-B8B84FAEBB46}" type="pres">
      <dgm:prSet presAssocID="{B2C68A40-3176-4271-ACC5-B683B12EAEDD}" presName="Name0" presStyleCnt="0">
        <dgm:presLayoutVars>
          <dgm:chPref val="1"/>
          <dgm:dir/>
          <dgm:animOne val="branch"/>
          <dgm:animLvl val="lvl"/>
          <dgm:resizeHandles val="exact"/>
        </dgm:presLayoutVars>
      </dgm:prSet>
      <dgm:spPr/>
    </dgm:pt>
    <dgm:pt modelId="{F70087EB-514C-414E-AA1D-2A82623A43BF}" type="pres">
      <dgm:prSet presAssocID="{62E172A5-AB17-41C9-A4E0-713097D66384}" presName="root1" presStyleCnt="0"/>
      <dgm:spPr/>
    </dgm:pt>
    <dgm:pt modelId="{6D008E48-307E-479D-B5D6-AD0446FDFB43}" type="pres">
      <dgm:prSet presAssocID="{62E172A5-AB17-41C9-A4E0-713097D66384}" presName="LevelOneTextNode" presStyleLbl="node0" presStyleIdx="0" presStyleCnt="1" custScaleX="113566" custScaleY="84932">
        <dgm:presLayoutVars>
          <dgm:chPref val="3"/>
        </dgm:presLayoutVars>
      </dgm:prSet>
      <dgm:spPr/>
    </dgm:pt>
    <dgm:pt modelId="{3275F1F9-0313-4476-800C-5763E15CA2EA}" type="pres">
      <dgm:prSet presAssocID="{62E172A5-AB17-41C9-A4E0-713097D66384}" presName="level2hierChild" presStyleCnt="0"/>
      <dgm:spPr/>
    </dgm:pt>
    <dgm:pt modelId="{21395B58-ECA4-46A6-BDB4-DC7F1F3D0F99}" type="pres">
      <dgm:prSet presAssocID="{BE6C8CEC-6713-46C3-B82C-9010A9774CB4}" presName="conn2-1" presStyleLbl="parChTrans1D2" presStyleIdx="0" presStyleCnt="3"/>
      <dgm:spPr/>
    </dgm:pt>
    <dgm:pt modelId="{F46CE388-069A-4761-B338-CF0329C5E104}" type="pres">
      <dgm:prSet presAssocID="{BE6C8CEC-6713-46C3-B82C-9010A9774CB4}" presName="connTx" presStyleLbl="parChTrans1D2" presStyleIdx="0" presStyleCnt="3"/>
      <dgm:spPr/>
    </dgm:pt>
    <dgm:pt modelId="{79E61614-80BE-44AD-8802-071A44C36421}" type="pres">
      <dgm:prSet presAssocID="{82199E85-A949-4ACC-B54D-1AB6CADD7451}" presName="root2" presStyleCnt="0"/>
      <dgm:spPr/>
    </dgm:pt>
    <dgm:pt modelId="{669696E4-C915-47BE-BE94-0DAFA8CE603C}" type="pres">
      <dgm:prSet presAssocID="{82199E85-A949-4ACC-B54D-1AB6CADD7451}" presName="LevelTwoTextNode" presStyleLbl="node2" presStyleIdx="0" presStyleCnt="3">
        <dgm:presLayoutVars>
          <dgm:chPref val="3"/>
        </dgm:presLayoutVars>
      </dgm:prSet>
      <dgm:spPr/>
    </dgm:pt>
    <dgm:pt modelId="{5F95E31D-EB24-4990-B681-D8F4F65A1C3C}" type="pres">
      <dgm:prSet presAssocID="{82199E85-A949-4ACC-B54D-1AB6CADD7451}" presName="level3hierChild" presStyleCnt="0"/>
      <dgm:spPr/>
    </dgm:pt>
    <dgm:pt modelId="{EBD93DB5-E2F0-42E0-B22D-E2CC60C31AA1}" type="pres">
      <dgm:prSet presAssocID="{243BB43B-06BE-4F22-9FA1-7FCB689948DE}" presName="conn2-1" presStyleLbl="parChTrans1D2" presStyleIdx="1" presStyleCnt="3"/>
      <dgm:spPr/>
    </dgm:pt>
    <dgm:pt modelId="{38D98466-3B32-4645-AA37-81BA062E16F7}" type="pres">
      <dgm:prSet presAssocID="{243BB43B-06BE-4F22-9FA1-7FCB689948DE}" presName="connTx" presStyleLbl="parChTrans1D2" presStyleIdx="1" presStyleCnt="3"/>
      <dgm:spPr/>
    </dgm:pt>
    <dgm:pt modelId="{E6ED3EC0-9A4B-4C88-AC8D-9519E5C414A2}" type="pres">
      <dgm:prSet presAssocID="{ABC18E56-D4BC-467C-A811-08580D54D3CD}" presName="root2" presStyleCnt="0"/>
      <dgm:spPr/>
    </dgm:pt>
    <dgm:pt modelId="{5F51A4FD-9BAF-4A7F-96CE-6007E3C75FAB}" type="pres">
      <dgm:prSet presAssocID="{ABC18E56-D4BC-467C-A811-08580D54D3CD}" presName="LevelTwoTextNode" presStyleLbl="node2" presStyleIdx="1" presStyleCnt="3">
        <dgm:presLayoutVars>
          <dgm:chPref val="3"/>
        </dgm:presLayoutVars>
      </dgm:prSet>
      <dgm:spPr/>
    </dgm:pt>
    <dgm:pt modelId="{B991798F-B5F8-4E8B-9FB6-5E7A36ECCC99}" type="pres">
      <dgm:prSet presAssocID="{ABC18E56-D4BC-467C-A811-08580D54D3CD}" presName="level3hierChild" presStyleCnt="0"/>
      <dgm:spPr/>
    </dgm:pt>
    <dgm:pt modelId="{52061B9C-C75B-4B76-847D-38816E848F5D}" type="pres">
      <dgm:prSet presAssocID="{0935AC57-4427-4866-8FAA-3F4B843F6945}" presName="conn2-1" presStyleLbl="parChTrans1D2" presStyleIdx="2" presStyleCnt="3"/>
      <dgm:spPr/>
    </dgm:pt>
    <dgm:pt modelId="{8607B12F-DF93-433C-B40D-6054ADE44BA6}" type="pres">
      <dgm:prSet presAssocID="{0935AC57-4427-4866-8FAA-3F4B843F6945}" presName="connTx" presStyleLbl="parChTrans1D2" presStyleIdx="2" presStyleCnt="3"/>
      <dgm:spPr/>
    </dgm:pt>
    <dgm:pt modelId="{55FDD438-2D20-4A25-9042-094EC4EBDB58}" type="pres">
      <dgm:prSet presAssocID="{E4D08A24-FE77-48FB-94ED-03272BA43F3D}" presName="root2" presStyleCnt="0"/>
      <dgm:spPr/>
    </dgm:pt>
    <dgm:pt modelId="{5294F417-6DD6-4048-B228-61F20AB70859}" type="pres">
      <dgm:prSet presAssocID="{E4D08A24-FE77-48FB-94ED-03272BA43F3D}" presName="LevelTwoTextNode" presStyleLbl="node2" presStyleIdx="2" presStyleCnt="3">
        <dgm:presLayoutVars>
          <dgm:chPref val="3"/>
        </dgm:presLayoutVars>
      </dgm:prSet>
      <dgm:spPr/>
    </dgm:pt>
    <dgm:pt modelId="{17E9C365-59CA-4108-902B-F4A5E2F75002}" type="pres">
      <dgm:prSet presAssocID="{E4D08A24-FE77-48FB-94ED-03272BA43F3D}" presName="level3hierChild" presStyleCnt="0"/>
      <dgm:spPr/>
    </dgm:pt>
  </dgm:ptLst>
  <dgm:cxnLst>
    <dgm:cxn modelId="{C4F69C1C-48A0-4BEC-9925-9B0F8A08378F}" type="presOf" srcId="{0935AC57-4427-4866-8FAA-3F4B843F6945}" destId="{52061B9C-C75B-4B76-847D-38816E848F5D}" srcOrd="0" destOrd="0" presId="urn:microsoft.com/office/officeart/2008/layout/HorizontalMultiLevelHierarchy"/>
    <dgm:cxn modelId="{A1176020-D351-4D2E-91B5-98C2263AA50C}" srcId="{B2C68A40-3176-4271-ACC5-B683B12EAEDD}" destId="{62E172A5-AB17-41C9-A4E0-713097D66384}" srcOrd="0" destOrd="0" parTransId="{26F25358-BFE8-4A75-98B0-E666C37E8C7E}" sibTransId="{AE59DA7D-7D9F-443F-8307-A6EC2C8E1C7F}"/>
    <dgm:cxn modelId="{54811E2D-B912-4572-B857-D9E295BD65DC}" type="presOf" srcId="{E4D08A24-FE77-48FB-94ED-03272BA43F3D}" destId="{5294F417-6DD6-4048-B228-61F20AB70859}" srcOrd="0" destOrd="0" presId="urn:microsoft.com/office/officeart/2008/layout/HorizontalMultiLevelHierarchy"/>
    <dgm:cxn modelId="{678CE63D-9995-40E5-B83A-FCF118CCA195}" type="presOf" srcId="{BE6C8CEC-6713-46C3-B82C-9010A9774CB4}" destId="{F46CE388-069A-4761-B338-CF0329C5E104}" srcOrd="1" destOrd="0" presId="urn:microsoft.com/office/officeart/2008/layout/HorizontalMultiLevelHierarchy"/>
    <dgm:cxn modelId="{9D6E8564-2EA1-4557-88B0-6C774C646E83}" type="presOf" srcId="{243BB43B-06BE-4F22-9FA1-7FCB689948DE}" destId="{38D98466-3B32-4645-AA37-81BA062E16F7}" srcOrd="1" destOrd="0" presId="urn:microsoft.com/office/officeart/2008/layout/HorizontalMultiLevelHierarchy"/>
    <dgm:cxn modelId="{47BBEA48-F91A-4C35-8726-B3D197DE0412}" type="presOf" srcId="{62E172A5-AB17-41C9-A4E0-713097D66384}" destId="{6D008E48-307E-479D-B5D6-AD0446FDFB43}" srcOrd="0" destOrd="0" presId="urn:microsoft.com/office/officeart/2008/layout/HorizontalMultiLevelHierarchy"/>
    <dgm:cxn modelId="{7FFDD48E-67B7-4850-9847-9A8FF8CDA175}" srcId="{62E172A5-AB17-41C9-A4E0-713097D66384}" destId="{E4D08A24-FE77-48FB-94ED-03272BA43F3D}" srcOrd="2" destOrd="0" parTransId="{0935AC57-4427-4866-8FAA-3F4B843F6945}" sibTransId="{1242551C-E395-4810-A6F4-A77567F70BA8}"/>
    <dgm:cxn modelId="{0B50BA9F-2658-4995-A1DD-E9DB939FF59A}" srcId="{62E172A5-AB17-41C9-A4E0-713097D66384}" destId="{82199E85-A949-4ACC-B54D-1AB6CADD7451}" srcOrd="0" destOrd="0" parTransId="{BE6C8CEC-6713-46C3-B82C-9010A9774CB4}" sibTransId="{30B37E14-40DD-4431-91EF-FBD62EBBD607}"/>
    <dgm:cxn modelId="{B87D84B3-FDA6-4951-8900-58BC691AD867}" type="presOf" srcId="{BE6C8CEC-6713-46C3-B82C-9010A9774CB4}" destId="{21395B58-ECA4-46A6-BDB4-DC7F1F3D0F99}" srcOrd="0" destOrd="0" presId="urn:microsoft.com/office/officeart/2008/layout/HorizontalMultiLevelHierarchy"/>
    <dgm:cxn modelId="{355B40C5-9D96-486D-9402-360DBD65E312}" type="presOf" srcId="{0935AC57-4427-4866-8FAA-3F4B843F6945}" destId="{8607B12F-DF93-433C-B40D-6054ADE44BA6}" srcOrd="1" destOrd="0" presId="urn:microsoft.com/office/officeart/2008/layout/HorizontalMultiLevelHierarchy"/>
    <dgm:cxn modelId="{3CB271D5-33DE-42C4-8BAF-D737937301CA}" srcId="{62E172A5-AB17-41C9-A4E0-713097D66384}" destId="{ABC18E56-D4BC-467C-A811-08580D54D3CD}" srcOrd="1" destOrd="0" parTransId="{243BB43B-06BE-4F22-9FA1-7FCB689948DE}" sibTransId="{A1F7394D-E805-4B50-91A4-87E473F5627D}"/>
    <dgm:cxn modelId="{0ADC80E3-1C67-467D-9A7A-636DCD1A4824}" type="presOf" srcId="{B2C68A40-3176-4271-ACC5-B683B12EAEDD}" destId="{55B33145-B4C8-4573-BD54-B8B84FAEBB46}" srcOrd="0" destOrd="0" presId="urn:microsoft.com/office/officeart/2008/layout/HorizontalMultiLevelHierarchy"/>
    <dgm:cxn modelId="{F7316FEE-5939-4F35-A9DA-F9F7F9416F77}" type="presOf" srcId="{243BB43B-06BE-4F22-9FA1-7FCB689948DE}" destId="{EBD93DB5-E2F0-42E0-B22D-E2CC60C31AA1}" srcOrd="0" destOrd="0" presId="urn:microsoft.com/office/officeart/2008/layout/HorizontalMultiLevelHierarchy"/>
    <dgm:cxn modelId="{E93321F1-8874-4880-88CE-7477004ACE95}" type="presOf" srcId="{ABC18E56-D4BC-467C-A811-08580D54D3CD}" destId="{5F51A4FD-9BAF-4A7F-96CE-6007E3C75FAB}" srcOrd="0" destOrd="0" presId="urn:microsoft.com/office/officeart/2008/layout/HorizontalMultiLevelHierarchy"/>
    <dgm:cxn modelId="{367BD1F3-71EC-46A4-868A-2CEB0A842DDB}" type="presOf" srcId="{82199E85-A949-4ACC-B54D-1AB6CADD7451}" destId="{669696E4-C915-47BE-BE94-0DAFA8CE603C}" srcOrd="0" destOrd="0" presId="urn:microsoft.com/office/officeart/2008/layout/HorizontalMultiLevelHierarchy"/>
    <dgm:cxn modelId="{1A260FC1-45CB-425B-A9F6-95356863FF49}" type="presParOf" srcId="{55B33145-B4C8-4573-BD54-B8B84FAEBB46}" destId="{F70087EB-514C-414E-AA1D-2A82623A43BF}" srcOrd="0" destOrd="0" presId="urn:microsoft.com/office/officeart/2008/layout/HorizontalMultiLevelHierarchy"/>
    <dgm:cxn modelId="{FA145510-2B44-43AB-8A4A-266B8DC08F88}" type="presParOf" srcId="{F70087EB-514C-414E-AA1D-2A82623A43BF}" destId="{6D008E48-307E-479D-B5D6-AD0446FDFB43}" srcOrd="0" destOrd="0" presId="urn:microsoft.com/office/officeart/2008/layout/HorizontalMultiLevelHierarchy"/>
    <dgm:cxn modelId="{821D111D-C079-4B6A-92DA-B0FCB9EA1DEA}" type="presParOf" srcId="{F70087EB-514C-414E-AA1D-2A82623A43BF}" destId="{3275F1F9-0313-4476-800C-5763E15CA2EA}" srcOrd="1" destOrd="0" presId="urn:microsoft.com/office/officeart/2008/layout/HorizontalMultiLevelHierarchy"/>
    <dgm:cxn modelId="{644F2498-68C7-41BD-BC7E-03554AE6D1AB}" type="presParOf" srcId="{3275F1F9-0313-4476-800C-5763E15CA2EA}" destId="{21395B58-ECA4-46A6-BDB4-DC7F1F3D0F99}" srcOrd="0" destOrd="0" presId="urn:microsoft.com/office/officeart/2008/layout/HorizontalMultiLevelHierarchy"/>
    <dgm:cxn modelId="{C52E4C77-B027-4C75-BC15-EF17201A0E9F}" type="presParOf" srcId="{21395B58-ECA4-46A6-BDB4-DC7F1F3D0F99}" destId="{F46CE388-069A-4761-B338-CF0329C5E104}" srcOrd="0" destOrd="0" presId="urn:microsoft.com/office/officeart/2008/layout/HorizontalMultiLevelHierarchy"/>
    <dgm:cxn modelId="{B26B7E5C-82B2-4EDB-A3BF-E03D535B4AD6}" type="presParOf" srcId="{3275F1F9-0313-4476-800C-5763E15CA2EA}" destId="{79E61614-80BE-44AD-8802-071A44C36421}" srcOrd="1" destOrd="0" presId="urn:microsoft.com/office/officeart/2008/layout/HorizontalMultiLevelHierarchy"/>
    <dgm:cxn modelId="{2E7F995C-C5E1-40CA-835B-3E559782174B}" type="presParOf" srcId="{79E61614-80BE-44AD-8802-071A44C36421}" destId="{669696E4-C915-47BE-BE94-0DAFA8CE603C}" srcOrd="0" destOrd="0" presId="urn:microsoft.com/office/officeart/2008/layout/HorizontalMultiLevelHierarchy"/>
    <dgm:cxn modelId="{57401D49-62B6-4EF8-9AB0-34DFEA900762}" type="presParOf" srcId="{79E61614-80BE-44AD-8802-071A44C36421}" destId="{5F95E31D-EB24-4990-B681-D8F4F65A1C3C}" srcOrd="1" destOrd="0" presId="urn:microsoft.com/office/officeart/2008/layout/HorizontalMultiLevelHierarchy"/>
    <dgm:cxn modelId="{4ABCB4CB-ED98-4B66-8EC1-42DAF2BB3189}" type="presParOf" srcId="{3275F1F9-0313-4476-800C-5763E15CA2EA}" destId="{EBD93DB5-E2F0-42E0-B22D-E2CC60C31AA1}" srcOrd="2" destOrd="0" presId="urn:microsoft.com/office/officeart/2008/layout/HorizontalMultiLevelHierarchy"/>
    <dgm:cxn modelId="{EF39CA06-CA60-4B6C-946C-95B1446B2697}" type="presParOf" srcId="{EBD93DB5-E2F0-42E0-B22D-E2CC60C31AA1}" destId="{38D98466-3B32-4645-AA37-81BA062E16F7}" srcOrd="0" destOrd="0" presId="urn:microsoft.com/office/officeart/2008/layout/HorizontalMultiLevelHierarchy"/>
    <dgm:cxn modelId="{B32E7DF0-6940-4D50-9ACE-9C991D1493F0}" type="presParOf" srcId="{3275F1F9-0313-4476-800C-5763E15CA2EA}" destId="{E6ED3EC0-9A4B-4C88-AC8D-9519E5C414A2}" srcOrd="3" destOrd="0" presId="urn:microsoft.com/office/officeart/2008/layout/HorizontalMultiLevelHierarchy"/>
    <dgm:cxn modelId="{B3F22856-5531-438C-A378-B31A0013BC3A}" type="presParOf" srcId="{E6ED3EC0-9A4B-4C88-AC8D-9519E5C414A2}" destId="{5F51A4FD-9BAF-4A7F-96CE-6007E3C75FAB}" srcOrd="0" destOrd="0" presId="urn:microsoft.com/office/officeart/2008/layout/HorizontalMultiLevelHierarchy"/>
    <dgm:cxn modelId="{22A73013-40E4-4E47-8A0C-841EAA8E37EB}" type="presParOf" srcId="{E6ED3EC0-9A4B-4C88-AC8D-9519E5C414A2}" destId="{B991798F-B5F8-4E8B-9FB6-5E7A36ECCC99}" srcOrd="1" destOrd="0" presId="urn:microsoft.com/office/officeart/2008/layout/HorizontalMultiLevelHierarchy"/>
    <dgm:cxn modelId="{D227925B-1F75-40CE-8F8A-3358D2748EA8}" type="presParOf" srcId="{3275F1F9-0313-4476-800C-5763E15CA2EA}" destId="{52061B9C-C75B-4B76-847D-38816E848F5D}" srcOrd="4" destOrd="0" presId="urn:microsoft.com/office/officeart/2008/layout/HorizontalMultiLevelHierarchy"/>
    <dgm:cxn modelId="{342EFDDB-1021-4622-9835-70AA445FDE10}" type="presParOf" srcId="{52061B9C-C75B-4B76-847D-38816E848F5D}" destId="{8607B12F-DF93-433C-B40D-6054ADE44BA6}" srcOrd="0" destOrd="0" presId="urn:microsoft.com/office/officeart/2008/layout/HorizontalMultiLevelHierarchy"/>
    <dgm:cxn modelId="{C3C1DB2A-9887-4A2A-979B-1FB7D22ED930}" type="presParOf" srcId="{3275F1F9-0313-4476-800C-5763E15CA2EA}" destId="{55FDD438-2D20-4A25-9042-094EC4EBDB58}" srcOrd="5" destOrd="0" presId="urn:microsoft.com/office/officeart/2008/layout/HorizontalMultiLevelHierarchy"/>
    <dgm:cxn modelId="{B1BE1AB2-E820-4BDB-8494-D98BE6C427D2}" type="presParOf" srcId="{55FDD438-2D20-4A25-9042-094EC4EBDB58}" destId="{5294F417-6DD6-4048-B228-61F20AB70859}" srcOrd="0" destOrd="0" presId="urn:microsoft.com/office/officeart/2008/layout/HorizontalMultiLevelHierarchy"/>
    <dgm:cxn modelId="{30D54411-77D5-4E57-B62F-036089C95928}" type="presParOf" srcId="{55FDD438-2D20-4A25-9042-094EC4EBDB58}" destId="{17E9C365-59CA-4108-902B-F4A5E2F75002}"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3AE4893D-244F-40FF-9A08-D8C3A13CE654}" type="presOf" srcId="{7A503200-F262-4994-8ABF-205E38D9D731}" destId="{EFE76FF6-2C12-4710-AD84-B0D51FDC5A12}"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2B4DC557-91D5-475D-A1C7-D34178F1F408}" type="presOf" srcId="{3E8D113D-DA1E-419D-A7B4-86D2CE96042B}" destId="{9B83C503-9912-4843-A181-BAFABE390BC7}" srcOrd="0" destOrd="0" presId="urn:microsoft.com/office/officeart/2005/8/layout/vList2"/>
    <dgm:cxn modelId="{145FCB93-1152-4A38-9638-259683B77422}" type="presOf" srcId="{97078517-49CF-4187-B316-7603875270AC}" destId="{140F0F29-7803-4874-82B7-9D16F9E48A7A}"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AA3A9CA1-9A21-404D-A055-335F60BFEAD7}" type="presParOf" srcId="{EFE76FF6-2C12-4710-AD84-B0D51FDC5A12}" destId="{140F0F29-7803-4874-82B7-9D16F9E48A7A}" srcOrd="0" destOrd="0" presId="urn:microsoft.com/office/officeart/2005/8/layout/vList2"/>
    <dgm:cxn modelId="{2660EA4E-1758-4499-AE88-345F5253FF64}"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u="none" dirty="0">
              <a:latin typeface="標楷體" pitchFamily="65" charset="-120"/>
              <a:ea typeface="標楷體" pitchFamily="65" charset="-120"/>
            </a:rPr>
            <a:t>兼任助理人薪資標準</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r>
            <a:rPr lang="zh-TW" altLang="zh-TW" sz="2000" dirty="0">
              <a:latin typeface="標楷體" pitchFamily="65" charset="-120"/>
              <a:ea typeface="標楷體" pitchFamily="65" charset="-120"/>
            </a:rPr>
            <a:t>依執行機構自行訂定之標準按計畫性質核實支給</a:t>
          </a:r>
          <a:br>
            <a:rPr lang="en-US" altLang="zh-TW" sz="2000" dirty="0">
              <a:latin typeface="標楷體" pitchFamily="65" charset="-120"/>
              <a:ea typeface="標楷體" pitchFamily="65" charset="-120"/>
            </a:rPr>
          </a:br>
          <a:r>
            <a:rPr lang="en-US" altLang="zh-TW" sz="1100" dirty="0">
              <a:solidFill>
                <a:schemeClr val="tx1"/>
              </a:solidFill>
              <a:latin typeface="標楷體" pitchFamily="65" charset="-120"/>
              <a:ea typeface="標楷體" pitchFamily="65" charset="-120"/>
            </a:rPr>
            <a:t>(</a:t>
          </a:r>
          <a:r>
            <a:rPr lang="zh-TW" altLang="zh-TW" sz="1100" dirty="0">
              <a:solidFill>
                <a:schemeClr val="tx1"/>
              </a:solidFill>
              <a:latin typeface="標楷體" pitchFamily="65" charset="-120"/>
              <a:ea typeface="標楷體" pitchFamily="65" charset="-120"/>
            </a:rPr>
            <a:t>科</a:t>
          </a:r>
          <a:r>
            <a:rPr lang="zh-TW" altLang="en-US" sz="1100" dirty="0">
              <a:solidFill>
                <a:schemeClr val="tx1"/>
              </a:solidFill>
              <a:latin typeface="標楷體" pitchFamily="65" charset="-120"/>
              <a:ea typeface="標楷體" pitchFamily="65" charset="-120"/>
            </a:rPr>
            <a:t>會</a:t>
          </a:r>
          <a:r>
            <a:rPr lang="zh-TW" altLang="zh-TW" sz="1100" dirty="0">
              <a:solidFill>
                <a:schemeClr val="tx1"/>
              </a:solidFill>
              <a:latin typeface="標楷體" pitchFamily="65" charset="-120"/>
              <a:ea typeface="標楷體" pitchFamily="65" charset="-120"/>
            </a:rPr>
            <a:t>綜字第</a:t>
          </a:r>
          <a:r>
            <a:rPr lang="en-US" altLang="zh-TW" sz="1100" dirty="0">
              <a:solidFill>
                <a:schemeClr val="tx1"/>
              </a:solidFill>
              <a:latin typeface="標楷體" pitchFamily="65" charset="-120"/>
              <a:ea typeface="標楷體" pitchFamily="65" charset="-120"/>
            </a:rPr>
            <a:t>1130048968</a:t>
          </a:r>
          <a:r>
            <a:rPr lang="zh-TW" altLang="zh-TW" sz="1100" dirty="0">
              <a:solidFill>
                <a:schemeClr val="tx1"/>
              </a:solidFill>
              <a:latin typeface="標楷體" pitchFamily="65" charset="-120"/>
              <a:ea typeface="標楷體" pitchFamily="65" charset="-120"/>
            </a:rPr>
            <a:t>號</a:t>
          </a:r>
          <a:r>
            <a:rPr lang="en-US" altLang="zh-TW" sz="1100" dirty="0">
              <a:latin typeface="標楷體" pitchFamily="65" charset="-120"/>
              <a:ea typeface="標楷體" pitchFamily="65" charset="-120"/>
            </a:rPr>
            <a:t>)</a:t>
          </a:r>
          <a:r>
            <a:rPr lang="zh-TW" altLang="en-US" sz="1100" dirty="0">
              <a:latin typeface="標楷體" pitchFamily="65" charset="-120"/>
              <a:ea typeface="標楷體" pitchFamily="65" charset="-120"/>
            </a:rPr>
            <a:t>。</a:t>
          </a:r>
          <a:endParaRPr lang="zh-TW" altLang="en-US" sz="1100" dirty="0"/>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LinFactNeighborX="-85" custLinFactNeighborY="-26108">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9BC8404B-5707-42D6-9811-3993DAFDCD2E}" srcId="{97078517-49CF-4187-B316-7603875270AC}" destId="{3E8D113D-DA1E-419D-A7B4-86D2CE96042B}" srcOrd="0" destOrd="0" parTransId="{9A82AF02-EA47-4FE0-8699-1BA1DB18AB5B}" sibTransId="{984ACF10-F348-4A23-8340-F4671170D8AE}"/>
    <dgm:cxn modelId="{97FECBA5-4718-4DC9-ADB4-E440855FEC44}" type="presOf" srcId="{3E8D113D-DA1E-419D-A7B4-86D2CE96042B}" destId="{9B83C503-9912-4843-A181-BAFABE390BC7}" srcOrd="0" destOrd="0" presId="urn:microsoft.com/office/officeart/2005/8/layout/vList2"/>
    <dgm:cxn modelId="{468F85CA-0D9C-4493-8815-C1FEB5F95FE6}" type="presOf" srcId="{97078517-49CF-4187-B316-7603875270AC}" destId="{140F0F29-7803-4874-82B7-9D16F9E48A7A}"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AC3954E3-D031-473F-A006-EEB153F83604}" type="presOf" srcId="{7A503200-F262-4994-8ABF-205E38D9D731}" destId="{EFE76FF6-2C12-4710-AD84-B0D51FDC5A12}" srcOrd="0" destOrd="0" presId="urn:microsoft.com/office/officeart/2005/8/layout/vList2"/>
    <dgm:cxn modelId="{4DED8793-ED05-466A-9021-ADDF1E84281E}" type="presParOf" srcId="{EFE76FF6-2C12-4710-AD84-B0D51FDC5A12}" destId="{140F0F29-7803-4874-82B7-9D16F9E48A7A}" srcOrd="0" destOrd="0" presId="urn:microsoft.com/office/officeart/2005/8/layout/vList2"/>
    <dgm:cxn modelId="{326685B4-A6BA-45D9-8C90-3EEAC720CA10}"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000" u="none" dirty="0">
              <a:latin typeface="標楷體" pitchFamily="65" charset="-120"/>
              <a:ea typeface="標楷體" pitchFamily="65" charset="-120"/>
            </a:rPr>
            <a:t>兼任</a:t>
          </a:r>
          <a:r>
            <a:rPr lang="zh-TW" altLang="en-US" sz="2100" u="none" dirty="0">
              <a:latin typeface="標楷體" pitchFamily="65" charset="-120"/>
              <a:ea typeface="標楷體" pitchFamily="65" charset="-120"/>
            </a:rPr>
            <a:t>助理</a:t>
          </a:r>
          <a:r>
            <a:rPr lang="zh-TW" altLang="en-US" sz="2000" u="none" dirty="0">
              <a:latin typeface="標楷體" pitchFamily="65" charset="-120"/>
              <a:ea typeface="標楷體" pitchFamily="65" charset="-120"/>
            </a:rPr>
            <a:t>人員約用資格</a:t>
          </a:r>
          <a:endParaRPr lang="zh-TW" altLang="en-US" sz="20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r>
            <a:rPr lang="en-US" altLang="zh-TW" sz="2000" dirty="0">
              <a:latin typeface="標楷體" pitchFamily="65" charset="-120"/>
              <a:ea typeface="標楷體" pitchFamily="65" charset="-120"/>
            </a:rPr>
            <a:t>1.</a:t>
          </a:r>
          <a:r>
            <a:rPr lang="zh-TW" altLang="en-US" sz="2000" u="sng" dirty="0">
              <a:solidFill>
                <a:srgbClr val="C00000"/>
              </a:solidFill>
              <a:latin typeface="標楷體" pitchFamily="65" charset="-120"/>
              <a:ea typeface="標楷體" pitchFamily="65" charset="-120"/>
            </a:rPr>
            <a:t>學生身份。</a:t>
          </a:r>
          <a:endParaRPr lang="zh-TW" altLang="en-US" sz="2000" dirty="0">
            <a:solidFill>
              <a:srgbClr val="C00000"/>
            </a:solidFill>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D2421E6A-5EFB-41EE-A3EB-18BB26B4BCE1}">
      <dgm:prSet phldrT="[文字]" custT="1"/>
      <dgm:spPr/>
      <dgm:t>
        <a:bodyPr/>
        <a:lstStyle/>
        <a:p>
          <a:r>
            <a:rPr lang="en-US" altLang="zh-TW" sz="2000" dirty="0">
              <a:latin typeface="標楷體" pitchFamily="65" charset="-120"/>
              <a:ea typeface="標楷體" pitchFamily="65" charset="-120"/>
            </a:rPr>
            <a:t>2.</a:t>
          </a:r>
          <a:r>
            <a:rPr lang="zh-TW" altLang="en-US" sz="2000" dirty="0">
              <a:latin typeface="標楷體" pitchFamily="65" charset="-120"/>
              <a:ea typeface="標楷體" pitchFamily="65" charset="-120"/>
            </a:rPr>
            <a:t>講師、助教級需領有教育部頒發之講師、助教證書</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助教級</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a:t>
          </a:r>
          <a:endParaRPr lang="zh-TW" altLang="en-US" sz="2000" dirty="0"/>
        </a:p>
      </dgm:t>
    </dgm:pt>
    <dgm:pt modelId="{56B32600-0C38-4302-BA22-20D5B1C5F952}" type="parTrans" cxnId="{F488F29E-BD19-4B5F-8512-F5B1ECBFE4DD}">
      <dgm:prSet/>
      <dgm:spPr/>
      <dgm:t>
        <a:bodyPr/>
        <a:lstStyle/>
        <a:p>
          <a:endParaRPr lang="zh-TW" altLang="en-US"/>
        </a:p>
      </dgm:t>
    </dgm:pt>
    <dgm:pt modelId="{D797F6AD-8AF6-4AB5-BA22-0332B19CC9D1}" type="sibTrans" cxnId="{F488F29E-BD19-4B5F-8512-F5B1ECBFE4DD}">
      <dgm:prSet/>
      <dgm:spPr/>
      <dgm:t>
        <a:bodyPr/>
        <a:lstStyle/>
        <a:p>
          <a:endParaRPr lang="zh-TW" altLang="en-US"/>
        </a:p>
      </dgm:t>
    </dgm:pt>
    <dgm:pt modelId="{2FA9E783-76FA-4FD5-8B6B-44EB09C233C2}">
      <dgm:prSet phldrT="[文字]" custT="1"/>
      <dgm:spPr/>
      <dgm:t>
        <a:bodyPr/>
        <a:lstStyle/>
        <a:p>
          <a:r>
            <a:rPr lang="en-US" altLang="zh-TW" sz="2000" dirty="0">
              <a:latin typeface="標楷體" pitchFamily="65" charset="-120"/>
              <a:ea typeface="標楷體" pitchFamily="65" charset="-120"/>
            </a:rPr>
            <a:t>3.(1)</a:t>
          </a:r>
          <a:r>
            <a:rPr lang="zh-TW" altLang="en-US" sz="2000" dirty="0">
              <a:latin typeface="標楷體" pitchFamily="65" charset="-120"/>
              <a:ea typeface="標楷體" pitchFamily="65" charset="-120"/>
            </a:rPr>
            <a:t>注意事項</a:t>
          </a:r>
          <a:r>
            <a:rPr lang="en-US" altLang="zh-TW" sz="2000" dirty="0">
              <a:latin typeface="標楷體" pitchFamily="65" charset="-120"/>
              <a:ea typeface="標楷體" pitchFamily="65" charset="-120"/>
            </a:rPr>
            <a:t>:</a:t>
          </a:r>
          <a:endParaRPr lang="zh-TW" altLang="en-US" sz="1600" dirty="0"/>
        </a:p>
      </dgm:t>
    </dgm:pt>
    <dgm:pt modelId="{706C1061-2FCA-4FD3-8DAD-1D010A123E3C}" type="parTrans" cxnId="{67AAA5B7-9204-4D8C-8A26-E94BF1F5A33B}">
      <dgm:prSet/>
      <dgm:spPr/>
      <dgm:t>
        <a:bodyPr/>
        <a:lstStyle/>
        <a:p>
          <a:endParaRPr lang="zh-TW" altLang="en-US"/>
        </a:p>
      </dgm:t>
    </dgm:pt>
    <dgm:pt modelId="{A6851D6C-EB97-4360-9EE8-0CCBCC596121}" type="sibTrans" cxnId="{67AAA5B7-9204-4D8C-8A26-E94BF1F5A33B}">
      <dgm:prSet/>
      <dgm:spPr/>
      <dgm:t>
        <a:bodyPr/>
        <a:lstStyle/>
        <a:p>
          <a:endParaRPr lang="zh-TW" altLang="en-US"/>
        </a:p>
      </dgm:t>
    </dgm:pt>
    <dgm:pt modelId="{73797C05-8F23-4221-9BD6-7422DA4E8D20}">
      <dgm:prSet phldrT="[文字]" custT="1"/>
      <dgm:spPr/>
      <dgm:t>
        <a:bodyPr/>
        <a:lstStyle/>
        <a:p>
          <a:br>
            <a:rPr lang="en-US" altLang="zh-TW" sz="1600" dirty="0">
              <a:latin typeface="標楷體" pitchFamily="65" charset="-120"/>
              <a:ea typeface="標楷體" pitchFamily="65" charset="-120"/>
            </a:rPr>
          </a:br>
          <a:endParaRPr lang="zh-TW" altLang="en-US" sz="1600" dirty="0"/>
        </a:p>
      </dgm:t>
    </dgm:pt>
    <dgm:pt modelId="{239BD631-A0C9-492D-837B-CB669F52C937}" type="parTrans" cxnId="{03866069-6698-460F-AD87-31AF9E860F86}">
      <dgm:prSet/>
      <dgm:spPr/>
      <dgm:t>
        <a:bodyPr/>
        <a:lstStyle/>
        <a:p>
          <a:endParaRPr lang="zh-TW" altLang="en-US"/>
        </a:p>
      </dgm:t>
    </dgm:pt>
    <dgm:pt modelId="{E78D3764-64E3-4603-B6A6-AAC1C1C1AD01}" type="sibTrans" cxnId="{03866069-6698-460F-AD87-31AF9E860F86}">
      <dgm:prSet/>
      <dgm:spPr/>
      <dgm:t>
        <a:bodyPr/>
        <a:lstStyle/>
        <a:p>
          <a:endParaRPr lang="zh-TW" altLang="en-US"/>
        </a:p>
      </dgm:t>
    </dgm:pt>
    <dgm:pt modelId="{FC4349FC-B579-474C-A612-FA0F27B72741}">
      <dgm:prSet phldrT="[文字]" custT="1"/>
      <dgm:spPr/>
      <dgm:t>
        <a:bodyPr/>
        <a:lstStyle/>
        <a:p>
          <a:endParaRPr lang="zh-TW" altLang="en-US" sz="1600" dirty="0"/>
        </a:p>
      </dgm:t>
    </dgm:pt>
    <dgm:pt modelId="{186C5B11-AEA3-4DB3-B2F9-24D66A8E4EEF}" type="parTrans" cxnId="{2B3FB4D5-A56C-4A8C-96DE-4D604FC4C9E3}">
      <dgm:prSet/>
      <dgm:spPr/>
      <dgm:t>
        <a:bodyPr/>
        <a:lstStyle/>
        <a:p>
          <a:endParaRPr lang="zh-TW" altLang="en-US"/>
        </a:p>
      </dgm:t>
    </dgm:pt>
    <dgm:pt modelId="{93519F93-A603-4F6D-8784-0B3E62E3467A}" type="sibTrans" cxnId="{2B3FB4D5-A56C-4A8C-96DE-4D604FC4C9E3}">
      <dgm:prSet/>
      <dgm:spPr/>
      <dgm:t>
        <a:bodyPr/>
        <a:lstStyle/>
        <a:p>
          <a:endParaRPr lang="zh-TW" altLang="en-US"/>
        </a:p>
      </dgm:t>
    </dgm:pt>
    <dgm:pt modelId="{57EFE6D6-2D80-480B-BE9B-9825FCAF3DDA}">
      <dgm:prSet phldrT="[文字]" custT="1"/>
      <dgm:spPr/>
      <dgm:t>
        <a:bodyPr/>
        <a:lstStyle/>
        <a:p>
          <a:endParaRPr lang="zh-TW" altLang="en-US" sz="1600" dirty="0"/>
        </a:p>
      </dgm:t>
    </dgm:pt>
    <dgm:pt modelId="{9AE8DB0F-33C5-4023-ABE3-3E3240A1FDDF}" type="parTrans" cxnId="{AF71D8A3-B8EB-493E-8C02-5C735D53593F}">
      <dgm:prSet/>
      <dgm:spPr/>
      <dgm:t>
        <a:bodyPr/>
        <a:lstStyle/>
        <a:p>
          <a:endParaRPr lang="zh-TW" altLang="en-US"/>
        </a:p>
      </dgm:t>
    </dgm:pt>
    <dgm:pt modelId="{3558E31D-537D-4860-AE81-B039EC3B9BDE}" type="sibTrans" cxnId="{AF71D8A3-B8EB-493E-8C02-5C735D53593F}">
      <dgm:prSet/>
      <dgm:spPr/>
      <dgm:t>
        <a:bodyPr/>
        <a:lstStyle/>
        <a:p>
          <a:endParaRPr lang="zh-TW" altLang="en-US"/>
        </a:p>
      </dgm:t>
    </dgm:pt>
    <dgm:pt modelId="{377427D1-EF7E-42C6-8524-8A49E509B72F}">
      <dgm:prSet phldrT="[文字]" custT="1"/>
      <dgm:spPr/>
      <dgm:t>
        <a:bodyPr/>
        <a:lstStyle/>
        <a:p>
          <a:endParaRPr lang="zh-TW" altLang="en-US" sz="1600" dirty="0"/>
        </a:p>
      </dgm:t>
    </dgm:pt>
    <dgm:pt modelId="{6C7ADD15-195D-429F-8CB2-07251E1E6044}" type="parTrans" cxnId="{157EC807-9B03-44D2-94DA-BB3EBAEBAD2A}">
      <dgm:prSet/>
      <dgm:spPr/>
      <dgm:t>
        <a:bodyPr/>
        <a:lstStyle/>
        <a:p>
          <a:endParaRPr lang="zh-TW" altLang="en-US"/>
        </a:p>
      </dgm:t>
    </dgm:pt>
    <dgm:pt modelId="{86F05AE0-20DD-475D-AFE5-6EAE5F9D4274}" type="sibTrans" cxnId="{157EC807-9B03-44D2-94DA-BB3EBAEBAD2A}">
      <dgm:prSet/>
      <dgm:spPr/>
      <dgm:t>
        <a:bodyPr/>
        <a:lstStyle/>
        <a:p>
          <a:endParaRPr lang="zh-TW" altLang="en-US"/>
        </a:p>
      </dgm:t>
    </dgm:pt>
    <dgm:pt modelId="{C1AA66C4-27D2-4D55-A24A-BE0D5999701B}">
      <dgm:prSet phldrT="[文字]" custT="1"/>
      <dgm:spPr/>
      <dgm:t>
        <a:bodyPr/>
        <a:lstStyle/>
        <a:p>
          <a:endParaRPr lang="zh-TW" altLang="en-US" sz="1600" dirty="0"/>
        </a:p>
      </dgm:t>
    </dgm:pt>
    <dgm:pt modelId="{306378A0-211C-4E5B-B892-3893CB30C9D4}" type="parTrans" cxnId="{337BA4DC-DE2D-4794-99C6-1D3888572150}">
      <dgm:prSet/>
      <dgm:spPr/>
      <dgm:t>
        <a:bodyPr/>
        <a:lstStyle/>
        <a:p>
          <a:endParaRPr lang="zh-TW" altLang="en-US"/>
        </a:p>
      </dgm:t>
    </dgm:pt>
    <dgm:pt modelId="{D43FE986-FEFD-45D4-B05D-78AD745F077A}" type="sibTrans" cxnId="{337BA4DC-DE2D-4794-99C6-1D3888572150}">
      <dgm:prSet/>
      <dgm:spPr/>
      <dgm:t>
        <a:bodyPr/>
        <a:lstStyle/>
        <a:p>
          <a:endParaRPr lang="zh-TW" altLang="en-US"/>
        </a:p>
      </dgm:t>
    </dgm:pt>
    <dgm:pt modelId="{C78E0D02-A6C9-4379-A453-C833103D2ACA}">
      <dgm:prSet phldrT="[文字]" custT="1"/>
      <dgm:spPr/>
      <dgm:t>
        <a:bodyPr/>
        <a:lstStyle/>
        <a:p>
          <a:endParaRPr lang="zh-TW" altLang="en-US" sz="1600" dirty="0"/>
        </a:p>
      </dgm:t>
    </dgm:pt>
    <dgm:pt modelId="{FF09531F-1C7E-4FA0-8794-150181CB7BDE}" type="parTrans" cxnId="{75716611-3EFB-4052-9BD0-3D53E9FC6561}">
      <dgm:prSet/>
      <dgm:spPr/>
      <dgm:t>
        <a:bodyPr/>
        <a:lstStyle/>
        <a:p>
          <a:endParaRPr lang="zh-TW" altLang="en-US"/>
        </a:p>
      </dgm:t>
    </dgm:pt>
    <dgm:pt modelId="{76A9C9A6-FA3A-413E-A2DF-EBC4BE6AF191}" type="sibTrans" cxnId="{75716611-3EFB-4052-9BD0-3D53E9FC6561}">
      <dgm:prSet/>
      <dgm:spPr/>
      <dgm:t>
        <a:bodyPr/>
        <a:lstStyle/>
        <a:p>
          <a:endParaRPr lang="zh-TW" altLang="en-US"/>
        </a:p>
      </dgm:t>
    </dgm:pt>
    <dgm:pt modelId="{666640D6-062D-4AEF-8645-7FC41632FC9A}">
      <dgm:prSet phldrT="[文字]" custT="1"/>
      <dgm:spPr/>
      <dgm:t>
        <a:bodyPr/>
        <a:lstStyle/>
        <a:p>
          <a:endParaRPr lang="zh-TW" altLang="en-US" sz="1600" dirty="0"/>
        </a:p>
      </dgm:t>
    </dgm:pt>
    <dgm:pt modelId="{7F23A5B1-3C18-4815-8573-B2C193A0671B}" type="parTrans" cxnId="{88D534F3-7FF7-4143-993E-F7778C0FD7B7}">
      <dgm:prSet/>
      <dgm:spPr/>
      <dgm:t>
        <a:bodyPr/>
        <a:lstStyle/>
        <a:p>
          <a:endParaRPr lang="zh-TW" altLang="en-US"/>
        </a:p>
      </dgm:t>
    </dgm:pt>
    <dgm:pt modelId="{4A3BD632-F308-4E19-9193-EDF6168BDE87}" type="sibTrans" cxnId="{88D534F3-7FF7-4143-993E-F7778C0FD7B7}">
      <dgm:prSet/>
      <dgm:spPr/>
      <dgm:t>
        <a:bodyPr/>
        <a:lstStyle/>
        <a:p>
          <a:endParaRPr lang="zh-TW" altLang="en-US"/>
        </a:p>
      </dgm:t>
    </dgm:pt>
    <dgm:pt modelId="{E81E09F7-75C6-4801-8BFE-F0409A8EBB2D}">
      <dgm:prSet phldrT="[文字]" custT="1"/>
      <dgm:spPr/>
      <dgm:t>
        <a:bodyPr/>
        <a:lstStyle/>
        <a:p>
          <a:endParaRPr lang="zh-TW" altLang="en-US" sz="1600" dirty="0"/>
        </a:p>
      </dgm:t>
    </dgm:pt>
    <dgm:pt modelId="{FF09A281-566C-4370-9561-AA7A687AAF02}" type="parTrans" cxnId="{7618FFF8-D958-44CF-9336-4D96147FB67D}">
      <dgm:prSet/>
      <dgm:spPr/>
      <dgm:t>
        <a:bodyPr/>
        <a:lstStyle/>
        <a:p>
          <a:endParaRPr lang="zh-TW" altLang="en-US"/>
        </a:p>
      </dgm:t>
    </dgm:pt>
    <dgm:pt modelId="{A257C5A9-AB0E-4E11-9A0C-C50BE97E4AA0}" type="sibTrans" cxnId="{7618FFF8-D958-44CF-9336-4D96147FB67D}">
      <dgm:prSet/>
      <dgm:spPr/>
      <dgm:t>
        <a:bodyPr/>
        <a:lstStyle/>
        <a:p>
          <a:endParaRPr lang="zh-TW" altLang="en-US"/>
        </a:p>
      </dgm:t>
    </dgm:pt>
    <dgm:pt modelId="{387974DE-E976-4E11-8F87-F04CCD68B0D5}">
      <dgm:prSet phldrT="[文字]" custT="1"/>
      <dgm:spPr/>
      <dgm:t>
        <a:bodyPr/>
        <a:lstStyle/>
        <a:p>
          <a:endParaRPr lang="zh-TW" altLang="en-US" sz="1600" dirty="0"/>
        </a:p>
      </dgm:t>
    </dgm:pt>
    <dgm:pt modelId="{D7B394F8-B6D8-497F-8F7D-A344DB715F7A}" type="parTrans" cxnId="{F1C09D62-1018-45DB-B225-E7381A54B661}">
      <dgm:prSet/>
      <dgm:spPr/>
      <dgm:t>
        <a:bodyPr/>
        <a:lstStyle/>
        <a:p>
          <a:endParaRPr lang="zh-TW" altLang="en-US"/>
        </a:p>
      </dgm:t>
    </dgm:pt>
    <dgm:pt modelId="{DB20D82F-496D-4677-86E9-FDE607F863B8}" type="sibTrans" cxnId="{F1C09D62-1018-45DB-B225-E7381A54B661}">
      <dgm:prSet/>
      <dgm:spPr/>
      <dgm:t>
        <a:bodyPr/>
        <a:lstStyle/>
        <a:p>
          <a:endParaRPr lang="zh-TW" altLang="en-US"/>
        </a:p>
      </dgm:t>
    </dgm:pt>
    <dgm:pt modelId="{48539A05-CE96-449B-A2EA-1BCDB9807CEE}">
      <dgm:prSet phldrT="[文字]" custT="1"/>
      <dgm:spPr/>
      <dgm:t>
        <a:bodyPr/>
        <a:lstStyle/>
        <a:p>
          <a:endParaRPr lang="zh-TW" altLang="en-US" sz="1600" b="0" dirty="0"/>
        </a:p>
      </dgm:t>
    </dgm:pt>
    <dgm:pt modelId="{1203C852-58E0-42D4-AF84-7820D8E6B9B2}" type="parTrans" cxnId="{1F1053FB-8008-4522-8A71-FB84BBBAC985}">
      <dgm:prSet/>
      <dgm:spPr/>
      <dgm:t>
        <a:bodyPr/>
        <a:lstStyle/>
        <a:p>
          <a:endParaRPr lang="zh-TW" altLang="en-US"/>
        </a:p>
      </dgm:t>
    </dgm:pt>
    <dgm:pt modelId="{6376EE7E-3C89-440D-AE34-BEE6E86F171D}" type="sibTrans" cxnId="{1F1053FB-8008-4522-8A71-FB84BBBAC985}">
      <dgm:prSet/>
      <dgm:spPr/>
      <dgm:t>
        <a:bodyPr/>
        <a:lstStyle/>
        <a:p>
          <a:endParaRPr lang="zh-TW" altLang="en-US"/>
        </a:p>
      </dgm:t>
    </dgm:pt>
    <dgm:pt modelId="{BA1689EB-37E6-41B9-B8D5-A9C3D7F08E67}">
      <dgm:prSet phldrT="[文字]" custT="1"/>
      <dgm:spPr/>
      <dgm:t>
        <a:bodyPr/>
        <a:lstStyle/>
        <a:p>
          <a:endParaRPr lang="zh-TW" altLang="en-US" sz="1600" dirty="0"/>
        </a:p>
      </dgm:t>
    </dgm:pt>
    <dgm:pt modelId="{9D651E03-D877-4794-8781-F72E414730AD}" type="parTrans" cxnId="{7A9FF72E-5843-429F-AFCB-6066E93151BB}">
      <dgm:prSet/>
      <dgm:spPr/>
      <dgm:t>
        <a:bodyPr/>
        <a:lstStyle/>
        <a:p>
          <a:endParaRPr lang="zh-TW" altLang="en-US"/>
        </a:p>
      </dgm:t>
    </dgm:pt>
    <dgm:pt modelId="{64893156-E9B0-4744-96FE-3DE7836EEF2A}" type="sibTrans" cxnId="{7A9FF72E-5843-429F-AFCB-6066E93151BB}">
      <dgm:prSet/>
      <dgm:spPr/>
      <dgm:t>
        <a:bodyPr/>
        <a:lstStyle/>
        <a:p>
          <a:endParaRPr lang="zh-TW" altLang="en-US"/>
        </a:p>
      </dgm:t>
    </dgm:pt>
    <dgm:pt modelId="{B5519E2F-38B0-4ABA-B8EB-6F0F27FA3122}">
      <dgm:prSet phldrT="[文字]" custT="1"/>
      <dgm:spPr/>
      <dgm:t>
        <a:bodyPr/>
        <a:lstStyle/>
        <a:p>
          <a:endParaRPr lang="zh-TW" altLang="en-US" sz="1600" dirty="0"/>
        </a:p>
      </dgm:t>
    </dgm:pt>
    <dgm:pt modelId="{5BE47F81-CF37-488C-871F-F4459D29D2FA}" type="parTrans" cxnId="{BED57C0F-A0C0-4386-A289-62A7DC5B7760}">
      <dgm:prSet/>
      <dgm:spPr/>
      <dgm:t>
        <a:bodyPr/>
        <a:lstStyle/>
        <a:p>
          <a:endParaRPr lang="zh-TW" altLang="en-US"/>
        </a:p>
      </dgm:t>
    </dgm:pt>
    <dgm:pt modelId="{721D85EE-3E19-4962-AD03-DCEC950BC674}" type="sibTrans" cxnId="{BED57C0F-A0C0-4386-A289-62A7DC5B7760}">
      <dgm:prSet/>
      <dgm:spPr/>
      <dgm:t>
        <a:bodyPr/>
        <a:lstStyle/>
        <a:p>
          <a:endParaRPr lang="zh-TW" altLang="en-US"/>
        </a:p>
      </dgm:t>
    </dgm:pt>
    <dgm:pt modelId="{C1EE4027-5077-448B-A7F5-0C2BDCD9762C}">
      <dgm:prSet phldrT="[文字]" custT="1"/>
      <dgm:spPr/>
      <dgm:t>
        <a:bodyPr/>
        <a:lstStyle/>
        <a:p>
          <a:r>
            <a:rPr lang="zh-TW" altLang="en-US" sz="2000" dirty="0">
              <a:latin typeface="標楷體" pitchFamily="65" charset="-120"/>
              <a:ea typeface="標楷體" pitchFamily="65" charset="-120"/>
            </a:rPr>
            <a:t>  </a:t>
          </a:r>
          <a:r>
            <a:rPr lang="en-US" altLang="zh-TW" sz="2000" dirty="0">
              <a:latin typeface="標楷體" pitchFamily="65" charset="-120"/>
              <a:ea typeface="標楷體" pitchFamily="65" charset="-120"/>
            </a:rPr>
            <a:t>(2)</a:t>
          </a:r>
          <a:r>
            <a:rPr lang="zh-TW" altLang="en-US" sz="2000" b="0" dirty="0">
              <a:solidFill>
                <a:srgbClr val="C00000"/>
              </a:solidFill>
              <a:latin typeface="標楷體" pitchFamily="65" charset="-120"/>
              <a:ea typeface="標楷體" pitchFamily="65" charset="-120"/>
            </a:rPr>
            <a:t>於專題研究計畫中已擔任任一類助理人員者，不得再擔任</a:t>
          </a:r>
          <a:br>
            <a:rPr lang="en-US" altLang="zh-TW" sz="2000" b="0" dirty="0">
              <a:solidFill>
                <a:srgbClr val="C00000"/>
              </a:solidFill>
              <a:latin typeface="標楷體" pitchFamily="65" charset="-120"/>
              <a:ea typeface="標楷體" pitchFamily="65" charset="-120"/>
            </a:rPr>
          </a:br>
          <a:r>
            <a:rPr lang="zh-TW" altLang="en-US" sz="2000" b="0" dirty="0">
              <a:solidFill>
                <a:srgbClr val="C00000"/>
              </a:solidFill>
              <a:latin typeface="標楷體" pitchFamily="65" charset="-120"/>
              <a:ea typeface="標楷體" pitchFamily="65" charset="-120"/>
            </a:rPr>
            <a:t>     同一計畫之其他類之助理人員。</a:t>
          </a:r>
          <a:endParaRPr lang="zh-TW" altLang="en-US" sz="1600" dirty="0">
            <a:solidFill>
              <a:srgbClr val="C00000"/>
            </a:solidFill>
          </a:endParaRPr>
        </a:p>
      </dgm:t>
    </dgm:pt>
    <dgm:pt modelId="{A8837508-1C0C-42AC-B048-43FCABB9B386}" type="parTrans" cxnId="{44C1FF3F-F403-41A7-B1B7-8C69927A1057}">
      <dgm:prSet/>
      <dgm:spPr/>
      <dgm:t>
        <a:bodyPr/>
        <a:lstStyle/>
        <a:p>
          <a:endParaRPr lang="zh-TW" altLang="en-US"/>
        </a:p>
      </dgm:t>
    </dgm:pt>
    <dgm:pt modelId="{F1740D2E-0217-4BDA-91A3-48A7BD98598E}" type="sibTrans" cxnId="{44C1FF3F-F403-41A7-B1B7-8C69927A1057}">
      <dgm:prSet/>
      <dgm:spPr/>
      <dgm:t>
        <a:bodyPr/>
        <a:lstStyle/>
        <a:p>
          <a:endParaRPr lang="zh-TW" altLang="en-US"/>
        </a:p>
      </dgm:t>
    </dgm:pt>
    <dgm:pt modelId="{AB465C36-2C3F-46C2-A201-6C14C336A757}">
      <dgm:prSet phldrT="[文字]" custT="1"/>
      <dgm:spPr/>
      <dgm:t>
        <a:bodyPr/>
        <a:lstStyle/>
        <a:p>
          <a:endParaRPr lang="zh-TW" altLang="en-US" sz="1600" dirty="0"/>
        </a:p>
      </dgm:t>
    </dgm:pt>
    <dgm:pt modelId="{9D7DF933-00DE-44B1-A5AF-51AFFD563704}" type="parTrans" cxnId="{A560D2B9-CE51-4137-B638-710C0FF524EA}">
      <dgm:prSet/>
      <dgm:spPr/>
      <dgm:t>
        <a:bodyPr/>
        <a:lstStyle/>
        <a:p>
          <a:endParaRPr lang="zh-TW" altLang="en-US"/>
        </a:p>
      </dgm:t>
    </dgm:pt>
    <dgm:pt modelId="{7D6D3CF9-A3C2-456E-945F-3A1A42DDA893}" type="sibTrans" cxnId="{A560D2B9-CE51-4137-B638-710C0FF524EA}">
      <dgm:prSet/>
      <dgm:spPr/>
      <dgm:t>
        <a:bodyPr/>
        <a:lstStyle/>
        <a:p>
          <a:endParaRPr lang="zh-TW" altLang="en-US"/>
        </a:p>
      </dgm:t>
    </dgm:pt>
    <dgm:pt modelId="{36C15E52-A099-4C72-82C4-CCC8AB9BFA3C}">
      <dgm:prSet phldrT="[文字]" custT="1"/>
      <dgm:spPr/>
      <dgm:t>
        <a:bodyPr/>
        <a:lstStyle/>
        <a:p>
          <a:endParaRPr lang="zh-TW" altLang="en-US" sz="1600" dirty="0"/>
        </a:p>
      </dgm:t>
    </dgm:pt>
    <dgm:pt modelId="{8877BBFF-2FE7-492D-BCF4-A6C057F8DEDE}" type="parTrans" cxnId="{C5932526-CA2E-441D-AF92-B3EB397AD362}">
      <dgm:prSet/>
      <dgm:spPr/>
      <dgm:t>
        <a:bodyPr/>
        <a:lstStyle/>
        <a:p>
          <a:endParaRPr lang="zh-TW" altLang="en-US"/>
        </a:p>
      </dgm:t>
    </dgm:pt>
    <dgm:pt modelId="{C1887136-49D4-4DCD-865D-6887BD7271B0}" type="sibTrans" cxnId="{C5932526-CA2E-441D-AF92-B3EB397AD362}">
      <dgm:prSet/>
      <dgm:spPr/>
      <dgm:t>
        <a:bodyPr/>
        <a:lstStyle/>
        <a:p>
          <a:endParaRPr lang="zh-TW" altLang="en-US"/>
        </a:p>
      </dgm:t>
    </dgm:pt>
    <dgm:pt modelId="{B029C8DA-26BB-4FF0-BB62-F189A72EF9FC}">
      <dgm:prSet phldrT="[文字]" custT="1"/>
      <dgm:spPr/>
      <dgm:t>
        <a:bodyPr/>
        <a:lstStyle/>
        <a:p>
          <a:endParaRPr lang="zh-TW" altLang="en-US" sz="1600" dirty="0"/>
        </a:p>
      </dgm:t>
    </dgm:pt>
    <dgm:pt modelId="{CCFD0E6C-2AFA-48BA-9961-7C8354BD20FF}" type="parTrans" cxnId="{385BEB45-FCB4-4834-A8FC-AF97324A572A}">
      <dgm:prSet/>
      <dgm:spPr/>
      <dgm:t>
        <a:bodyPr/>
        <a:lstStyle/>
        <a:p>
          <a:endParaRPr lang="zh-TW" altLang="en-US"/>
        </a:p>
      </dgm:t>
    </dgm:pt>
    <dgm:pt modelId="{608D755F-00A5-4E00-82F4-2638E1371DD8}" type="sibTrans" cxnId="{385BEB45-FCB4-4834-A8FC-AF97324A572A}">
      <dgm:prSet/>
      <dgm:spPr/>
      <dgm:t>
        <a:bodyPr/>
        <a:lstStyle/>
        <a:p>
          <a:endParaRPr lang="zh-TW" altLang="en-US"/>
        </a:p>
      </dgm:t>
    </dgm:pt>
    <dgm:pt modelId="{F2E8EDFC-6020-4A88-95D2-02B8F0B66344}">
      <dgm:prSet phldrT="[文字]" custT="1"/>
      <dgm:spPr/>
      <dgm:t>
        <a:bodyPr/>
        <a:lstStyle/>
        <a:p>
          <a:endParaRPr lang="zh-TW" altLang="en-US" sz="1600" dirty="0"/>
        </a:p>
      </dgm:t>
    </dgm:pt>
    <dgm:pt modelId="{92CB2E5B-A3DE-48F5-AA9A-EAD9BA650691}" type="parTrans" cxnId="{BA750DF7-61C8-44C4-8D49-458F917E5B2F}">
      <dgm:prSet/>
      <dgm:spPr/>
      <dgm:t>
        <a:bodyPr/>
        <a:lstStyle/>
        <a:p>
          <a:endParaRPr lang="zh-TW" altLang="en-US"/>
        </a:p>
      </dgm:t>
    </dgm:pt>
    <dgm:pt modelId="{076E013A-BD3D-4956-B86E-AEEC06290B52}" type="sibTrans" cxnId="{BA750DF7-61C8-44C4-8D49-458F917E5B2F}">
      <dgm:prSet/>
      <dgm:spPr/>
      <dgm:t>
        <a:bodyPr/>
        <a:lstStyle/>
        <a:p>
          <a:endParaRPr lang="zh-TW" altLang="en-US"/>
        </a:p>
      </dgm:t>
    </dgm:pt>
    <dgm:pt modelId="{D2E58D13-049A-4ECD-B6E1-2AD19C14E463}">
      <dgm:prSet phldrT="[文字]" custT="1"/>
      <dgm:spPr/>
      <dgm:t>
        <a:bodyPr/>
        <a:lstStyle/>
        <a:p>
          <a:endParaRPr lang="zh-TW" altLang="en-US" sz="1600" dirty="0"/>
        </a:p>
      </dgm:t>
    </dgm:pt>
    <dgm:pt modelId="{ACD8B66B-AE37-4449-9C62-5C9DC6AB0EA4}" type="parTrans" cxnId="{EA169451-EC20-4D6C-BA62-630BEB9E7A8D}">
      <dgm:prSet/>
      <dgm:spPr/>
      <dgm:t>
        <a:bodyPr/>
        <a:lstStyle/>
        <a:p>
          <a:endParaRPr lang="zh-TW" altLang="en-US"/>
        </a:p>
      </dgm:t>
    </dgm:pt>
    <dgm:pt modelId="{41E4BA87-DED2-49A6-A361-C30B735A4A83}" type="sibTrans" cxnId="{EA169451-EC20-4D6C-BA62-630BEB9E7A8D}">
      <dgm:prSet/>
      <dgm:spPr/>
      <dgm:t>
        <a:bodyPr/>
        <a:lstStyle/>
        <a:p>
          <a:endParaRPr lang="zh-TW" altLang="en-US"/>
        </a:p>
      </dgm:t>
    </dgm:pt>
    <dgm:pt modelId="{09750F2F-09D6-4995-8DFA-5E18C8FAF74F}">
      <dgm:prSet phldrT="[文字]" custT="1"/>
      <dgm:spPr/>
      <dgm:t>
        <a:bodyPr/>
        <a:lstStyle/>
        <a:p>
          <a:endParaRPr lang="zh-TW" altLang="en-US" sz="1600" dirty="0"/>
        </a:p>
      </dgm:t>
    </dgm:pt>
    <dgm:pt modelId="{13167ABD-CC43-489C-88CA-67AA72431D3A}" type="parTrans" cxnId="{A36CF06A-0589-42D2-8375-69C08EEF79E8}">
      <dgm:prSet/>
      <dgm:spPr/>
      <dgm:t>
        <a:bodyPr/>
        <a:lstStyle/>
        <a:p>
          <a:endParaRPr lang="zh-TW" altLang="en-US"/>
        </a:p>
      </dgm:t>
    </dgm:pt>
    <dgm:pt modelId="{48544AE1-CA83-4FCD-83E2-3D9FB3053834}" type="sibTrans" cxnId="{A36CF06A-0589-42D2-8375-69C08EEF79E8}">
      <dgm:prSet/>
      <dgm:spPr/>
      <dgm:t>
        <a:bodyPr/>
        <a:lstStyle/>
        <a:p>
          <a:endParaRPr lang="zh-TW" altLang="en-US"/>
        </a:p>
      </dgm:t>
    </dgm:pt>
    <dgm:pt modelId="{013F03D9-BCA7-4D68-BD85-8828E2B1C8C0}">
      <dgm:prSet phldrT="[文字]" custT="1"/>
      <dgm:spPr/>
      <dgm:t>
        <a:bodyPr/>
        <a:lstStyle/>
        <a:p>
          <a:endParaRPr lang="zh-TW" altLang="en-US" sz="1600" dirty="0"/>
        </a:p>
      </dgm:t>
    </dgm:pt>
    <dgm:pt modelId="{163249E4-DBC7-448A-BF18-74B832607333}" type="parTrans" cxnId="{ADD7FA8A-F43F-47D9-BFF0-EDC590A64F9E}">
      <dgm:prSet/>
      <dgm:spPr/>
      <dgm:t>
        <a:bodyPr/>
        <a:lstStyle/>
        <a:p>
          <a:endParaRPr lang="zh-TW" altLang="en-US"/>
        </a:p>
      </dgm:t>
    </dgm:pt>
    <dgm:pt modelId="{01030F6D-8CDD-4CDF-8965-89DB6DA20A7F}" type="sibTrans" cxnId="{ADD7FA8A-F43F-47D9-BFF0-EDC590A64F9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Y="2000000">
        <dgm:presLayoutVars>
          <dgm:chMax val="0"/>
          <dgm:bulletEnabled val="1"/>
        </dgm:presLayoutVars>
      </dgm:prSet>
      <dgm:spPr/>
    </dgm:pt>
    <dgm:pt modelId="{9B83C503-9912-4843-A181-BAFABE390BC7}" type="pres">
      <dgm:prSet presAssocID="{97078517-49CF-4187-B316-7603875270AC}" presName="childText" presStyleLbl="revTx" presStyleIdx="0" presStyleCnt="1" custScaleY="134130">
        <dgm:presLayoutVars>
          <dgm:bulletEnabled val="1"/>
        </dgm:presLayoutVars>
      </dgm:prSet>
      <dgm:spPr/>
    </dgm:pt>
  </dgm:ptLst>
  <dgm:cxnLst>
    <dgm:cxn modelId="{157EC807-9B03-44D2-94DA-BB3EBAEBAD2A}" srcId="{97078517-49CF-4187-B316-7603875270AC}" destId="{377427D1-EF7E-42C6-8524-8A49E509B72F}" srcOrd="15" destOrd="0" parTransId="{6C7ADD15-195D-429F-8CB2-07251E1E6044}" sibTransId="{86F05AE0-20DD-475D-AFE5-6EAE5F9D4274}"/>
    <dgm:cxn modelId="{68CDCA0A-B51C-4F16-AA34-9E6A2E796503}" type="presOf" srcId="{2FA9E783-76FA-4FD5-8B6B-44EB09C233C2}" destId="{9B83C503-9912-4843-A181-BAFABE390BC7}" srcOrd="0" destOrd="2" presId="urn:microsoft.com/office/officeart/2005/8/layout/vList2"/>
    <dgm:cxn modelId="{BED57C0F-A0C0-4386-A289-62A7DC5B7760}" srcId="{97078517-49CF-4187-B316-7603875270AC}" destId="{B5519E2F-38B0-4ABA-B8EB-6F0F27FA3122}" srcOrd="4" destOrd="0" parTransId="{5BE47F81-CF37-488C-871F-F4459D29D2FA}" sibTransId="{721D85EE-3E19-4962-AD03-DCEC950BC674}"/>
    <dgm:cxn modelId="{3F731F11-F9A6-4F70-B0B1-B72B9291DE7C}" type="presOf" srcId="{D2421E6A-5EFB-41EE-A3EB-18BB26B4BCE1}" destId="{9B83C503-9912-4843-A181-BAFABE390BC7}" srcOrd="0" destOrd="1" presId="urn:microsoft.com/office/officeart/2005/8/layout/vList2"/>
    <dgm:cxn modelId="{75716611-3EFB-4052-9BD0-3D53E9FC6561}" srcId="{97078517-49CF-4187-B316-7603875270AC}" destId="{C78E0D02-A6C9-4379-A453-C833103D2ACA}" srcOrd="17" destOrd="0" parTransId="{FF09531F-1C7E-4FA0-8794-150181CB7BDE}" sibTransId="{76A9C9A6-FA3A-413E-A2DF-EBC4BE6AF191}"/>
    <dgm:cxn modelId="{C5932526-CA2E-441D-AF92-B3EB397AD362}" srcId="{97078517-49CF-4187-B316-7603875270AC}" destId="{36C15E52-A099-4C72-82C4-CCC8AB9BFA3C}" srcOrd="5" destOrd="0" parTransId="{8877BBFF-2FE7-492D-BCF4-A6C057F8DEDE}" sibTransId="{C1887136-49D4-4DCD-865D-6887BD7271B0}"/>
    <dgm:cxn modelId="{7A9FF72E-5843-429F-AFCB-6066E93151BB}" srcId="{97078517-49CF-4187-B316-7603875270AC}" destId="{BA1689EB-37E6-41B9-B8D5-A9C3D7F08E67}" srcOrd="12" destOrd="0" parTransId="{9D651E03-D877-4794-8781-F72E414730AD}" sibTransId="{64893156-E9B0-4744-96FE-3DE7836EEF2A}"/>
    <dgm:cxn modelId="{AF07DC3B-1A80-49C1-9043-0CEE6B155CA5}" type="presOf" srcId="{C1EE4027-5077-448B-A7F5-0C2BDCD9762C}" destId="{9B83C503-9912-4843-A181-BAFABE390BC7}" srcOrd="0" destOrd="11" presId="urn:microsoft.com/office/officeart/2005/8/layout/vList2"/>
    <dgm:cxn modelId="{44C1FF3F-F403-41A7-B1B7-8C69927A1057}" srcId="{97078517-49CF-4187-B316-7603875270AC}" destId="{C1EE4027-5077-448B-A7F5-0C2BDCD9762C}" srcOrd="11" destOrd="0" parTransId="{A8837508-1C0C-42AC-B048-43FCABB9B386}" sibTransId="{F1740D2E-0217-4BDA-91A3-48A7BD98598E}"/>
    <dgm:cxn modelId="{BF9A8562-6ED3-4A2D-B417-FD31305EF802}" type="presOf" srcId="{73797C05-8F23-4221-9BD6-7422DA4E8D20}" destId="{9B83C503-9912-4843-A181-BAFABE390BC7}" srcOrd="0" destOrd="22" presId="urn:microsoft.com/office/officeart/2005/8/layout/vList2"/>
    <dgm:cxn modelId="{F1C09D62-1018-45DB-B225-E7381A54B661}" srcId="{97078517-49CF-4187-B316-7603875270AC}" destId="{387974DE-E976-4E11-8F87-F04CCD68B0D5}" srcOrd="20" destOrd="0" parTransId="{D7B394F8-B6D8-497F-8F7D-A344DB715F7A}" sibTransId="{DB20D82F-496D-4677-86E9-FDE607F863B8}"/>
    <dgm:cxn modelId="{385BEB45-FCB4-4834-A8FC-AF97324A572A}" srcId="{97078517-49CF-4187-B316-7603875270AC}" destId="{B029C8DA-26BB-4FF0-BB62-F189A72EF9FC}" srcOrd="6" destOrd="0" parTransId="{CCFD0E6C-2AFA-48BA-9961-7C8354BD20FF}" sibTransId="{608D755F-00A5-4E00-82F4-2638E1371DD8}"/>
    <dgm:cxn modelId="{03866069-6698-460F-AD87-31AF9E860F86}" srcId="{97078517-49CF-4187-B316-7603875270AC}" destId="{73797C05-8F23-4221-9BD6-7422DA4E8D20}" srcOrd="22" destOrd="0" parTransId="{239BD631-A0C9-492D-837B-CB669F52C937}" sibTransId="{E78D3764-64E3-4603-B6A6-AAC1C1C1AD01}"/>
    <dgm:cxn modelId="{A36CF06A-0589-42D2-8375-69C08EEF79E8}" srcId="{97078517-49CF-4187-B316-7603875270AC}" destId="{09750F2F-09D6-4995-8DFA-5E18C8FAF74F}" srcOrd="9" destOrd="0" parTransId="{13167ABD-CC43-489C-88CA-67AA72431D3A}" sibTransId="{48544AE1-CA83-4FCD-83E2-3D9FB3053834}"/>
    <dgm:cxn modelId="{7764FA4A-3403-4D2B-97E0-28B114F1A7A2}" type="presOf" srcId="{97078517-49CF-4187-B316-7603875270AC}" destId="{140F0F29-7803-4874-82B7-9D16F9E48A7A}"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57FCE770-1534-450D-9390-D652D5B7E461}" type="presOf" srcId="{387974DE-E976-4E11-8F87-F04CCD68B0D5}" destId="{9B83C503-9912-4843-A181-BAFABE390BC7}" srcOrd="0" destOrd="20" presId="urn:microsoft.com/office/officeart/2005/8/layout/vList2"/>
    <dgm:cxn modelId="{EA169451-EC20-4D6C-BA62-630BEB9E7A8D}" srcId="{97078517-49CF-4187-B316-7603875270AC}" destId="{D2E58D13-049A-4ECD-B6E1-2AD19C14E463}" srcOrd="8" destOrd="0" parTransId="{ACD8B66B-AE37-4449-9C62-5C9DC6AB0EA4}" sibTransId="{41E4BA87-DED2-49A6-A361-C30B735A4A83}"/>
    <dgm:cxn modelId="{7C2ED175-B8DB-441D-93BB-A7BFA84BF91D}" type="presOf" srcId="{C1AA66C4-27D2-4D55-A24A-BE0D5999701B}" destId="{9B83C503-9912-4843-A181-BAFABE390BC7}" srcOrd="0" destOrd="16" presId="urn:microsoft.com/office/officeart/2005/8/layout/vList2"/>
    <dgm:cxn modelId="{7A86727A-9FD7-4775-8362-9D02E06C8133}" type="presOf" srcId="{013F03D9-BCA7-4D68-BD85-8828E2B1C8C0}" destId="{9B83C503-9912-4843-A181-BAFABE390BC7}" srcOrd="0" destOrd="10" presId="urn:microsoft.com/office/officeart/2005/8/layout/vList2"/>
    <dgm:cxn modelId="{42557985-604A-402B-A7C3-BF95F9F92E50}" type="presOf" srcId="{36C15E52-A099-4C72-82C4-CCC8AB9BFA3C}" destId="{9B83C503-9912-4843-A181-BAFABE390BC7}" srcOrd="0" destOrd="5" presId="urn:microsoft.com/office/officeart/2005/8/layout/vList2"/>
    <dgm:cxn modelId="{71BBA68A-B56B-4614-92A7-2AFFB611065C}" type="presOf" srcId="{F2E8EDFC-6020-4A88-95D2-02B8F0B66344}" destId="{9B83C503-9912-4843-A181-BAFABE390BC7}" srcOrd="0" destOrd="7" presId="urn:microsoft.com/office/officeart/2005/8/layout/vList2"/>
    <dgm:cxn modelId="{ADD7FA8A-F43F-47D9-BFF0-EDC590A64F9E}" srcId="{97078517-49CF-4187-B316-7603875270AC}" destId="{013F03D9-BCA7-4D68-BD85-8828E2B1C8C0}" srcOrd="10" destOrd="0" parTransId="{163249E4-DBC7-448A-BF18-74B832607333}" sibTransId="{01030F6D-8CDD-4CDF-8965-89DB6DA20A7F}"/>
    <dgm:cxn modelId="{656ECD90-538C-4F7C-97E8-0AD7966C6325}" type="presOf" srcId="{377427D1-EF7E-42C6-8524-8A49E509B72F}" destId="{9B83C503-9912-4843-A181-BAFABE390BC7}" srcOrd="0" destOrd="15" presId="urn:microsoft.com/office/officeart/2005/8/layout/vList2"/>
    <dgm:cxn modelId="{5A726894-40E1-4C0F-AB8F-07FA3C6EE40F}" type="presOf" srcId="{AB465C36-2C3F-46C2-A201-6C14C336A757}" destId="{9B83C503-9912-4843-A181-BAFABE390BC7}" srcOrd="0" destOrd="3" presId="urn:microsoft.com/office/officeart/2005/8/layout/vList2"/>
    <dgm:cxn modelId="{ACE2649B-F2F8-4DC3-A09F-53B518F8FA11}" type="presOf" srcId="{09750F2F-09D6-4995-8DFA-5E18C8FAF74F}" destId="{9B83C503-9912-4843-A181-BAFABE390BC7}" srcOrd="0" destOrd="9" presId="urn:microsoft.com/office/officeart/2005/8/layout/vList2"/>
    <dgm:cxn modelId="{F488F29E-BD19-4B5F-8512-F5B1ECBFE4DD}" srcId="{97078517-49CF-4187-B316-7603875270AC}" destId="{D2421E6A-5EFB-41EE-A3EB-18BB26B4BCE1}" srcOrd="1" destOrd="0" parTransId="{56B32600-0C38-4302-BA22-20D5B1C5F952}" sibTransId="{D797F6AD-8AF6-4AB5-BA22-0332B19CC9D1}"/>
    <dgm:cxn modelId="{F571B9A3-1642-471E-BD82-F32EBDC5C6F4}" type="presOf" srcId="{7A503200-F262-4994-8ABF-205E38D9D731}" destId="{EFE76FF6-2C12-4710-AD84-B0D51FDC5A12}" srcOrd="0" destOrd="0" presId="urn:microsoft.com/office/officeart/2005/8/layout/vList2"/>
    <dgm:cxn modelId="{AF71D8A3-B8EB-493E-8C02-5C735D53593F}" srcId="{97078517-49CF-4187-B316-7603875270AC}" destId="{57EFE6D6-2D80-480B-BE9B-9825FCAF3DDA}" srcOrd="14" destOrd="0" parTransId="{9AE8DB0F-33C5-4023-ABE3-3E3240A1FDDF}" sibTransId="{3558E31D-537D-4860-AE81-B039EC3B9BDE}"/>
    <dgm:cxn modelId="{C14A97B2-4920-4752-94D4-0FFD87166C04}" type="presOf" srcId="{C78E0D02-A6C9-4379-A453-C833103D2ACA}" destId="{9B83C503-9912-4843-A181-BAFABE390BC7}" srcOrd="0" destOrd="17" presId="urn:microsoft.com/office/officeart/2005/8/layout/vList2"/>
    <dgm:cxn modelId="{5B989FB7-9151-4BEC-ACE3-BF909BF3F003}" type="presOf" srcId="{57EFE6D6-2D80-480B-BE9B-9825FCAF3DDA}" destId="{9B83C503-9912-4843-A181-BAFABE390BC7}" srcOrd="0" destOrd="14" presId="urn:microsoft.com/office/officeart/2005/8/layout/vList2"/>
    <dgm:cxn modelId="{67AAA5B7-9204-4D8C-8A26-E94BF1F5A33B}" srcId="{97078517-49CF-4187-B316-7603875270AC}" destId="{2FA9E783-76FA-4FD5-8B6B-44EB09C233C2}" srcOrd="2" destOrd="0" parTransId="{706C1061-2FCA-4FD3-8DAD-1D010A123E3C}" sibTransId="{A6851D6C-EB97-4360-9EE8-0CCBCC596121}"/>
    <dgm:cxn modelId="{A560D2B9-CE51-4137-B638-710C0FF524EA}" srcId="{97078517-49CF-4187-B316-7603875270AC}" destId="{AB465C36-2C3F-46C2-A201-6C14C336A757}" srcOrd="3" destOrd="0" parTransId="{9D7DF933-00DE-44B1-A5AF-51AFFD563704}" sibTransId="{7D6D3CF9-A3C2-456E-945F-3A1A42DDA893}"/>
    <dgm:cxn modelId="{74CD93BE-6A16-447F-91E0-38E3F4871080}" type="presOf" srcId="{FC4349FC-B579-474C-A612-FA0F27B72741}" destId="{9B83C503-9912-4843-A181-BAFABE390BC7}" srcOrd="0" destOrd="13" presId="urn:microsoft.com/office/officeart/2005/8/layout/vList2"/>
    <dgm:cxn modelId="{707017C0-054A-4E54-B074-3559E074FF2E}" type="presOf" srcId="{48539A05-CE96-449B-A2EA-1BCDB9807CEE}" destId="{9B83C503-9912-4843-A181-BAFABE390BC7}" srcOrd="0" destOrd="21"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67792CD1-887D-464B-AD67-B9304F3FB097}" type="presOf" srcId="{B029C8DA-26BB-4FF0-BB62-F189A72EF9FC}" destId="{9B83C503-9912-4843-A181-BAFABE390BC7}" srcOrd="0" destOrd="6" presId="urn:microsoft.com/office/officeart/2005/8/layout/vList2"/>
    <dgm:cxn modelId="{84312DD2-5028-428E-BF8A-9E5DE095E8AB}" type="presOf" srcId="{3E8D113D-DA1E-419D-A7B4-86D2CE96042B}" destId="{9B83C503-9912-4843-A181-BAFABE390BC7}" srcOrd="0" destOrd="0" presId="urn:microsoft.com/office/officeart/2005/8/layout/vList2"/>
    <dgm:cxn modelId="{2B3FB4D5-A56C-4A8C-96DE-4D604FC4C9E3}" srcId="{97078517-49CF-4187-B316-7603875270AC}" destId="{FC4349FC-B579-474C-A612-FA0F27B72741}" srcOrd="13" destOrd="0" parTransId="{186C5B11-AEA3-4DB3-B2F9-24D66A8E4EEF}" sibTransId="{93519F93-A603-4F6D-8784-0B3E62E3467A}"/>
    <dgm:cxn modelId="{32784DDA-8A4C-4145-BC47-C4C76473935A}" type="presOf" srcId="{BA1689EB-37E6-41B9-B8D5-A9C3D7F08E67}" destId="{9B83C503-9912-4843-A181-BAFABE390BC7}" srcOrd="0" destOrd="12" presId="urn:microsoft.com/office/officeart/2005/8/layout/vList2"/>
    <dgm:cxn modelId="{337BA4DC-DE2D-4794-99C6-1D3888572150}" srcId="{97078517-49CF-4187-B316-7603875270AC}" destId="{C1AA66C4-27D2-4D55-A24A-BE0D5999701B}" srcOrd="16" destOrd="0" parTransId="{306378A0-211C-4E5B-B892-3893CB30C9D4}" sibTransId="{D43FE986-FEFD-45D4-B05D-78AD745F077A}"/>
    <dgm:cxn modelId="{DF126AE2-E711-4285-83C7-01037EB45D41}" type="presOf" srcId="{E81E09F7-75C6-4801-8BFE-F0409A8EBB2D}" destId="{9B83C503-9912-4843-A181-BAFABE390BC7}" srcOrd="0" destOrd="19" presId="urn:microsoft.com/office/officeart/2005/8/layout/vList2"/>
    <dgm:cxn modelId="{D0F03CED-A774-48C2-AA76-A41D92FAC93E}" type="presOf" srcId="{B5519E2F-38B0-4ABA-B8EB-6F0F27FA3122}" destId="{9B83C503-9912-4843-A181-BAFABE390BC7}" srcOrd="0" destOrd="4" presId="urn:microsoft.com/office/officeart/2005/8/layout/vList2"/>
    <dgm:cxn modelId="{88D534F3-7FF7-4143-993E-F7778C0FD7B7}" srcId="{97078517-49CF-4187-B316-7603875270AC}" destId="{666640D6-062D-4AEF-8645-7FC41632FC9A}" srcOrd="18" destOrd="0" parTransId="{7F23A5B1-3C18-4815-8573-B2C193A0671B}" sibTransId="{4A3BD632-F308-4E19-9193-EDF6168BDE87}"/>
    <dgm:cxn modelId="{10FE91F3-E610-4826-878D-E41CF06FBBAC}" type="presOf" srcId="{D2E58D13-049A-4ECD-B6E1-2AD19C14E463}" destId="{9B83C503-9912-4843-A181-BAFABE390BC7}" srcOrd="0" destOrd="8" presId="urn:microsoft.com/office/officeart/2005/8/layout/vList2"/>
    <dgm:cxn modelId="{BA750DF7-61C8-44C4-8D49-458F917E5B2F}" srcId="{97078517-49CF-4187-B316-7603875270AC}" destId="{F2E8EDFC-6020-4A88-95D2-02B8F0B66344}" srcOrd="7" destOrd="0" parTransId="{92CB2E5B-A3DE-48F5-AA9A-EAD9BA650691}" sibTransId="{076E013A-BD3D-4956-B86E-AEEC06290B52}"/>
    <dgm:cxn modelId="{7618FFF8-D958-44CF-9336-4D96147FB67D}" srcId="{97078517-49CF-4187-B316-7603875270AC}" destId="{E81E09F7-75C6-4801-8BFE-F0409A8EBB2D}" srcOrd="19" destOrd="0" parTransId="{FF09A281-566C-4370-9561-AA7A687AAF02}" sibTransId="{A257C5A9-AB0E-4E11-9A0C-C50BE97E4AA0}"/>
    <dgm:cxn modelId="{1F1053FB-8008-4522-8A71-FB84BBBAC985}" srcId="{97078517-49CF-4187-B316-7603875270AC}" destId="{48539A05-CE96-449B-A2EA-1BCDB9807CEE}" srcOrd="21" destOrd="0" parTransId="{1203C852-58E0-42D4-AF84-7820D8E6B9B2}" sibTransId="{6376EE7E-3C89-440D-AE34-BEE6E86F171D}"/>
    <dgm:cxn modelId="{6B2122FF-B8B0-4E0E-B983-7BC50830F8C0}" type="presOf" srcId="{666640D6-062D-4AEF-8645-7FC41632FC9A}" destId="{9B83C503-9912-4843-A181-BAFABE390BC7}" srcOrd="0" destOrd="18" presId="urn:microsoft.com/office/officeart/2005/8/layout/vList2"/>
    <dgm:cxn modelId="{E1ED181E-3674-42F9-8745-8C4EEDD69B08}" type="presParOf" srcId="{EFE76FF6-2C12-4710-AD84-B0D51FDC5A12}" destId="{140F0F29-7803-4874-82B7-9D16F9E48A7A}" srcOrd="0" destOrd="0" presId="urn:microsoft.com/office/officeart/2005/8/layout/vList2"/>
    <dgm:cxn modelId="{1EDA4AE6-3668-4194-BC69-BC68CC646E5E}"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u="none" dirty="0">
              <a:latin typeface="標楷體" pitchFamily="65" charset="-120"/>
              <a:ea typeface="標楷體" pitchFamily="65" charset="-120"/>
            </a:rPr>
            <a:t>研究人力系統作業</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r>
            <a:rPr lang="en-US" altLang="zh-TW" sz="2000" dirty="0">
              <a:latin typeface="標楷體" pitchFamily="65" charset="-120"/>
              <a:ea typeface="標楷體" pitchFamily="65" charset="-120"/>
            </a:rPr>
            <a:t>1.</a:t>
          </a:r>
          <a:r>
            <a:rPr lang="zh-TW" altLang="en-US" sz="2000" dirty="0">
              <a:latin typeface="標楷體" pitchFamily="65" charset="-120"/>
              <a:ea typeface="標楷體" pitchFamily="65" charset="-120"/>
            </a:rPr>
            <a:t>臨時工資、工讀金</a:t>
          </a:r>
          <a:r>
            <a:rPr lang="en-US" altLang="zh-TW" sz="2000" dirty="0">
              <a:latin typeface="標楷體" pitchFamily="65" charset="-120"/>
              <a:ea typeface="標楷體" pitchFamily="65" charset="-120"/>
            </a:rPr>
            <a:t>:</a:t>
          </a:r>
          <a:r>
            <a:rPr lang="zh-TW" altLang="zh-TW" sz="2000" b="0" dirty="0">
              <a:solidFill>
                <a:srgbClr val="C00000"/>
              </a:solidFill>
              <a:latin typeface="標楷體" pitchFamily="65" charset="-120"/>
              <a:ea typeface="標楷體" pitchFamily="65" charset="-120"/>
            </a:rPr>
            <a:t>自</a:t>
          </a:r>
          <a:r>
            <a:rPr lang="en-US" altLang="zh-TW" sz="2000" b="0" dirty="0">
              <a:solidFill>
                <a:srgbClr val="C00000"/>
              </a:solidFill>
              <a:latin typeface="標楷體" pitchFamily="65" charset="-120"/>
              <a:ea typeface="標楷體" pitchFamily="65" charset="-120"/>
            </a:rPr>
            <a:t>114</a:t>
          </a:r>
          <a:r>
            <a:rPr lang="zh-TW" altLang="zh-TW" sz="2000" b="0" dirty="0">
              <a:solidFill>
                <a:srgbClr val="C00000"/>
              </a:solidFill>
              <a:latin typeface="標楷體" pitchFamily="65" charset="-120"/>
              <a:ea typeface="標楷體" pitchFamily="65" charset="-120"/>
            </a:rPr>
            <a:t>年</a:t>
          </a:r>
          <a:r>
            <a:rPr lang="en-US" altLang="zh-TW" sz="2000" b="0" dirty="0">
              <a:solidFill>
                <a:srgbClr val="C00000"/>
              </a:solidFill>
              <a:latin typeface="標楷體" pitchFamily="65" charset="-120"/>
              <a:ea typeface="標楷體" pitchFamily="65" charset="-120"/>
            </a:rPr>
            <a:t>1</a:t>
          </a:r>
          <a:r>
            <a:rPr lang="zh-TW" altLang="zh-TW" sz="2000" b="0" dirty="0">
              <a:solidFill>
                <a:srgbClr val="C00000"/>
              </a:solidFill>
              <a:latin typeface="標楷體" pitchFamily="65" charset="-120"/>
              <a:ea typeface="標楷體" pitchFamily="65" charset="-120"/>
            </a:rPr>
            <a:t>月</a:t>
          </a:r>
          <a:r>
            <a:rPr lang="en-US" altLang="zh-TW" sz="2000" b="0" dirty="0">
              <a:solidFill>
                <a:srgbClr val="C00000"/>
              </a:solidFill>
              <a:latin typeface="標楷體" pitchFamily="65" charset="-120"/>
              <a:ea typeface="標楷體" pitchFamily="65" charset="-120"/>
            </a:rPr>
            <a:t>1</a:t>
          </a:r>
          <a:r>
            <a:rPr lang="zh-TW" altLang="zh-TW" sz="2000" b="0" dirty="0">
              <a:solidFill>
                <a:srgbClr val="C00000"/>
              </a:solidFill>
              <a:latin typeface="標楷體" pitchFamily="65" charset="-120"/>
              <a:ea typeface="標楷體" pitchFamily="65" charset="-120"/>
            </a:rPr>
            <a:t>日起，每小時基本工資調整為</a:t>
          </a:r>
          <a:r>
            <a:rPr lang="zh-TW" altLang="en-US" sz="2000" b="0" dirty="0">
              <a:solidFill>
                <a:srgbClr val="C00000"/>
              </a:solidFill>
              <a:latin typeface="標楷體" pitchFamily="65" charset="-120"/>
              <a:ea typeface="標楷體" pitchFamily="65" charset="-120"/>
            </a:rPr>
            <a:t>   </a:t>
          </a:r>
          <a:r>
            <a:rPr lang="en-US" altLang="zh-TW" sz="2000" b="0" dirty="0">
              <a:solidFill>
                <a:srgbClr val="C00000"/>
              </a:solidFill>
              <a:latin typeface="標楷體" pitchFamily="65" charset="-120"/>
              <a:ea typeface="標楷體" pitchFamily="65" charset="-120"/>
            </a:rPr>
            <a:t>190</a:t>
          </a:r>
          <a:r>
            <a:rPr lang="zh-TW" altLang="zh-TW" sz="2000" b="0" dirty="0">
              <a:solidFill>
                <a:srgbClr val="C00000"/>
              </a:solidFill>
              <a:latin typeface="標楷體" pitchFamily="65" charset="-120"/>
              <a:ea typeface="標楷體" pitchFamily="65" charset="-120"/>
            </a:rPr>
            <a:t>元，每月基本工資調整為新臺幣</a:t>
          </a:r>
          <a:r>
            <a:rPr lang="en-US" altLang="zh-TW" sz="2000" b="0" dirty="0">
              <a:solidFill>
                <a:srgbClr val="C00000"/>
              </a:solidFill>
              <a:latin typeface="標楷體" pitchFamily="65" charset="-120"/>
              <a:ea typeface="標楷體" pitchFamily="65" charset="-120"/>
            </a:rPr>
            <a:t>28,590</a:t>
          </a:r>
          <a:r>
            <a:rPr lang="zh-TW" altLang="zh-TW" sz="2000" b="0" dirty="0">
              <a:solidFill>
                <a:srgbClr val="C00000"/>
              </a:solidFill>
              <a:latin typeface="標楷體" pitchFamily="65" charset="-120"/>
              <a:ea typeface="標楷體" pitchFamily="65" charset="-120"/>
            </a:rPr>
            <a:t>元</a:t>
          </a:r>
          <a:r>
            <a:rPr lang="zh-TW" altLang="zh-TW" sz="2000" b="0" dirty="0">
              <a:latin typeface="標楷體" pitchFamily="65" charset="-120"/>
              <a:ea typeface="標楷體" pitchFamily="65" charset="-120"/>
            </a:rPr>
            <a:t>。</a:t>
          </a:r>
          <a:endParaRPr lang="zh-TW" altLang="en-US" sz="20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D2421E6A-5EFB-41EE-A3EB-18BB26B4BCE1}">
      <dgm:prSet phldrT="[文字]" custT="1"/>
      <dgm:spPr/>
      <dgm:t>
        <a:bodyPr/>
        <a:lstStyle/>
        <a:p>
          <a:r>
            <a:rPr lang="en-US" altLang="zh-TW" sz="2000" dirty="0">
              <a:latin typeface="標楷體" pitchFamily="65" charset="-120"/>
              <a:ea typeface="標楷體" pitchFamily="65" charset="-120"/>
            </a:rPr>
            <a:t>2.</a:t>
          </a:r>
          <a:endParaRPr lang="zh-TW" altLang="en-US" sz="2000" dirty="0"/>
        </a:p>
      </dgm:t>
    </dgm:pt>
    <dgm:pt modelId="{D797F6AD-8AF6-4AB5-BA22-0332B19CC9D1}" type="sibTrans" cxnId="{F488F29E-BD19-4B5F-8512-F5B1ECBFE4DD}">
      <dgm:prSet/>
      <dgm:spPr/>
      <dgm:t>
        <a:bodyPr/>
        <a:lstStyle/>
        <a:p>
          <a:endParaRPr lang="zh-TW" altLang="en-US"/>
        </a:p>
      </dgm:t>
    </dgm:pt>
    <dgm:pt modelId="{56B32600-0C38-4302-BA22-20D5B1C5F952}" type="parTrans" cxnId="{F488F29E-BD19-4B5F-8512-F5B1ECBFE4DD}">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769979">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546E4430-0811-4DE1-BEBA-3982203C609E}" type="presOf" srcId="{3E8D113D-DA1E-419D-A7B4-86D2CE96042B}" destId="{9B83C503-9912-4843-A181-BAFABE390BC7}"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F488F29E-BD19-4B5F-8512-F5B1ECBFE4DD}" srcId="{97078517-49CF-4187-B316-7603875270AC}" destId="{D2421E6A-5EFB-41EE-A3EB-18BB26B4BCE1}" srcOrd="1" destOrd="0" parTransId="{56B32600-0C38-4302-BA22-20D5B1C5F952}" sibTransId="{D797F6AD-8AF6-4AB5-BA22-0332B19CC9D1}"/>
    <dgm:cxn modelId="{8F25BDC6-F27C-4E52-BF4B-E07A4B310291}" type="presOf" srcId="{D2421E6A-5EFB-41EE-A3EB-18BB26B4BCE1}" destId="{9B83C503-9912-4843-A181-BAFABE390BC7}" srcOrd="0" destOrd="1"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863F97D0-7624-4ADC-988B-FF9C8337C9F0}" type="presOf" srcId="{97078517-49CF-4187-B316-7603875270AC}" destId="{140F0F29-7803-4874-82B7-9D16F9E48A7A}" srcOrd="0" destOrd="0" presId="urn:microsoft.com/office/officeart/2005/8/layout/vList2"/>
    <dgm:cxn modelId="{95E92BEE-7287-487B-B22C-69C50361BCB4}" type="presOf" srcId="{7A503200-F262-4994-8ABF-205E38D9D731}" destId="{EFE76FF6-2C12-4710-AD84-B0D51FDC5A12}" srcOrd="0" destOrd="0" presId="urn:microsoft.com/office/officeart/2005/8/layout/vList2"/>
    <dgm:cxn modelId="{2A9E7C83-14A6-4E55-8870-67DF56E21AC0}" type="presParOf" srcId="{EFE76FF6-2C12-4710-AD84-B0D51FDC5A12}" destId="{140F0F29-7803-4874-82B7-9D16F9E48A7A}" srcOrd="0" destOrd="0" presId="urn:microsoft.com/office/officeart/2005/8/layout/vList2"/>
    <dgm:cxn modelId="{C9A3D737-C306-4458-A6A1-D6A40EEC1887}"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2C244114-3AAD-4883-8583-680B071553E5}" type="presOf" srcId="{3E8D113D-DA1E-419D-A7B4-86D2CE96042B}" destId="{9B83C503-9912-4843-A181-BAFABE390BC7}" srcOrd="0" destOrd="0" presId="urn:microsoft.com/office/officeart/2005/8/layout/vList2"/>
    <dgm:cxn modelId="{DA431C6B-05BE-43D5-A863-7698B2A9F65B}" type="presOf" srcId="{7A503200-F262-4994-8ABF-205E38D9D731}" destId="{EFE76FF6-2C12-4710-AD84-B0D51FDC5A12}"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DE1048CB-6525-42E4-8795-1DE6341EA7E1}" srcId="{7A503200-F262-4994-8ABF-205E38D9D731}" destId="{97078517-49CF-4187-B316-7603875270AC}" srcOrd="0" destOrd="0" parTransId="{2C48F311-683A-4843-BC0A-6A17F4BAB6DF}" sibTransId="{22236D73-518E-4E8E-B7E5-6398B6731BAD}"/>
    <dgm:cxn modelId="{D3A076DF-4BA7-4FCD-940B-7148377B0202}" type="presOf" srcId="{97078517-49CF-4187-B316-7603875270AC}" destId="{140F0F29-7803-4874-82B7-9D16F9E48A7A}" srcOrd="0" destOrd="0" presId="urn:microsoft.com/office/officeart/2005/8/layout/vList2"/>
    <dgm:cxn modelId="{B24C4444-1E76-44CE-9C93-B48A7E2B46FD}" type="presParOf" srcId="{EFE76FF6-2C12-4710-AD84-B0D51FDC5A12}" destId="{140F0F29-7803-4874-82B7-9D16F9E48A7A}" srcOrd="0" destOrd="0" presId="urn:microsoft.com/office/officeart/2005/8/layout/vList2"/>
    <dgm:cxn modelId="{ADCBC330-CF1B-4A17-AD06-D20AB53C3E62}"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BB6B7F0C-D5F4-4AA2-96BA-4890C5E222B3}" type="presOf" srcId="{7A503200-F262-4994-8ABF-205E38D9D731}" destId="{EFE76FF6-2C12-4710-AD84-B0D51FDC5A12}" srcOrd="0" destOrd="0" presId="urn:microsoft.com/office/officeart/2005/8/layout/vList2"/>
    <dgm:cxn modelId="{6974FF30-AEF2-41EC-9F2A-B98D5CAD8887}" type="presOf" srcId="{3E8D113D-DA1E-419D-A7B4-86D2CE96042B}" destId="{9B83C503-9912-4843-A181-BAFABE390BC7}"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DE1048CB-6525-42E4-8795-1DE6341EA7E1}" srcId="{7A503200-F262-4994-8ABF-205E38D9D731}" destId="{97078517-49CF-4187-B316-7603875270AC}" srcOrd="0" destOrd="0" parTransId="{2C48F311-683A-4843-BC0A-6A17F4BAB6DF}" sibTransId="{22236D73-518E-4E8E-B7E5-6398B6731BAD}"/>
    <dgm:cxn modelId="{E13C2BDB-08A1-4A0C-8157-EF6E123279D0}" type="presOf" srcId="{97078517-49CF-4187-B316-7603875270AC}" destId="{140F0F29-7803-4874-82B7-9D16F9E48A7A}" srcOrd="0" destOrd="0" presId="urn:microsoft.com/office/officeart/2005/8/layout/vList2"/>
    <dgm:cxn modelId="{8A6B1FF4-7E71-4956-9C46-4ADF49794789}" type="presParOf" srcId="{EFE76FF6-2C12-4710-AD84-B0D51FDC5A12}" destId="{140F0F29-7803-4874-82B7-9D16F9E48A7A}" srcOrd="0" destOrd="0" presId="urn:microsoft.com/office/officeart/2005/8/layout/vList2"/>
    <dgm:cxn modelId="{2483F041-AE6C-4681-93D3-2C70383C58E1}"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9BC8404B-5707-42D6-9811-3993DAFDCD2E}" srcId="{97078517-49CF-4187-B316-7603875270AC}" destId="{3E8D113D-DA1E-419D-A7B4-86D2CE96042B}" srcOrd="0" destOrd="0" parTransId="{9A82AF02-EA47-4FE0-8699-1BA1DB18AB5B}" sibTransId="{984ACF10-F348-4A23-8340-F4671170D8AE}"/>
    <dgm:cxn modelId="{89DD1954-004A-4EE5-A063-E70E9E2B6CF3}" type="presOf" srcId="{7A503200-F262-4994-8ABF-205E38D9D731}" destId="{EFE76FF6-2C12-4710-AD84-B0D51FDC5A12}" srcOrd="0" destOrd="0" presId="urn:microsoft.com/office/officeart/2005/8/layout/vList2"/>
    <dgm:cxn modelId="{BBA0199E-A6F1-4716-BD9D-0865DC82B31B}" type="presOf" srcId="{97078517-49CF-4187-B316-7603875270AC}" destId="{140F0F29-7803-4874-82B7-9D16F9E48A7A}" srcOrd="0" destOrd="0" presId="urn:microsoft.com/office/officeart/2005/8/layout/vList2"/>
    <dgm:cxn modelId="{DABCD1BC-C5D8-4151-8513-D5FB20582EB2}" type="presOf" srcId="{3E8D113D-DA1E-419D-A7B4-86D2CE96042B}" destId="{9B83C503-9912-4843-A181-BAFABE390BC7}" srcOrd="0" destOrd="0" presId="urn:microsoft.com/office/officeart/2005/8/layout/vList2"/>
    <dgm:cxn modelId="{DE1048CB-6525-42E4-8795-1DE6341EA7E1}" srcId="{7A503200-F262-4994-8ABF-205E38D9D731}" destId="{97078517-49CF-4187-B316-7603875270AC}" srcOrd="0" destOrd="0" parTransId="{2C48F311-683A-4843-BC0A-6A17F4BAB6DF}" sibTransId="{22236D73-518E-4E8E-B7E5-6398B6731BAD}"/>
    <dgm:cxn modelId="{793498EA-1C84-4D26-9517-4EA35FDE20DA}" type="presParOf" srcId="{EFE76FF6-2C12-4710-AD84-B0D51FDC5A12}" destId="{140F0F29-7803-4874-82B7-9D16F9E48A7A}" srcOrd="0" destOrd="0" presId="urn:microsoft.com/office/officeart/2005/8/layout/vList2"/>
    <dgm:cxn modelId="{1089E2FB-35E5-4CA0-8A2F-D159A1CC4AE3}"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503200-F262-4994-8ABF-205E38D9D731}"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zh-TW" altLang="en-US"/>
        </a:p>
      </dgm:t>
    </dgm:pt>
    <dgm:pt modelId="{97078517-49CF-4187-B316-7603875270AC}">
      <dgm:prSet phldrT="[文字]" custT="1"/>
      <dgm:spPr/>
      <dgm:t>
        <a:bodyPr/>
        <a:lstStyle/>
        <a:p>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dirty="0"/>
        </a:p>
      </dgm:t>
    </dgm:pt>
    <dgm:pt modelId="{2C48F311-683A-4843-BC0A-6A17F4BAB6DF}" type="parTrans" cxnId="{DE1048CB-6525-42E4-8795-1DE6341EA7E1}">
      <dgm:prSet/>
      <dgm:spPr/>
      <dgm:t>
        <a:bodyPr/>
        <a:lstStyle/>
        <a:p>
          <a:endParaRPr lang="zh-TW" altLang="en-US"/>
        </a:p>
      </dgm:t>
    </dgm:pt>
    <dgm:pt modelId="{22236D73-518E-4E8E-B7E5-6398B6731BAD}" type="sibTrans" cxnId="{DE1048CB-6525-42E4-8795-1DE6341EA7E1}">
      <dgm:prSet/>
      <dgm:spPr/>
      <dgm:t>
        <a:bodyPr/>
        <a:lstStyle/>
        <a:p>
          <a:endParaRPr lang="zh-TW" altLang="en-US"/>
        </a:p>
      </dgm:t>
    </dgm:pt>
    <dgm:pt modelId="{3E8D113D-DA1E-419D-A7B4-86D2CE96042B}">
      <dgm:prSet phldrT="[文字]" custT="1"/>
      <dgm:spPr/>
      <dgm:t>
        <a:bodyPr/>
        <a:lstStyle/>
        <a:p>
          <a:endParaRPr lang="zh-TW" altLang="en-US" sz="1600" b="0" dirty="0">
            <a:latin typeface="標楷體" pitchFamily="65" charset="-120"/>
            <a:ea typeface="標楷體" pitchFamily="65" charset="-120"/>
          </a:endParaRPr>
        </a:p>
      </dgm:t>
    </dgm:pt>
    <dgm:pt modelId="{9A82AF02-EA47-4FE0-8699-1BA1DB18AB5B}" type="parTrans" cxnId="{9BC8404B-5707-42D6-9811-3993DAFDCD2E}">
      <dgm:prSet/>
      <dgm:spPr/>
      <dgm:t>
        <a:bodyPr/>
        <a:lstStyle/>
        <a:p>
          <a:endParaRPr lang="zh-TW" altLang="en-US"/>
        </a:p>
      </dgm:t>
    </dgm:pt>
    <dgm:pt modelId="{984ACF10-F348-4A23-8340-F4671170D8AE}" type="sibTrans" cxnId="{9BC8404B-5707-42D6-9811-3993DAFDCD2E}">
      <dgm:prSet/>
      <dgm:spPr/>
      <dgm:t>
        <a:bodyPr/>
        <a:lstStyle/>
        <a:p>
          <a:endParaRPr lang="zh-TW" altLang="en-US"/>
        </a:p>
      </dgm:t>
    </dgm:pt>
    <dgm:pt modelId="{EFE76FF6-2C12-4710-AD84-B0D51FDC5A12}" type="pres">
      <dgm:prSet presAssocID="{7A503200-F262-4994-8ABF-205E38D9D731}" presName="linear" presStyleCnt="0">
        <dgm:presLayoutVars>
          <dgm:animLvl val="lvl"/>
          <dgm:resizeHandles val="exact"/>
        </dgm:presLayoutVars>
      </dgm:prSet>
      <dgm:spPr/>
    </dgm:pt>
    <dgm:pt modelId="{140F0F29-7803-4874-82B7-9D16F9E48A7A}" type="pres">
      <dgm:prSet presAssocID="{97078517-49CF-4187-B316-7603875270AC}" presName="parentText" presStyleLbl="node1" presStyleIdx="0" presStyleCnt="1" custScaleX="94898" custScaleY="272191">
        <dgm:presLayoutVars>
          <dgm:chMax val="0"/>
          <dgm:bulletEnabled val="1"/>
        </dgm:presLayoutVars>
      </dgm:prSet>
      <dgm:spPr/>
    </dgm:pt>
    <dgm:pt modelId="{9B83C503-9912-4843-A181-BAFABE390BC7}" type="pres">
      <dgm:prSet presAssocID="{97078517-49CF-4187-B316-7603875270AC}" presName="childText" presStyleLbl="revTx" presStyleIdx="0" presStyleCnt="1">
        <dgm:presLayoutVars>
          <dgm:bulletEnabled val="1"/>
        </dgm:presLayoutVars>
      </dgm:prSet>
      <dgm:spPr/>
    </dgm:pt>
  </dgm:ptLst>
  <dgm:cxnLst>
    <dgm:cxn modelId="{06263529-36A8-4435-8320-DCE15D325992}" type="presOf" srcId="{3E8D113D-DA1E-419D-A7B4-86D2CE96042B}" destId="{9B83C503-9912-4843-A181-BAFABE390BC7}" srcOrd="0" destOrd="0" presId="urn:microsoft.com/office/officeart/2005/8/layout/vList2"/>
    <dgm:cxn modelId="{86DED95F-0F59-4C7B-AAC7-4CB78EC8DF33}" type="presOf" srcId="{97078517-49CF-4187-B316-7603875270AC}" destId="{140F0F29-7803-4874-82B7-9D16F9E48A7A}" srcOrd="0" destOrd="0" presId="urn:microsoft.com/office/officeart/2005/8/layout/vList2"/>
    <dgm:cxn modelId="{9BC8404B-5707-42D6-9811-3993DAFDCD2E}" srcId="{97078517-49CF-4187-B316-7603875270AC}" destId="{3E8D113D-DA1E-419D-A7B4-86D2CE96042B}" srcOrd="0" destOrd="0" parTransId="{9A82AF02-EA47-4FE0-8699-1BA1DB18AB5B}" sibTransId="{984ACF10-F348-4A23-8340-F4671170D8AE}"/>
    <dgm:cxn modelId="{DE1048CB-6525-42E4-8795-1DE6341EA7E1}" srcId="{7A503200-F262-4994-8ABF-205E38D9D731}" destId="{97078517-49CF-4187-B316-7603875270AC}" srcOrd="0" destOrd="0" parTransId="{2C48F311-683A-4843-BC0A-6A17F4BAB6DF}" sibTransId="{22236D73-518E-4E8E-B7E5-6398B6731BAD}"/>
    <dgm:cxn modelId="{B8EE83DF-77F4-402A-9B63-AF67E615AEF7}" type="presOf" srcId="{7A503200-F262-4994-8ABF-205E38D9D731}" destId="{EFE76FF6-2C12-4710-AD84-B0D51FDC5A12}" srcOrd="0" destOrd="0" presId="urn:microsoft.com/office/officeart/2005/8/layout/vList2"/>
    <dgm:cxn modelId="{66C0BD62-5C5C-4387-A9ED-5E1AF5A33A71}" type="presParOf" srcId="{EFE76FF6-2C12-4710-AD84-B0D51FDC5A12}" destId="{140F0F29-7803-4874-82B7-9D16F9E48A7A}" srcOrd="0" destOrd="0" presId="urn:microsoft.com/office/officeart/2005/8/layout/vList2"/>
    <dgm:cxn modelId="{D3D89091-2214-4739-8C7C-15D785DFB8C6}" type="presParOf" srcId="{EFE76FF6-2C12-4710-AD84-B0D51FDC5A12}" destId="{9B83C503-9912-4843-A181-BAFABE390B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18F58-1224-420E-B2DA-17C859ABD5E6}">
      <dsp:nvSpPr>
        <dsp:cNvPr id="0" name=""/>
        <dsp:cNvSpPr/>
      </dsp:nvSpPr>
      <dsp:spPr>
        <a:xfrm>
          <a:off x="2386342" y="2048956"/>
          <a:ext cx="3145997" cy="451589"/>
        </a:xfrm>
        <a:custGeom>
          <a:avLst/>
          <a:gdLst/>
          <a:ahLst/>
          <a:cxnLst/>
          <a:rect l="0" t="0" r="0" b="0"/>
          <a:pathLst>
            <a:path>
              <a:moveTo>
                <a:pt x="0" y="0"/>
              </a:moveTo>
              <a:lnTo>
                <a:pt x="1572998" y="0"/>
              </a:lnTo>
              <a:lnTo>
                <a:pt x="1572998" y="451589"/>
              </a:lnTo>
              <a:lnTo>
                <a:pt x="3145997" y="451589"/>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p>
      </dsp:txBody>
      <dsp:txXfrm>
        <a:off x="3879884" y="2195294"/>
        <a:ext cx="158912" cy="158912"/>
      </dsp:txXfrm>
    </dsp:sp>
    <dsp:sp modelId="{E1465D7A-42B0-4012-BF65-CF41B7E3560F}">
      <dsp:nvSpPr>
        <dsp:cNvPr id="0" name=""/>
        <dsp:cNvSpPr/>
      </dsp:nvSpPr>
      <dsp:spPr>
        <a:xfrm>
          <a:off x="2386342" y="1457776"/>
          <a:ext cx="3145997" cy="591179"/>
        </a:xfrm>
        <a:custGeom>
          <a:avLst/>
          <a:gdLst/>
          <a:ahLst/>
          <a:cxnLst/>
          <a:rect l="0" t="0" r="0" b="0"/>
          <a:pathLst>
            <a:path>
              <a:moveTo>
                <a:pt x="0" y="591179"/>
              </a:moveTo>
              <a:lnTo>
                <a:pt x="1572998" y="591179"/>
              </a:lnTo>
              <a:lnTo>
                <a:pt x="1572998" y="0"/>
              </a:lnTo>
              <a:lnTo>
                <a:pt x="3145997" y="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p>
      </dsp:txBody>
      <dsp:txXfrm>
        <a:off x="3879314" y="1673339"/>
        <a:ext cx="160053" cy="160053"/>
      </dsp:txXfrm>
    </dsp:sp>
    <dsp:sp modelId="{7F955019-DEE8-45E1-9BC7-B3FDC44AFBB1}">
      <dsp:nvSpPr>
        <dsp:cNvPr id="0" name=""/>
        <dsp:cNvSpPr/>
      </dsp:nvSpPr>
      <dsp:spPr>
        <a:xfrm>
          <a:off x="2386342" y="2048956"/>
          <a:ext cx="486505" cy="1455554"/>
        </a:xfrm>
        <a:custGeom>
          <a:avLst/>
          <a:gdLst/>
          <a:ahLst/>
          <a:cxnLst/>
          <a:rect l="0" t="0" r="0" b="0"/>
          <a:pathLst>
            <a:path>
              <a:moveTo>
                <a:pt x="0" y="0"/>
              </a:moveTo>
              <a:lnTo>
                <a:pt x="243252" y="0"/>
              </a:lnTo>
              <a:lnTo>
                <a:pt x="243252" y="1455554"/>
              </a:lnTo>
              <a:lnTo>
                <a:pt x="486505" y="1455554"/>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591227" y="2738365"/>
        <a:ext cx="76735" cy="76735"/>
      </dsp:txXfrm>
    </dsp:sp>
    <dsp:sp modelId="{A12B1F6A-7DB7-4BDC-A467-E4B6AD3E88E6}">
      <dsp:nvSpPr>
        <dsp:cNvPr id="0" name=""/>
        <dsp:cNvSpPr/>
      </dsp:nvSpPr>
      <dsp:spPr>
        <a:xfrm>
          <a:off x="2386342" y="1991971"/>
          <a:ext cx="486480" cy="91440"/>
        </a:xfrm>
        <a:custGeom>
          <a:avLst/>
          <a:gdLst/>
          <a:ahLst/>
          <a:cxnLst/>
          <a:rect l="0" t="0" r="0" b="0"/>
          <a:pathLst>
            <a:path>
              <a:moveTo>
                <a:pt x="0" y="56984"/>
              </a:moveTo>
              <a:lnTo>
                <a:pt x="243240" y="56984"/>
              </a:lnTo>
              <a:lnTo>
                <a:pt x="243240" y="45720"/>
              </a:lnTo>
              <a:lnTo>
                <a:pt x="486480" y="4572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617417" y="2025526"/>
        <a:ext cx="24330" cy="24330"/>
      </dsp:txXfrm>
    </dsp:sp>
    <dsp:sp modelId="{E2D426D0-F6B1-4DD3-9D18-02687B66D2CD}">
      <dsp:nvSpPr>
        <dsp:cNvPr id="0" name=""/>
        <dsp:cNvSpPr/>
      </dsp:nvSpPr>
      <dsp:spPr>
        <a:xfrm>
          <a:off x="2386342" y="386541"/>
          <a:ext cx="505775" cy="1662414"/>
        </a:xfrm>
        <a:custGeom>
          <a:avLst/>
          <a:gdLst/>
          <a:ahLst/>
          <a:cxnLst/>
          <a:rect l="0" t="0" r="0" b="0"/>
          <a:pathLst>
            <a:path>
              <a:moveTo>
                <a:pt x="0" y="1662414"/>
              </a:moveTo>
              <a:lnTo>
                <a:pt x="252887" y="1662414"/>
              </a:lnTo>
              <a:lnTo>
                <a:pt x="252887" y="0"/>
              </a:lnTo>
              <a:lnTo>
                <a:pt x="505775" y="0"/>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595789" y="1174307"/>
        <a:ext cx="86882" cy="86882"/>
      </dsp:txXfrm>
    </dsp:sp>
    <dsp:sp modelId="{71B981D2-A407-403D-9C55-CF7712B5B9C0}">
      <dsp:nvSpPr>
        <dsp:cNvPr id="0" name=""/>
        <dsp:cNvSpPr/>
      </dsp:nvSpPr>
      <dsp:spPr>
        <a:xfrm rot="16200000">
          <a:off x="-28104" y="1663456"/>
          <a:ext cx="4057893" cy="7709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zh-TW" altLang="en-US" sz="4000" kern="1200" dirty="0">
              <a:latin typeface="標楷體" pitchFamily="65" charset="-120"/>
              <a:ea typeface="標楷體" pitchFamily="65" charset="-120"/>
            </a:rPr>
            <a:t>研究人力費</a:t>
          </a:r>
        </a:p>
      </dsp:txBody>
      <dsp:txXfrm>
        <a:off x="-28104" y="1663456"/>
        <a:ext cx="4057893" cy="770999"/>
      </dsp:txXfrm>
    </dsp:sp>
    <dsp:sp modelId="{DF194B26-4FA7-41A2-B234-1D3EAA0F498C}">
      <dsp:nvSpPr>
        <dsp:cNvPr id="0" name=""/>
        <dsp:cNvSpPr/>
      </dsp:nvSpPr>
      <dsp:spPr>
        <a:xfrm>
          <a:off x="2892118" y="1041"/>
          <a:ext cx="2528879" cy="7709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itchFamily="65" charset="-120"/>
              <a:ea typeface="標楷體" pitchFamily="65" charset="-120"/>
            </a:rPr>
            <a:t>主持費</a:t>
          </a:r>
        </a:p>
      </dsp:txBody>
      <dsp:txXfrm>
        <a:off x="2892118" y="1041"/>
        <a:ext cx="2528879" cy="770999"/>
      </dsp:txXfrm>
    </dsp:sp>
    <dsp:sp modelId="{C5ADA63A-6B70-476F-95BB-36DF92EDB146}">
      <dsp:nvSpPr>
        <dsp:cNvPr id="0" name=""/>
        <dsp:cNvSpPr/>
      </dsp:nvSpPr>
      <dsp:spPr>
        <a:xfrm>
          <a:off x="2872822" y="1652191"/>
          <a:ext cx="2528879" cy="7709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itchFamily="65" charset="-120"/>
              <a:ea typeface="標楷體" pitchFamily="65" charset="-120"/>
            </a:rPr>
            <a:t>助理人員</a:t>
          </a:r>
        </a:p>
      </dsp:txBody>
      <dsp:txXfrm>
        <a:off x="2872822" y="1652191"/>
        <a:ext cx="2528879" cy="770999"/>
      </dsp:txXfrm>
    </dsp:sp>
    <dsp:sp modelId="{161CDD8D-98F1-4CA6-AD26-961A0B560336}">
      <dsp:nvSpPr>
        <dsp:cNvPr id="0" name=""/>
        <dsp:cNvSpPr/>
      </dsp:nvSpPr>
      <dsp:spPr>
        <a:xfrm>
          <a:off x="2872848" y="3119011"/>
          <a:ext cx="2528879" cy="7709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itchFamily="65" charset="-120"/>
              <a:ea typeface="標楷體" pitchFamily="65" charset="-120"/>
            </a:rPr>
            <a:t>臨時工、工讀金</a:t>
          </a:r>
        </a:p>
      </dsp:txBody>
      <dsp:txXfrm>
        <a:off x="2872848" y="3119011"/>
        <a:ext cx="2528879" cy="770999"/>
      </dsp:txXfrm>
    </dsp:sp>
    <dsp:sp modelId="{A651ED64-4921-4A94-BABB-5444748F9EB5}">
      <dsp:nvSpPr>
        <dsp:cNvPr id="0" name=""/>
        <dsp:cNvSpPr/>
      </dsp:nvSpPr>
      <dsp:spPr>
        <a:xfrm>
          <a:off x="5532339" y="1204819"/>
          <a:ext cx="1504000" cy="505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itchFamily="65" charset="-120"/>
              <a:ea typeface="標楷體" pitchFamily="65" charset="-120"/>
            </a:rPr>
            <a:t>專任助理</a:t>
          </a:r>
        </a:p>
      </dsp:txBody>
      <dsp:txXfrm>
        <a:off x="5532339" y="1204819"/>
        <a:ext cx="1504000" cy="505914"/>
      </dsp:txXfrm>
    </dsp:sp>
    <dsp:sp modelId="{A61AB494-EFA8-47AE-B78D-B7C515C207B7}">
      <dsp:nvSpPr>
        <dsp:cNvPr id="0" name=""/>
        <dsp:cNvSpPr/>
      </dsp:nvSpPr>
      <dsp:spPr>
        <a:xfrm>
          <a:off x="5532339" y="2247588"/>
          <a:ext cx="1504000" cy="505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latin typeface="標楷體" pitchFamily="65" charset="-120"/>
              <a:ea typeface="標楷體" pitchFamily="65" charset="-120"/>
            </a:rPr>
            <a:t>兼任助理</a:t>
          </a:r>
        </a:p>
      </dsp:txBody>
      <dsp:txXfrm>
        <a:off x="5532339" y="2247588"/>
        <a:ext cx="1504000" cy="5059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C7AA9-EE7D-4808-AE79-678BD017DDC9}">
      <dsp:nvSpPr>
        <dsp:cNvPr id="0" name=""/>
        <dsp:cNvSpPr/>
      </dsp:nvSpPr>
      <dsp:spPr>
        <a:xfrm>
          <a:off x="0" y="290365"/>
          <a:ext cx="6096000" cy="7958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zh-TW" altLang="en-US" sz="3100" kern="1200" dirty="0">
              <a:latin typeface="標楷體" pitchFamily="65" charset="-120"/>
              <a:ea typeface="標楷體" pitchFamily="65" charset="-120"/>
            </a:rPr>
            <a:t>主持費</a:t>
          </a:r>
        </a:p>
      </dsp:txBody>
      <dsp:txXfrm>
        <a:off x="38852" y="329217"/>
        <a:ext cx="6018296" cy="718185"/>
      </dsp:txXfrm>
    </dsp:sp>
    <dsp:sp modelId="{A568148D-30B7-43B7-B2FC-C8F82813D8EB}">
      <dsp:nvSpPr>
        <dsp:cNvPr id="0" name=""/>
        <dsp:cNvSpPr/>
      </dsp:nvSpPr>
      <dsp:spPr>
        <a:xfrm>
          <a:off x="0" y="1086254"/>
          <a:ext cx="6096000"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altLang="zh-TW" sz="2000" b="1" kern="1200" dirty="0">
              <a:solidFill>
                <a:srgbClr val="C00000"/>
              </a:solidFill>
              <a:latin typeface="標楷體" pitchFamily="65" charset="-120"/>
              <a:ea typeface="標楷體" pitchFamily="65" charset="-120"/>
            </a:rPr>
            <a:t>102.01.02</a:t>
          </a:r>
          <a:r>
            <a:rPr lang="zh-TW" altLang="zh-TW" sz="2000" b="1" kern="1200" dirty="0">
              <a:solidFill>
                <a:srgbClr val="C00000"/>
              </a:solidFill>
              <a:latin typeface="標楷體" pitchFamily="65" charset="-120"/>
              <a:ea typeface="標楷體" pitchFamily="65" charset="-120"/>
            </a:rPr>
            <a:t>臺會綜二字第 </a:t>
          </a:r>
          <a:r>
            <a:rPr lang="en-US" altLang="zh-TW" sz="2000" b="1" kern="1200" dirty="0">
              <a:solidFill>
                <a:srgbClr val="C00000"/>
              </a:solidFill>
              <a:latin typeface="標楷體" pitchFamily="65" charset="-120"/>
              <a:ea typeface="標楷體" pitchFamily="65" charset="-120"/>
            </a:rPr>
            <a:t>1020000359 </a:t>
          </a:r>
          <a:r>
            <a:rPr lang="zh-TW" altLang="zh-TW" sz="2000" b="1" kern="1200" dirty="0">
              <a:solidFill>
                <a:srgbClr val="C00000"/>
              </a:solidFill>
              <a:latin typeface="標楷體" pitchFamily="65" charset="-120"/>
              <a:ea typeface="標楷體" pitchFamily="65" charset="-120"/>
            </a:rPr>
            <a:t>號函</a:t>
          </a:r>
          <a:r>
            <a:rPr lang="en-US" altLang="zh-TW" sz="2000" b="1" kern="1200" dirty="0">
              <a:solidFill>
                <a:srgbClr val="C00000"/>
              </a:solidFill>
              <a:latin typeface="標楷體" pitchFamily="65" charset="-120"/>
              <a:ea typeface="標楷體" pitchFamily="65" charset="-120"/>
            </a:rPr>
            <a:t>:</a:t>
          </a:r>
          <a:r>
            <a:rPr lang="zh-TW" altLang="zh-TW" sz="2000" b="1" kern="1200" dirty="0">
              <a:solidFill>
                <a:srgbClr val="C00000"/>
              </a:solidFill>
              <a:latin typeface="標楷體" pitchFamily="65" charset="-120"/>
              <a:ea typeface="標楷體" pitchFamily="65" charset="-120"/>
            </a:rPr>
            <a:t>計畫主持人、共同主持人、計畫內相關人員屬執行計畫本務，於計畫執行期間不得支領已核給之研究主持費或工作酬金以外任何名義具酬勞性質之費用。</a:t>
          </a:r>
          <a:endParaRPr lang="zh-TW" altLang="en-US" sz="2000" kern="1200" dirty="0">
            <a:solidFill>
              <a:srgbClr val="C00000"/>
            </a:solidFill>
            <a:latin typeface="標楷體" pitchFamily="65" charset="-120"/>
            <a:ea typeface="標楷體" pitchFamily="65" charset="-120"/>
          </a:endParaRPr>
        </a:p>
        <a:p>
          <a:pPr marL="228600" lvl="1" indent="-228600" algn="l" defTabSz="889000">
            <a:lnSpc>
              <a:spcPct val="90000"/>
            </a:lnSpc>
            <a:spcBef>
              <a:spcPct val="0"/>
            </a:spcBef>
            <a:spcAft>
              <a:spcPct val="20000"/>
            </a:spcAft>
            <a:buChar char="•"/>
          </a:pPr>
          <a:r>
            <a:rPr lang="zh-TW" altLang="en-US" sz="2000" b="1" kern="1200" dirty="0">
              <a:latin typeface="標楷體" pitchFamily="65" charset="-120"/>
              <a:ea typeface="標楷體" pitchFamily="65" charset="-120"/>
            </a:rPr>
            <a:t>計畫延長期間，不另予補助主持人費。</a:t>
          </a:r>
          <a:endParaRPr lang="en-US" altLang="zh-TW" sz="2000" b="1" kern="1200" dirty="0">
            <a:latin typeface="標楷體" pitchFamily="65" charset="-120"/>
            <a:ea typeface="標楷體" pitchFamily="65" charset="-120"/>
          </a:endParaRPr>
        </a:p>
        <a:p>
          <a:pPr marL="228600" lvl="1" indent="-228600" algn="l" defTabSz="889000">
            <a:lnSpc>
              <a:spcPct val="90000"/>
            </a:lnSpc>
            <a:spcBef>
              <a:spcPct val="0"/>
            </a:spcBef>
            <a:spcAft>
              <a:spcPct val="20000"/>
            </a:spcAft>
            <a:buChar char="•"/>
          </a:pPr>
          <a:r>
            <a:rPr lang="zh-TW" altLang="zh-TW" sz="2000" b="1" kern="1200" dirty="0">
              <a:latin typeface="標楷體" pitchFamily="65" charset="-120"/>
              <a:ea typeface="標楷體" pitchFamily="65" charset="-120"/>
            </a:rPr>
            <a:t>依經費核定清單所核定之研究主持費</a:t>
          </a:r>
          <a:r>
            <a:rPr lang="zh-TW" altLang="zh-TW" sz="2000" b="1" kern="1200" dirty="0">
              <a:solidFill>
                <a:srgbClr val="C00000"/>
              </a:solidFill>
              <a:latin typeface="標楷體" pitchFamily="65" charset="-120"/>
              <a:ea typeface="標楷體" pitchFamily="65" charset="-120"/>
            </a:rPr>
            <a:t>核實列支</a:t>
          </a:r>
          <a:r>
            <a:rPr lang="zh-TW" altLang="en-US" sz="2000" b="1" kern="1200" dirty="0">
              <a:solidFill>
                <a:srgbClr val="C00000"/>
              </a:solidFill>
              <a:latin typeface="標楷體" pitchFamily="65" charset="-120"/>
              <a:ea typeface="標楷體" pitchFamily="65" charset="-120"/>
            </a:rPr>
            <a:t>，若</a:t>
          </a:r>
          <a:r>
            <a:rPr lang="zh-TW" altLang="zh-TW" sz="2000" b="1" kern="1200" dirty="0">
              <a:solidFill>
                <a:srgbClr val="C00000"/>
              </a:solidFill>
              <a:latin typeface="標楷體" pitchFamily="65" charset="-120"/>
              <a:ea typeface="標楷體" pitchFamily="65" charset="-120"/>
            </a:rPr>
            <a:t>少於原先核定額度，請先完成變更流程。</a:t>
          </a:r>
          <a:endParaRPr lang="en-US" altLang="zh-TW" sz="2000" b="1" kern="1200" dirty="0">
            <a:solidFill>
              <a:srgbClr val="C00000"/>
            </a:solidFill>
            <a:latin typeface="標楷體" pitchFamily="65" charset="-120"/>
            <a:ea typeface="標楷體" pitchFamily="65" charset="-120"/>
          </a:endParaRPr>
        </a:p>
      </dsp:txBody>
      <dsp:txXfrm>
        <a:off x="0" y="1086254"/>
        <a:ext cx="6096000" cy="25833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61B9C-C75B-4B76-847D-38816E848F5D}">
      <dsp:nvSpPr>
        <dsp:cNvPr id="0" name=""/>
        <dsp:cNvSpPr/>
      </dsp:nvSpPr>
      <dsp:spPr>
        <a:xfrm>
          <a:off x="2540621" y="1356243"/>
          <a:ext cx="338084" cy="644215"/>
        </a:xfrm>
        <a:custGeom>
          <a:avLst/>
          <a:gdLst/>
          <a:ahLst/>
          <a:cxnLst/>
          <a:rect l="0" t="0" r="0" b="0"/>
          <a:pathLst>
            <a:path>
              <a:moveTo>
                <a:pt x="0" y="0"/>
              </a:moveTo>
              <a:lnTo>
                <a:pt x="169042" y="0"/>
              </a:lnTo>
              <a:lnTo>
                <a:pt x="169042" y="644215"/>
              </a:lnTo>
              <a:lnTo>
                <a:pt x="338084" y="6442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latin typeface="標楷體" panose="03000509000000000000" pitchFamily="65" charset="-120"/>
            <a:ea typeface="標楷體" panose="03000509000000000000" pitchFamily="65" charset="-120"/>
          </a:endParaRPr>
        </a:p>
      </dsp:txBody>
      <dsp:txXfrm>
        <a:off x="2691474" y="1660162"/>
        <a:ext cx="36377" cy="36377"/>
      </dsp:txXfrm>
    </dsp:sp>
    <dsp:sp modelId="{EBD93DB5-E2F0-42E0-B22D-E2CC60C31AA1}">
      <dsp:nvSpPr>
        <dsp:cNvPr id="0" name=""/>
        <dsp:cNvSpPr/>
      </dsp:nvSpPr>
      <dsp:spPr>
        <a:xfrm>
          <a:off x="2540621" y="1310523"/>
          <a:ext cx="338084" cy="91440"/>
        </a:xfrm>
        <a:custGeom>
          <a:avLst/>
          <a:gdLst/>
          <a:ahLst/>
          <a:cxnLst/>
          <a:rect l="0" t="0" r="0" b="0"/>
          <a:pathLst>
            <a:path>
              <a:moveTo>
                <a:pt x="0" y="45720"/>
              </a:moveTo>
              <a:lnTo>
                <a:pt x="33808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latin typeface="標楷體" panose="03000509000000000000" pitchFamily="65" charset="-120"/>
            <a:ea typeface="標楷體" panose="03000509000000000000" pitchFamily="65" charset="-120"/>
          </a:endParaRPr>
        </a:p>
      </dsp:txBody>
      <dsp:txXfrm>
        <a:off x="2701211" y="1347790"/>
        <a:ext cx="16904" cy="16904"/>
      </dsp:txXfrm>
    </dsp:sp>
    <dsp:sp modelId="{21395B58-ECA4-46A6-BDB4-DC7F1F3D0F99}">
      <dsp:nvSpPr>
        <dsp:cNvPr id="0" name=""/>
        <dsp:cNvSpPr/>
      </dsp:nvSpPr>
      <dsp:spPr>
        <a:xfrm>
          <a:off x="2540621" y="712027"/>
          <a:ext cx="338084" cy="644215"/>
        </a:xfrm>
        <a:custGeom>
          <a:avLst/>
          <a:gdLst/>
          <a:ahLst/>
          <a:cxnLst/>
          <a:rect l="0" t="0" r="0" b="0"/>
          <a:pathLst>
            <a:path>
              <a:moveTo>
                <a:pt x="0" y="644215"/>
              </a:moveTo>
              <a:lnTo>
                <a:pt x="169042" y="644215"/>
              </a:lnTo>
              <a:lnTo>
                <a:pt x="169042" y="0"/>
              </a:lnTo>
              <a:lnTo>
                <a:pt x="338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latin typeface="標楷體" panose="03000509000000000000" pitchFamily="65" charset="-120"/>
            <a:ea typeface="標楷體" panose="03000509000000000000" pitchFamily="65" charset="-120"/>
          </a:endParaRPr>
        </a:p>
      </dsp:txBody>
      <dsp:txXfrm>
        <a:off x="2691474" y="1015946"/>
        <a:ext cx="36377" cy="36377"/>
      </dsp:txXfrm>
    </dsp:sp>
    <dsp:sp modelId="{6D008E48-307E-479D-B5D6-AD0446FDFB43}">
      <dsp:nvSpPr>
        <dsp:cNvPr id="0" name=""/>
        <dsp:cNvSpPr/>
      </dsp:nvSpPr>
      <dsp:spPr>
        <a:xfrm rot="16200000">
          <a:off x="1096092" y="1063599"/>
          <a:ext cx="2303768" cy="585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latin typeface="標楷體" panose="03000509000000000000" pitchFamily="65" charset="-120"/>
              <a:ea typeface="標楷體" panose="03000509000000000000" pitchFamily="65" charset="-120"/>
            </a:rPr>
            <a:t>膳食</a:t>
          </a:r>
          <a:endParaRPr lang="en-US" altLang="zh-TW" sz="2700" kern="1200" dirty="0">
            <a:latin typeface="標楷體" panose="03000509000000000000" pitchFamily="65" charset="-120"/>
            <a:ea typeface="標楷體" panose="03000509000000000000" pitchFamily="65" charset="-120"/>
          </a:endParaRPr>
        </a:p>
        <a:p>
          <a:pPr marL="0" lvl="0" indent="0" algn="ctr" defTabSz="1200150">
            <a:lnSpc>
              <a:spcPct val="90000"/>
            </a:lnSpc>
            <a:spcBef>
              <a:spcPct val="0"/>
            </a:spcBef>
            <a:spcAft>
              <a:spcPct val="35000"/>
            </a:spcAft>
            <a:buNone/>
          </a:pPr>
          <a:r>
            <a:rPr lang="en-US" altLang="zh-TW" sz="2700" kern="1200" dirty="0">
              <a:latin typeface="標楷體" panose="03000509000000000000" pitchFamily="65" charset="-120"/>
              <a:ea typeface="標楷體" panose="03000509000000000000" pitchFamily="65" charset="-120"/>
            </a:rPr>
            <a:t>20%</a:t>
          </a:r>
          <a:endParaRPr lang="zh-TW" altLang="en-US" sz="2700" kern="1200" dirty="0">
            <a:latin typeface="標楷體" panose="03000509000000000000" pitchFamily="65" charset="-120"/>
            <a:ea typeface="標楷體" panose="03000509000000000000" pitchFamily="65" charset="-120"/>
          </a:endParaRPr>
        </a:p>
      </dsp:txBody>
      <dsp:txXfrm>
        <a:off x="1096092" y="1063599"/>
        <a:ext cx="2303768" cy="585287"/>
      </dsp:txXfrm>
    </dsp:sp>
    <dsp:sp modelId="{669696E4-C915-47BE-BE94-0DAFA8CE603C}">
      <dsp:nvSpPr>
        <dsp:cNvPr id="0" name=""/>
        <dsp:cNvSpPr/>
      </dsp:nvSpPr>
      <dsp:spPr>
        <a:xfrm>
          <a:off x="2878705" y="454341"/>
          <a:ext cx="1690421" cy="515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latin typeface="標楷體" panose="03000509000000000000" pitchFamily="65" charset="-120"/>
              <a:ea typeface="標楷體" panose="03000509000000000000" pitchFamily="65" charset="-120"/>
            </a:rPr>
            <a:t>早餐</a:t>
          </a:r>
          <a:r>
            <a:rPr lang="en-US" altLang="zh-TW" sz="2700" kern="1200" dirty="0">
              <a:latin typeface="標楷體" panose="03000509000000000000" pitchFamily="65" charset="-120"/>
              <a:ea typeface="標楷體" panose="03000509000000000000" pitchFamily="65" charset="-120"/>
            </a:rPr>
            <a:t>4%</a:t>
          </a:r>
          <a:endParaRPr lang="zh-TW" altLang="en-US" sz="2700" kern="1200" dirty="0">
            <a:latin typeface="標楷體" panose="03000509000000000000" pitchFamily="65" charset="-120"/>
            <a:ea typeface="標楷體" panose="03000509000000000000" pitchFamily="65" charset="-120"/>
          </a:endParaRPr>
        </a:p>
      </dsp:txBody>
      <dsp:txXfrm>
        <a:off x="2878705" y="454341"/>
        <a:ext cx="1690421" cy="515372"/>
      </dsp:txXfrm>
    </dsp:sp>
    <dsp:sp modelId="{5F51A4FD-9BAF-4A7F-96CE-6007E3C75FAB}">
      <dsp:nvSpPr>
        <dsp:cNvPr id="0" name=""/>
        <dsp:cNvSpPr/>
      </dsp:nvSpPr>
      <dsp:spPr>
        <a:xfrm>
          <a:off x="2878705" y="1098556"/>
          <a:ext cx="1690421" cy="515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latin typeface="標楷體" panose="03000509000000000000" pitchFamily="65" charset="-120"/>
              <a:ea typeface="標楷體" panose="03000509000000000000" pitchFamily="65" charset="-120"/>
            </a:rPr>
            <a:t>午餐</a:t>
          </a:r>
          <a:r>
            <a:rPr lang="en-US" altLang="zh-TW" sz="2700" kern="1200" dirty="0">
              <a:latin typeface="標楷體" panose="03000509000000000000" pitchFamily="65" charset="-120"/>
              <a:ea typeface="標楷體" panose="03000509000000000000" pitchFamily="65" charset="-120"/>
            </a:rPr>
            <a:t>8%</a:t>
          </a:r>
          <a:endParaRPr lang="zh-TW" altLang="en-US" sz="2700" kern="1200" dirty="0">
            <a:latin typeface="標楷體" panose="03000509000000000000" pitchFamily="65" charset="-120"/>
            <a:ea typeface="標楷體" panose="03000509000000000000" pitchFamily="65" charset="-120"/>
          </a:endParaRPr>
        </a:p>
      </dsp:txBody>
      <dsp:txXfrm>
        <a:off x="2878705" y="1098556"/>
        <a:ext cx="1690421" cy="515372"/>
      </dsp:txXfrm>
    </dsp:sp>
    <dsp:sp modelId="{5294F417-6DD6-4048-B228-61F20AB70859}">
      <dsp:nvSpPr>
        <dsp:cNvPr id="0" name=""/>
        <dsp:cNvSpPr/>
      </dsp:nvSpPr>
      <dsp:spPr>
        <a:xfrm>
          <a:off x="2878705" y="1742772"/>
          <a:ext cx="1690421" cy="5153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latin typeface="標楷體" panose="03000509000000000000" pitchFamily="65" charset="-120"/>
              <a:ea typeface="標楷體" panose="03000509000000000000" pitchFamily="65" charset="-120"/>
            </a:rPr>
            <a:t>晚餐</a:t>
          </a:r>
          <a:r>
            <a:rPr lang="en-US" altLang="zh-TW" sz="2700" kern="1200" dirty="0">
              <a:latin typeface="標楷體" panose="03000509000000000000" pitchFamily="65" charset="-120"/>
              <a:ea typeface="標楷體" panose="03000509000000000000" pitchFamily="65" charset="-120"/>
            </a:rPr>
            <a:t>8%</a:t>
          </a:r>
          <a:endParaRPr lang="zh-TW" altLang="en-US" sz="2700" kern="1200" dirty="0">
            <a:latin typeface="標楷體" panose="03000509000000000000" pitchFamily="65" charset="-120"/>
            <a:ea typeface="標楷體" panose="03000509000000000000" pitchFamily="65" charset="-120"/>
          </a:endParaRPr>
        </a:p>
      </dsp:txBody>
      <dsp:txXfrm>
        <a:off x="2878705" y="1742772"/>
        <a:ext cx="1690421" cy="5153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0" y="0"/>
          <a:ext cx="7600544" cy="53136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u="none" kern="1200" dirty="0">
              <a:latin typeface="標楷體" pitchFamily="65" charset="-120"/>
              <a:ea typeface="標楷體" pitchFamily="65" charset="-120"/>
            </a:rPr>
            <a:t>兼任助理人薪資標準</a:t>
          </a:r>
          <a:endParaRPr lang="zh-TW" altLang="en-US" sz="2100" kern="1200" dirty="0"/>
        </a:p>
      </dsp:txBody>
      <dsp:txXfrm>
        <a:off x="25939" y="25939"/>
        <a:ext cx="7548666" cy="479489"/>
      </dsp:txXfrm>
    </dsp:sp>
    <dsp:sp modelId="{9B83C503-9912-4843-A181-BAFABE390BC7}">
      <dsp:nvSpPr>
        <dsp:cNvPr id="0" name=""/>
        <dsp:cNvSpPr/>
      </dsp:nvSpPr>
      <dsp:spPr>
        <a:xfrm>
          <a:off x="0" y="531527"/>
          <a:ext cx="7600544" cy="51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1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zh-TW" sz="2000" kern="1200" dirty="0">
              <a:latin typeface="標楷體" pitchFamily="65" charset="-120"/>
              <a:ea typeface="標楷體" pitchFamily="65" charset="-120"/>
            </a:rPr>
            <a:t>依執行機構自行訂定之標準按計畫性質核實支給</a:t>
          </a:r>
          <a:br>
            <a:rPr lang="en-US" altLang="zh-TW" sz="2000" kern="1200" dirty="0">
              <a:latin typeface="標楷體" pitchFamily="65" charset="-120"/>
              <a:ea typeface="標楷體" pitchFamily="65" charset="-120"/>
            </a:rPr>
          </a:br>
          <a:r>
            <a:rPr lang="en-US" altLang="zh-TW" sz="1100" kern="1200" dirty="0">
              <a:solidFill>
                <a:schemeClr val="tx1"/>
              </a:solidFill>
              <a:latin typeface="標楷體" pitchFamily="65" charset="-120"/>
              <a:ea typeface="標楷體" pitchFamily="65" charset="-120"/>
            </a:rPr>
            <a:t>(</a:t>
          </a:r>
          <a:r>
            <a:rPr lang="zh-TW" altLang="zh-TW" sz="1100" kern="1200" dirty="0">
              <a:solidFill>
                <a:schemeClr val="tx1"/>
              </a:solidFill>
              <a:latin typeface="標楷體" pitchFamily="65" charset="-120"/>
              <a:ea typeface="標楷體" pitchFamily="65" charset="-120"/>
            </a:rPr>
            <a:t>科</a:t>
          </a:r>
          <a:r>
            <a:rPr lang="zh-TW" altLang="en-US" sz="1100" kern="1200" dirty="0">
              <a:solidFill>
                <a:schemeClr val="tx1"/>
              </a:solidFill>
              <a:latin typeface="標楷體" pitchFamily="65" charset="-120"/>
              <a:ea typeface="標楷體" pitchFamily="65" charset="-120"/>
            </a:rPr>
            <a:t>會</a:t>
          </a:r>
          <a:r>
            <a:rPr lang="zh-TW" altLang="zh-TW" sz="1100" kern="1200" dirty="0">
              <a:solidFill>
                <a:schemeClr val="tx1"/>
              </a:solidFill>
              <a:latin typeface="標楷體" pitchFamily="65" charset="-120"/>
              <a:ea typeface="標楷體" pitchFamily="65" charset="-120"/>
            </a:rPr>
            <a:t>綜字第</a:t>
          </a:r>
          <a:r>
            <a:rPr lang="en-US" altLang="zh-TW" sz="1100" kern="1200" dirty="0">
              <a:solidFill>
                <a:schemeClr val="tx1"/>
              </a:solidFill>
              <a:latin typeface="標楷體" pitchFamily="65" charset="-120"/>
              <a:ea typeface="標楷體" pitchFamily="65" charset="-120"/>
            </a:rPr>
            <a:t>1130048968</a:t>
          </a:r>
          <a:r>
            <a:rPr lang="zh-TW" altLang="zh-TW" sz="1100" kern="1200" dirty="0">
              <a:solidFill>
                <a:schemeClr val="tx1"/>
              </a:solidFill>
              <a:latin typeface="標楷體" pitchFamily="65" charset="-120"/>
              <a:ea typeface="標楷體" pitchFamily="65" charset="-120"/>
            </a:rPr>
            <a:t>號</a:t>
          </a:r>
          <a:r>
            <a:rPr lang="en-US" altLang="zh-TW" sz="1100" kern="1200" dirty="0">
              <a:latin typeface="標楷體" pitchFamily="65" charset="-120"/>
              <a:ea typeface="標楷體" pitchFamily="65" charset="-120"/>
            </a:rPr>
            <a:t>)</a:t>
          </a:r>
          <a:r>
            <a:rPr lang="zh-TW" altLang="en-US" sz="1100" kern="1200" dirty="0">
              <a:latin typeface="標楷體" pitchFamily="65" charset="-120"/>
              <a:ea typeface="標楷體" pitchFamily="65" charset="-120"/>
            </a:rPr>
            <a:t>。</a:t>
          </a:r>
          <a:endParaRPr lang="zh-TW" altLang="en-US" sz="1100" kern="1200" dirty="0"/>
        </a:p>
      </dsp:txBody>
      <dsp:txXfrm>
        <a:off x="0" y="531527"/>
        <a:ext cx="7600544" cy="510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0" y="693"/>
          <a:ext cx="7691336" cy="70919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TW" altLang="en-US" sz="2000" u="none" kern="1200" dirty="0">
              <a:latin typeface="標楷體" pitchFamily="65" charset="-120"/>
              <a:ea typeface="標楷體" pitchFamily="65" charset="-120"/>
            </a:rPr>
            <a:t>兼任</a:t>
          </a:r>
          <a:r>
            <a:rPr lang="zh-TW" altLang="en-US" sz="2100" u="none" kern="1200" dirty="0">
              <a:latin typeface="標楷體" pitchFamily="65" charset="-120"/>
              <a:ea typeface="標楷體" pitchFamily="65" charset="-120"/>
            </a:rPr>
            <a:t>助理</a:t>
          </a:r>
          <a:r>
            <a:rPr lang="zh-TW" altLang="en-US" sz="2000" u="none" kern="1200" dirty="0">
              <a:latin typeface="標楷體" pitchFamily="65" charset="-120"/>
              <a:ea typeface="標楷體" pitchFamily="65" charset="-120"/>
            </a:rPr>
            <a:t>人員約用資格</a:t>
          </a:r>
          <a:endParaRPr lang="zh-TW" altLang="en-US" sz="2000" kern="1200" dirty="0"/>
        </a:p>
      </dsp:txBody>
      <dsp:txXfrm>
        <a:off x="34620" y="35313"/>
        <a:ext cx="7622096" cy="639952"/>
      </dsp:txXfrm>
    </dsp:sp>
    <dsp:sp modelId="{9B83C503-9912-4843-A181-BAFABE390BC7}">
      <dsp:nvSpPr>
        <dsp:cNvPr id="0" name=""/>
        <dsp:cNvSpPr/>
      </dsp:nvSpPr>
      <dsp:spPr>
        <a:xfrm>
          <a:off x="0" y="709886"/>
          <a:ext cx="7691336" cy="709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20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altLang="zh-TW" sz="2000" kern="1200" dirty="0">
              <a:latin typeface="標楷體" pitchFamily="65" charset="-120"/>
              <a:ea typeface="標楷體" pitchFamily="65" charset="-120"/>
            </a:rPr>
            <a:t>1.</a:t>
          </a:r>
          <a:r>
            <a:rPr lang="zh-TW" altLang="en-US" sz="2000" u="sng" kern="1200" dirty="0">
              <a:solidFill>
                <a:srgbClr val="C00000"/>
              </a:solidFill>
              <a:latin typeface="標楷體" pitchFamily="65" charset="-120"/>
              <a:ea typeface="標楷體" pitchFamily="65" charset="-120"/>
            </a:rPr>
            <a:t>學生身份。</a:t>
          </a:r>
          <a:endParaRPr lang="zh-TW" altLang="en-US" sz="2000" kern="1200" dirty="0">
            <a:solidFill>
              <a:srgbClr val="C00000"/>
            </a:solidFill>
          </a:endParaRPr>
        </a:p>
        <a:p>
          <a:pPr marL="228600" lvl="1" indent="-228600" algn="l" defTabSz="889000">
            <a:lnSpc>
              <a:spcPct val="90000"/>
            </a:lnSpc>
            <a:spcBef>
              <a:spcPct val="0"/>
            </a:spcBef>
            <a:spcAft>
              <a:spcPct val="20000"/>
            </a:spcAft>
            <a:buChar char="•"/>
          </a:pPr>
          <a:r>
            <a:rPr lang="en-US" altLang="zh-TW" sz="2000" kern="1200" dirty="0">
              <a:latin typeface="標楷體" pitchFamily="65" charset="-120"/>
              <a:ea typeface="標楷體" pitchFamily="65" charset="-120"/>
            </a:rPr>
            <a:t>2.</a:t>
          </a:r>
          <a:r>
            <a:rPr lang="zh-TW" altLang="en-US" sz="2000" kern="1200" dirty="0">
              <a:latin typeface="標楷體" pitchFamily="65" charset="-120"/>
              <a:ea typeface="標楷體" pitchFamily="65" charset="-120"/>
            </a:rPr>
            <a:t>講師、助教級需領有教育部頒發之講師、助教證書</a:t>
          </a:r>
          <a:r>
            <a:rPr lang="en-US" altLang="zh-TW" sz="2000" kern="1200" dirty="0">
              <a:latin typeface="標楷體" pitchFamily="65" charset="-120"/>
              <a:ea typeface="標楷體" pitchFamily="65" charset="-120"/>
            </a:rPr>
            <a:t>(</a:t>
          </a:r>
          <a:r>
            <a:rPr lang="zh-TW" altLang="en-US" sz="2000" kern="1200" dirty="0">
              <a:latin typeface="標楷體" pitchFamily="65" charset="-120"/>
              <a:ea typeface="標楷體" pitchFamily="65" charset="-120"/>
            </a:rPr>
            <a:t>助教級</a:t>
          </a:r>
          <a:r>
            <a:rPr lang="en-US" altLang="zh-TW" sz="2000" kern="1200" dirty="0">
              <a:latin typeface="標楷體" pitchFamily="65" charset="-120"/>
              <a:ea typeface="標楷體" pitchFamily="65" charset="-120"/>
            </a:rPr>
            <a:t>)</a:t>
          </a:r>
          <a:r>
            <a:rPr lang="zh-TW" altLang="en-US" sz="2000" kern="1200" dirty="0">
              <a:latin typeface="標楷體" pitchFamily="65" charset="-120"/>
              <a:ea typeface="標楷體" pitchFamily="65" charset="-120"/>
            </a:rPr>
            <a:t>。</a:t>
          </a:r>
          <a:endParaRPr lang="zh-TW" altLang="en-US" sz="2000" kern="1200" dirty="0"/>
        </a:p>
        <a:p>
          <a:pPr marL="228600" lvl="1" indent="-228600" algn="l" defTabSz="889000">
            <a:lnSpc>
              <a:spcPct val="90000"/>
            </a:lnSpc>
            <a:spcBef>
              <a:spcPct val="0"/>
            </a:spcBef>
            <a:spcAft>
              <a:spcPct val="20000"/>
            </a:spcAft>
            <a:buChar char="•"/>
          </a:pPr>
          <a:r>
            <a:rPr lang="en-US" altLang="zh-TW" sz="2000" kern="1200" dirty="0">
              <a:latin typeface="標楷體" pitchFamily="65" charset="-120"/>
              <a:ea typeface="標楷體" pitchFamily="65" charset="-120"/>
            </a:rPr>
            <a:t>3.(1)</a:t>
          </a:r>
          <a:r>
            <a:rPr lang="zh-TW" altLang="en-US" sz="2000" kern="1200" dirty="0">
              <a:latin typeface="標楷體" pitchFamily="65" charset="-120"/>
              <a:ea typeface="標楷體" pitchFamily="65" charset="-120"/>
            </a:rPr>
            <a:t>注意事項</a:t>
          </a:r>
          <a:r>
            <a:rPr lang="en-US" altLang="zh-TW" sz="2000" kern="1200" dirty="0">
              <a:latin typeface="標楷體" pitchFamily="65" charset="-120"/>
              <a:ea typeface="標楷體" pitchFamily="65" charset="-120"/>
            </a:rPr>
            <a:t>:</a:t>
          </a: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228600" lvl="1" indent="-228600" algn="l" defTabSz="889000">
            <a:lnSpc>
              <a:spcPct val="90000"/>
            </a:lnSpc>
            <a:spcBef>
              <a:spcPct val="0"/>
            </a:spcBef>
            <a:spcAft>
              <a:spcPct val="20000"/>
            </a:spcAft>
            <a:buChar char="•"/>
          </a:pPr>
          <a:r>
            <a:rPr lang="zh-TW" altLang="en-US" sz="2000" kern="1200" dirty="0">
              <a:latin typeface="標楷體" pitchFamily="65" charset="-120"/>
              <a:ea typeface="標楷體" pitchFamily="65" charset="-120"/>
            </a:rPr>
            <a:t>  </a:t>
          </a:r>
          <a:r>
            <a:rPr lang="en-US" altLang="zh-TW" sz="2000" kern="1200" dirty="0">
              <a:latin typeface="標楷體" pitchFamily="65" charset="-120"/>
              <a:ea typeface="標楷體" pitchFamily="65" charset="-120"/>
            </a:rPr>
            <a:t>(2)</a:t>
          </a:r>
          <a:r>
            <a:rPr lang="zh-TW" altLang="en-US" sz="2000" b="0" kern="1200" dirty="0">
              <a:solidFill>
                <a:srgbClr val="C00000"/>
              </a:solidFill>
              <a:latin typeface="標楷體" pitchFamily="65" charset="-120"/>
              <a:ea typeface="標楷體" pitchFamily="65" charset="-120"/>
            </a:rPr>
            <a:t>於專題研究計畫中已擔任任一類助理人員者，不得再擔任</a:t>
          </a:r>
          <a:br>
            <a:rPr lang="en-US" altLang="zh-TW" sz="2000" b="0" kern="1200" dirty="0">
              <a:solidFill>
                <a:srgbClr val="C00000"/>
              </a:solidFill>
              <a:latin typeface="標楷體" pitchFamily="65" charset="-120"/>
              <a:ea typeface="標楷體" pitchFamily="65" charset="-120"/>
            </a:rPr>
          </a:br>
          <a:r>
            <a:rPr lang="zh-TW" altLang="en-US" sz="2000" b="0" kern="1200" dirty="0">
              <a:solidFill>
                <a:srgbClr val="C00000"/>
              </a:solidFill>
              <a:latin typeface="標楷體" pitchFamily="65" charset="-120"/>
              <a:ea typeface="標楷體" pitchFamily="65" charset="-120"/>
            </a:rPr>
            <a:t>     同一計畫之其他類之助理人員。</a:t>
          </a:r>
          <a:endParaRPr lang="zh-TW" altLang="en-US" sz="1600" kern="1200" dirty="0">
            <a:solidFill>
              <a:srgbClr val="C00000"/>
            </a:solidFill>
          </a:endParaRPr>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kern="1200" dirty="0"/>
        </a:p>
        <a:p>
          <a:pPr marL="171450" lvl="1" indent="-171450" algn="l" defTabSz="711200">
            <a:lnSpc>
              <a:spcPct val="90000"/>
            </a:lnSpc>
            <a:spcBef>
              <a:spcPct val="0"/>
            </a:spcBef>
            <a:spcAft>
              <a:spcPct val="20000"/>
            </a:spcAft>
            <a:buChar char="•"/>
          </a:pPr>
          <a:endParaRPr lang="zh-TW" altLang="en-US" sz="1600" b="0" kern="1200" dirty="0"/>
        </a:p>
        <a:p>
          <a:pPr marL="171450" lvl="1" indent="-171450" algn="l" defTabSz="711200">
            <a:lnSpc>
              <a:spcPct val="90000"/>
            </a:lnSpc>
            <a:spcBef>
              <a:spcPct val="0"/>
            </a:spcBef>
            <a:spcAft>
              <a:spcPct val="20000"/>
            </a:spcAft>
            <a:buChar char="•"/>
          </a:pPr>
          <a:br>
            <a:rPr lang="en-US" altLang="zh-TW" sz="1600" kern="1200" dirty="0">
              <a:latin typeface="標楷體" pitchFamily="65" charset="-120"/>
              <a:ea typeface="標楷體" pitchFamily="65" charset="-120"/>
            </a:rPr>
          </a:br>
          <a:endParaRPr lang="zh-TW" altLang="en-US" sz="1600" kern="1200" dirty="0"/>
        </a:p>
      </dsp:txBody>
      <dsp:txXfrm>
        <a:off x="0" y="709886"/>
        <a:ext cx="7691336" cy="709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90139" y="706"/>
          <a:ext cx="7066699" cy="56790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u="none" kern="1200" dirty="0">
              <a:latin typeface="標楷體" pitchFamily="65" charset="-120"/>
              <a:ea typeface="標楷體" pitchFamily="65" charset="-120"/>
            </a:rPr>
            <a:t>研究人力系統作業</a:t>
          </a:r>
          <a:endParaRPr lang="zh-TW" altLang="en-US" sz="2100" kern="1200" dirty="0"/>
        </a:p>
      </dsp:txBody>
      <dsp:txXfrm>
        <a:off x="417862" y="28429"/>
        <a:ext cx="7011253" cy="512458"/>
      </dsp:txXfrm>
    </dsp:sp>
    <dsp:sp modelId="{9B83C503-9912-4843-A181-BAFABE390BC7}">
      <dsp:nvSpPr>
        <dsp:cNvPr id="0" name=""/>
        <dsp:cNvSpPr/>
      </dsp:nvSpPr>
      <dsp:spPr>
        <a:xfrm>
          <a:off x="0" y="568611"/>
          <a:ext cx="7846979" cy="533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4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altLang="zh-TW" sz="2000" kern="1200" dirty="0">
              <a:latin typeface="標楷體" pitchFamily="65" charset="-120"/>
              <a:ea typeface="標楷體" pitchFamily="65" charset="-120"/>
            </a:rPr>
            <a:t>1.</a:t>
          </a:r>
          <a:r>
            <a:rPr lang="zh-TW" altLang="en-US" sz="2000" kern="1200" dirty="0">
              <a:latin typeface="標楷體" pitchFamily="65" charset="-120"/>
              <a:ea typeface="標楷體" pitchFamily="65" charset="-120"/>
            </a:rPr>
            <a:t>臨時工資、工讀金</a:t>
          </a:r>
          <a:r>
            <a:rPr lang="en-US" altLang="zh-TW" sz="2000" kern="1200" dirty="0">
              <a:latin typeface="標楷體" pitchFamily="65" charset="-120"/>
              <a:ea typeface="標楷體" pitchFamily="65" charset="-120"/>
            </a:rPr>
            <a:t>:</a:t>
          </a:r>
          <a:r>
            <a:rPr lang="zh-TW" altLang="zh-TW" sz="2000" b="0" kern="1200" dirty="0">
              <a:solidFill>
                <a:srgbClr val="C00000"/>
              </a:solidFill>
              <a:latin typeface="標楷體" pitchFamily="65" charset="-120"/>
              <a:ea typeface="標楷體" pitchFamily="65" charset="-120"/>
            </a:rPr>
            <a:t>自</a:t>
          </a:r>
          <a:r>
            <a:rPr lang="en-US" altLang="zh-TW" sz="2000" b="0" kern="1200" dirty="0">
              <a:solidFill>
                <a:srgbClr val="C00000"/>
              </a:solidFill>
              <a:latin typeface="標楷體" pitchFamily="65" charset="-120"/>
              <a:ea typeface="標楷體" pitchFamily="65" charset="-120"/>
            </a:rPr>
            <a:t>114</a:t>
          </a:r>
          <a:r>
            <a:rPr lang="zh-TW" altLang="zh-TW" sz="2000" b="0" kern="1200" dirty="0">
              <a:solidFill>
                <a:srgbClr val="C00000"/>
              </a:solidFill>
              <a:latin typeface="標楷體" pitchFamily="65" charset="-120"/>
              <a:ea typeface="標楷體" pitchFamily="65" charset="-120"/>
            </a:rPr>
            <a:t>年</a:t>
          </a:r>
          <a:r>
            <a:rPr lang="en-US" altLang="zh-TW" sz="2000" b="0" kern="1200" dirty="0">
              <a:solidFill>
                <a:srgbClr val="C00000"/>
              </a:solidFill>
              <a:latin typeface="標楷體" pitchFamily="65" charset="-120"/>
              <a:ea typeface="標楷體" pitchFamily="65" charset="-120"/>
            </a:rPr>
            <a:t>1</a:t>
          </a:r>
          <a:r>
            <a:rPr lang="zh-TW" altLang="zh-TW" sz="2000" b="0" kern="1200" dirty="0">
              <a:solidFill>
                <a:srgbClr val="C00000"/>
              </a:solidFill>
              <a:latin typeface="標楷體" pitchFamily="65" charset="-120"/>
              <a:ea typeface="標楷體" pitchFamily="65" charset="-120"/>
            </a:rPr>
            <a:t>月</a:t>
          </a:r>
          <a:r>
            <a:rPr lang="en-US" altLang="zh-TW" sz="2000" b="0" kern="1200" dirty="0">
              <a:solidFill>
                <a:srgbClr val="C00000"/>
              </a:solidFill>
              <a:latin typeface="標楷體" pitchFamily="65" charset="-120"/>
              <a:ea typeface="標楷體" pitchFamily="65" charset="-120"/>
            </a:rPr>
            <a:t>1</a:t>
          </a:r>
          <a:r>
            <a:rPr lang="zh-TW" altLang="zh-TW" sz="2000" b="0" kern="1200" dirty="0">
              <a:solidFill>
                <a:srgbClr val="C00000"/>
              </a:solidFill>
              <a:latin typeface="標楷體" pitchFamily="65" charset="-120"/>
              <a:ea typeface="標楷體" pitchFamily="65" charset="-120"/>
            </a:rPr>
            <a:t>日起，每小時基本工資調整為</a:t>
          </a:r>
          <a:r>
            <a:rPr lang="zh-TW" altLang="en-US" sz="2000" b="0" kern="1200" dirty="0">
              <a:solidFill>
                <a:srgbClr val="C00000"/>
              </a:solidFill>
              <a:latin typeface="標楷體" pitchFamily="65" charset="-120"/>
              <a:ea typeface="標楷體" pitchFamily="65" charset="-120"/>
            </a:rPr>
            <a:t>   </a:t>
          </a:r>
          <a:r>
            <a:rPr lang="en-US" altLang="zh-TW" sz="2000" b="0" kern="1200" dirty="0">
              <a:solidFill>
                <a:srgbClr val="C00000"/>
              </a:solidFill>
              <a:latin typeface="標楷體" pitchFamily="65" charset="-120"/>
              <a:ea typeface="標楷體" pitchFamily="65" charset="-120"/>
            </a:rPr>
            <a:t>190</a:t>
          </a:r>
          <a:r>
            <a:rPr lang="zh-TW" altLang="zh-TW" sz="2000" b="0" kern="1200" dirty="0">
              <a:solidFill>
                <a:srgbClr val="C00000"/>
              </a:solidFill>
              <a:latin typeface="標楷體" pitchFamily="65" charset="-120"/>
              <a:ea typeface="標楷體" pitchFamily="65" charset="-120"/>
            </a:rPr>
            <a:t>元，每月基本工資調整為新臺幣</a:t>
          </a:r>
          <a:r>
            <a:rPr lang="en-US" altLang="zh-TW" sz="2000" b="0" kern="1200" dirty="0">
              <a:solidFill>
                <a:srgbClr val="C00000"/>
              </a:solidFill>
              <a:latin typeface="標楷體" pitchFamily="65" charset="-120"/>
              <a:ea typeface="標楷體" pitchFamily="65" charset="-120"/>
            </a:rPr>
            <a:t>28,590</a:t>
          </a:r>
          <a:r>
            <a:rPr lang="zh-TW" altLang="zh-TW" sz="2000" b="0" kern="1200" dirty="0">
              <a:solidFill>
                <a:srgbClr val="C00000"/>
              </a:solidFill>
              <a:latin typeface="標楷體" pitchFamily="65" charset="-120"/>
              <a:ea typeface="標楷體" pitchFamily="65" charset="-120"/>
            </a:rPr>
            <a:t>元</a:t>
          </a:r>
          <a:r>
            <a:rPr lang="zh-TW" altLang="zh-TW" sz="2000" b="0" kern="1200" dirty="0">
              <a:latin typeface="標楷體" pitchFamily="65" charset="-120"/>
              <a:ea typeface="標楷體" pitchFamily="65" charset="-120"/>
            </a:rPr>
            <a:t>。</a:t>
          </a:r>
          <a:endParaRPr lang="zh-TW" altLang="en-US" sz="2000" b="0" kern="1200" dirty="0">
            <a:latin typeface="標楷體" pitchFamily="65" charset="-120"/>
            <a:ea typeface="標楷體" pitchFamily="65" charset="-120"/>
          </a:endParaRPr>
        </a:p>
        <a:p>
          <a:pPr marL="228600" lvl="1" indent="-228600" algn="l" defTabSz="889000">
            <a:lnSpc>
              <a:spcPct val="90000"/>
            </a:lnSpc>
            <a:spcBef>
              <a:spcPct val="0"/>
            </a:spcBef>
            <a:spcAft>
              <a:spcPct val="20000"/>
            </a:spcAft>
            <a:buChar char="•"/>
          </a:pPr>
          <a:r>
            <a:rPr lang="en-US" altLang="zh-TW" sz="2000" kern="1200" dirty="0">
              <a:latin typeface="標楷體" pitchFamily="65" charset="-120"/>
              <a:ea typeface="標楷體" pitchFamily="65" charset="-120"/>
            </a:rPr>
            <a:t>2.</a:t>
          </a:r>
          <a:endParaRPr lang="zh-TW" altLang="en-US" sz="2000" kern="1200" dirty="0"/>
        </a:p>
      </dsp:txBody>
      <dsp:txXfrm>
        <a:off x="0" y="568611"/>
        <a:ext cx="7846979" cy="533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F0F29-7803-4874-82B7-9D16F9E48A7A}">
      <dsp:nvSpPr>
        <dsp:cNvPr id="0" name=""/>
        <dsp:cNvSpPr/>
      </dsp:nvSpPr>
      <dsp:spPr>
        <a:xfrm>
          <a:off x="376920" y="34"/>
          <a:ext cx="6827249" cy="5570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經費核銷 注意事項</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100" kern="1200" dirty="0">
              <a:solidFill>
                <a:schemeClr val="tx1">
                  <a:lumMod val="75000"/>
                  <a:lumOff val="25000"/>
                </a:schemeClr>
              </a:solidFill>
              <a:latin typeface="微软雅黑" panose="020B0503020204020204" pitchFamily="34" charset="-122"/>
              <a:ea typeface="微软雅黑" panose="020B0503020204020204" pitchFamily="34" charset="-122"/>
            </a:rPr>
            <a:t>請核銷與計畫直接相關之費用</a:t>
          </a:r>
          <a:r>
            <a:rPr lang="en-US" altLang="zh-TW" sz="2100" kern="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TW" altLang="en-US" sz="2100" kern="1200" dirty="0"/>
        </a:p>
      </dsp:txBody>
      <dsp:txXfrm>
        <a:off x="404113" y="27227"/>
        <a:ext cx="6772863" cy="502659"/>
      </dsp:txXfrm>
    </dsp:sp>
    <dsp:sp modelId="{9B83C503-9912-4843-A181-BAFABE390BC7}">
      <dsp:nvSpPr>
        <dsp:cNvPr id="0" name=""/>
        <dsp:cNvSpPr/>
      </dsp:nvSpPr>
      <dsp:spPr>
        <a:xfrm>
          <a:off x="0" y="557079"/>
          <a:ext cx="7581090" cy="7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700"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zh-TW" altLang="en-US" sz="1600" b="0" kern="1200" dirty="0">
            <a:latin typeface="標楷體" pitchFamily="65" charset="-120"/>
            <a:ea typeface="標楷體" pitchFamily="65" charset="-120"/>
          </a:endParaRPr>
        </a:p>
      </dsp:txBody>
      <dsp:txXfrm>
        <a:off x="0" y="557079"/>
        <a:ext cx="7581090" cy="731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6AC2ED0F-307E-416F-982D-8022EE9E2216}" type="datetimeFigureOut">
              <a:rPr lang="zh-CN" altLang="en-US" smtClean="0"/>
              <a:pPr/>
              <a:t>2025/6/25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B9020974-66D7-48CD-9810-AF62A4527D71}" type="slidenum">
              <a:rPr lang="zh-CN" altLang="en-US" smtClean="0"/>
              <a:pPr/>
              <a:t>‹#›</a:t>
            </a:fld>
            <a:endParaRPr lang="zh-CN" altLang="en-US" dirty="0"/>
          </a:p>
        </p:txBody>
      </p:sp>
    </p:spTree>
    <p:extLst>
      <p:ext uri="{BB962C8B-B14F-4D97-AF65-F5344CB8AC3E}">
        <p14:creationId xmlns:p14="http://schemas.microsoft.com/office/powerpoint/2010/main" val="390355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a:t>
            </a:fld>
            <a:endParaRPr lang="zh-CN" altLang="en-US" dirty="0"/>
          </a:p>
        </p:txBody>
      </p:sp>
    </p:spTree>
    <p:extLst>
      <p:ext uri="{BB962C8B-B14F-4D97-AF65-F5344CB8AC3E}">
        <p14:creationId xmlns:p14="http://schemas.microsoft.com/office/powerpoint/2010/main" val="110627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10</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11</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12</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13</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14</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15</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16</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17</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18</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19</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a:t>
            </a:fld>
            <a:endParaRPr lang="zh-CN" altLang="en-US" dirty="0"/>
          </a:p>
        </p:txBody>
      </p:sp>
    </p:spTree>
    <p:extLst>
      <p:ext uri="{BB962C8B-B14F-4D97-AF65-F5344CB8AC3E}">
        <p14:creationId xmlns:p14="http://schemas.microsoft.com/office/powerpoint/2010/main" val="360674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20</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21</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22</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23</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24</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25</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26</a:t>
            </a:fld>
            <a:endParaRPr lang="zh-CN" altLang="en-US" dirty="0"/>
          </a:p>
        </p:txBody>
      </p:sp>
    </p:spTree>
    <p:extLst>
      <p:ext uri="{BB962C8B-B14F-4D97-AF65-F5344CB8AC3E}">
        <p14:creationId xmlns:p14="http://schemas.microsoft.com/office/powerpoint/2010/main" val="1310996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27</a:t>
            </a:fld>
            <a:endParaRPr lang="zh-CN" altLang="en-US" dirty="0"/>
          </a:p>
        </p:txBody>
      </p:sp>
    </p:spTree>
    <p:extLst>
      <p:ext uri="{BB962C8B-B14F-4D97-AF65-F5344CB8AC3E}">
        <p14:creationId xmlns:p14="http://schemas.microsoft.com/office/powerpoint/2010/main" val="2475826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28</a:t>
            </a:fld>
            <a:endParaRPr lang="zh-CN" altLang="en-US" dirty="0"/>
          </a:p>
        </p:txBody>
      </p:sp>
    </p:spTree>
    <p:extLst>
      <p:ext uri="{BB962C8B-B14F-4D97-AF65-F5344CB8AC3E}">
        <p14:creationId xmlns:p14="http://schemas.microsoft.com/office/powerpoint/2010/main" val="2181419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29</a:t>
            </a:fld>
            <a:endParaRPr lang="zh-CN" altLang="en-US" dirty="0"/>
          </a:p>
        </p:txBody>
      </p:sp>
    </p:spTree>
    <p:extLst>
      <p:ext uri="{BB962C8B-B14F-4D97-AF65-F5344CB8AC3E}">
        <p14:creationId xmlns:p14="http://schemas.microsoft.com/office/powerpoint/2010/main" val="175129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a:t>
            </a:fld>
            <a:endParaRPr lang="zh-CN" altLang="en-US" dirty="0"/>
          </a:p>
        </p:txBody>
      </p:sp>
    </p:spTree>
    <p:extLst>
      <p:ext uri="{BB962C8B-B14F-4D97-AF65-F5344CB8AC3E}">
        <p14:creationId xmlns:p14="http://schemas.microsoft.com/office/powerpoint/2010/main" val="790801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30</a:t>
            </a:fld>
            <a:endParaRPr lang="zh-CN" altLang="en-US" dirty="0"/>
          </a:p>
        </p:txBody>
      </p:sp>
    </p:spTree>
    <p:extLst>
      <p:ext uri="{BB962C8B-B14F-4D97-AF65-F5344CB8AC3E}">
        <p14:creationId xmlns:p14="http://schemas.microsoft.com/office/powerpoint/2010/main" val="152586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31</a:t>
            </a:fld>
            <a:endParaRPr lang="zh-CN" altLang="en-US" dirty="0"/>
          </a:p>
        </p:txBody>
      </p:sp>
    </p:spTree>
    <p:extLst>
      <p:ext uri="{BB962C8B-B14F-4D97-AF65-F5344CB8AC3E}">
        <p14:creationId xmlns:p14="http://schemas.microsoft.com/office/powerpoint/2010/main" val="4255696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32</a:t>
            </a:fld>
            <a:endParaRPr lang="zh-CN" altLang="en-US" dirty="0"/>
          </a:p>
        </p:txBody>
      </p:sp>
    </p:spTree>
    <p:extLst>
      <p:ext uri="{BB962C8B-B14F-4D97-AF65-F5344CB8AC3E}">
        <p14:creationId xmlns:p14="http://schemas.microsoft.com/office/powerpoint/2010/main" val="2107881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33</a:t>
            </a:fld>
            <a:endParaRPr lang="zh-CN" altLang="en-US" dirty="0"/>
          </a:p>
        </p:txBody>
      </p:sp>
    </p:spTree>
    <p:extLst>
      <p:ext uri="{BB962C8B-B14F-4D97-AF65-F5344CB8AC3E}">
        <p14:creationId xmlns:p14="http://schemas.microsoft.com/office/powerpoint/2010/main" val="1213069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34</a:t>
            </a:fld>
            <a:endParaRPr lang="zh-CN" altLang="en-US" dirty="0"/>
          </a:p>
        </p:txBody>
      </p:sp>
    </p:spTree>
    <p:extLst>
      <p:ext uri="{BB962C8B-B14F-4D97-AF65-F5344CB8AC3E}">
        <p14:creationId xmlns:p14="http://schemas.microsoft.com/office/powerpoint/2010/main" val="3736816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35</a:t>
            </a:fld>
            <a:endParaRPr lang="zh-CN" altLang="en-US" dirty="0"/>
          </a:p>
        </p:txBody>
      </p:sp>
    </p:spTree>
    <p:extLst>
      <p:ext uri="{BB962C8B-B14F-4D97-AF65-F5344CB8AC3E}">
        <p14:creationId xmlns:p14="http://schemas.microsoft.com/office/powerpoint/2010/main" val="4159408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36</a:t>
            </a:fld>
            <a:endParaRPr lang="zh-CN" altLang="en-US" dirty="0"/>
          </a:p>
        </p:txBody>
      </p:sp>
    </p:spTree>
    <p:extLst>
      <p:ext uri="{BB962C8B-B14F-4D97-AF65-F5344CB8AC3E}">
        <p14:creationId xmlns:p14="http://schemas.microsoft.com/office/powerpoint/2010/main" val="707909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37</a:t>
            </a:fld>
            <a:endParaRPr lang="zh-CN" altLang="en-US" dirty="0"/>
          </a:p>
        </p:txBody>
      </p:sp>
    </p:spTree>
    <p:extLst>
      <p:ext uri="{BB962C8B-B14F-4D97-AF65-F5344CB8AC3E}">
        <p14:creationId xmlns:p14="http://schemas.microsoft.com/office/powerpoint/2010/main" val="890572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38</a:t>
            </a:fld>
            <a:endParaRPr lang="zh-CN" altLang="en-US" dirty="0"/>
          </a:p>
        </p:txBody>
      </p:sp>
    </p:spTree>
    <p:extLst>
      <p:ext uri="{BB962C8B-B14F-4D97-AF65-F5344CB8AC3E}">
        <p14:creationId xmlns:p14="http://schemas.microsoft.com/office/powerpoint/2010/main" val="1408275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39</a:t>
            </a:fld>
            <a:endParaRPr lang="zh-CN" altLang="en-US" dirty="0"/>
          </a:p>
        </p:txBody>
      </p:sp>
    </p:spTree>
    <p:extLst>
      <p:ext uri="{BB962C8B-B14F-4D97-AF65-F5344CB8AC3E}">
        <p14:creationId xmlns:p14="http://schemas.microsoft.com/office/powerpoint/2010/main" val="318602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4</a:t>
            </a:fld>
            <a:endParaRPr lang="zh-CN" altLang="en-US" dirty="0"/>
          </a:p>
        </p:txBody>
      </p:sp>
    </p:spTree>
    <p:extLst>
      <p:ext uri="{BB962C8B-B14F-4D97-AF65-F5344CB8AC3E}">
        <p14:creationId xmlns:p14="http://schemas.microsoft.com/office/powerpoint/2010/main" val="371331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40</a:t>
            </a:fld>
            <a:endParaRPr lang="zh-CN" altLang="en-US" dirty="0"/>
          </a:p>
        </p:txBody>
      </p:sp>
    </p:spTree>
    <p:extLst>
      <p:ext uri="{BB962C8B-B14F-4D97-AF65-F5344CB8AC3E}">
        <p14:creationId xmlns:p14="http://schemas.microsoft.com/office/powerpoint/2010/main" val="1153618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41</a:t>
            </a:fld>
            <a:endParaRPr lang="zh-CN" altLang="en-US" dirty="0"/>
          </a:p>
        </p:txBody>
      </p:sp>
    </p:spTree>
    <p:extLst>
      <p:ext uri="{BB962C8B-B14F-4D97-AF65-F5344CB8AC3E}">
        <p14:creationId xmlns:p14="http://schemas.microsoft.com/office/powerpoint/2010/main" val="614911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42</a:t>
            </a:fld>
            <a:endParaRPr lang="zh-CN" altLang="en-US" dirty="0"/>
          </a:p>
        </p:txBody>
      </p:sp>
    </p:spTree>
    <p:extLst>
      <p:ext uri="{BB962C8B-B14F-4D97-AF65-F5344CB8AC3E}">
        <p14:creationId xmlns:p14="http://schemas.microsoft.com/office/powerpoint/2010/main" val="1228490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43</a:t>
            </a:fld>
            <a:endParaRPr lang="zh-CN" altLang="en-US" dirty="0"/>
          </a:p>
        </p:txBody>
      </p:sp>
    </p:spTree>
    <p:extLst>
      <p:ext uri="{BB962C8B-B14F-4D97-AF65-F5344CB8AC3E}">
        <p14:creationId xmlns:p14="http://schemas.microsoft.com/office/powerpoint/2010/main" val="764328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44</a:t>
            </a:fld>
            <a:endParaRPr lang="zh-CN" altLang="en-US" dirty="0"/>
          </a:p>
        </p:txBody>
      </p:sp>
    </p:spTree>
    <p:extLst>
      <p:ext uri="{BB962C8B-B14F-4D97-AF65-F5344CB8AC3E}">
        <p14:creationId xmlns:p14="http://schemas.microsoft.com/office/powerpoint/2010/main" val="1414811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45</a:t>
            </a:fld>
            <a:endParaRPr lang="zh-CN" altLang="en-US" dirty="0"/>
          </a:p>
        </p:txBody>
      </p:sp>
    </p:spTree>
    <p:extLst>
      <p:ext uri="{BB962C8B-B14F-4D97-AF65-F5344CB8AC3E}">
        <p14:creationId xmlns:p14="http://schemas.microsoft.com/office/powerpoint/2010/main" val="1565270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46</a:t>
            </a:fld>
            <a:endParaRPr lang="zh-CN" altLang="en-US" dirty="0"/>
          </a:p>
        </p:txBody>
      </p:sp>
    </p:spTree>
    <p:extLst>
      <p:ext uri="{BB962C8B-B14F-4D97-AF65-F5344CB8AC3E}">
        <p14:creationId xmlns:p14="http://schemas.microsoft.com/office/powerpoint/2010/main" val="357175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47</a:t>
            </a:fld>
            <a:endParaRPr lang="zh-CN" altLang="en-US" dirty="0"/>
          </a:p>
        </p:txBody>
      </p:sp>
    </p:spTree>
    <p:extLst>
      <p:ext uri="{BB962C8B-B14F-4D97-AF65-F5344CB8AC3E}">
        <p14:creationId xmlns:p14="http://schemas.microsoft.com/office/powerpoint/2010/main" val="392633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5</a:t>
            </a:fld>
            <a:endParaRPr lang="zh-CN" altLang="en-US" dirty="0"/>
          </a:p>
        </p:txBody>
      </p:sp>
    </p:spTree>
    <p:extLst>
      <p:ext uri="{BB962C8B-B14F-4D97-AF65-F5344CB8AC3E}">
        <p14:creationId xmlns:p14="http://schemas.microsoft.com/office/powerpoint/2010/main" val="37133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6</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7</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8</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020974-66D7-48CD-9810-AF62A4527D71}" type="slidenum">
              <a:rPr lang="zh-CN" altLang="en-US" smtClean="0"/>
              <a:pPr/>
              <a:t>9</a:t>
            </a:fld>
            <a:endParaRPr lang="zh-CN" altLang="en-US" dirty="0"/>
          </a:p>
        </p:txBody>
      </p:sp>
    </p:spTree>
    <p:extLst>
      <p:ext uri="{BB962C8B-B14F-4D97-AF65-F5344CB8AC3E}">
        <p14:creationId xmlns:p14="http://schemas.microsoft.com/office/powerpoint/2010/main" val="405614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atin typeface="微软雅黑" panose="020B0503020204020204" pitchFamily="34"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atin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178260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latin typeface="微软雅黑" panose="020B0503020204020204" pitchFamily="34"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lvl1pPr>
              <a:defRPr>
                <a:latin typeface="微软雅黑" panose="020B0503020204020204" pitchFamily="34" charset="-122"/>
              </a:defRPr>
            </a:lvl1pPr>
            <a:lvl2pPr>
              <a:defRPr>
                <a:latin typeface="微软雅黑" panose="020B0503020204020204" pitchFamily="34" charset="-122"/>
              </a:defRPr>
            </a:lvl2pPr>
            <a:lvl3pPr>
              <a:defRPr>
                <a:latin typeface="微软雅黑" panose="020B0503020204020204" pitchFamily="34" charset="-122"/>
              </a:defRPr>
            </a:lvl3pPr>
            <a:lvl4pPr>
              <a:defRPr>
                <a:latin typeface="微软雅黑" panose="020B0503020204020204" pitchFamily="34" charset="-122"/>
              </a:defRPr>
            </a:lvl4pPr>
            <a:lvl5pPr>
              <a:defRPr>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70518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lvl1pPr>
              <a:defRPr>
                <a:latin typeface="微软雅黑" panose="020B0503020204020204" pitchFamily="34"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lvl1pPr>
              <a:defRPr>
                <a:latin typeface="微软雅黑" panose="020B0503020204020204" pitchFamily="34" charset="-122"/>
              </a:defRPr>
            </a:lvl1pPr>
            <a:lvl2pPr>
              <a:defRPr>
                <a:latin typeface="微软雅黑" panose="020B0503020204020204" pitchFamily="34" charset="-122"/>
              </a:defRPr>
            </a:lvl2pPr>
            <a:lvl3pPr>
              <a:defRPr>
                <a:latin typeface="微软雅黑" panose="020B0503020204020204" pitchFamily="34" charset="-122"/>
              </a:defRPr>
            </a:lvl3pPr>
            <a:lvl4pPr>
              <a:defRPr>
                <a:latin typeface="微软雅黑" panose="020B0503020204020204" pitchFamily="34" charset="-122"/>
              </a:defRPr>
            </a:lvl4pPr>
            <a:lvl5pPr>
              <a:defRPr>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6145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latin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lvl1pPr>
              <a:defRPr>
                <a:latin typeface="微软雅黑" panose="020B0503020204020204" pitchFamily="34" charset="-122"/>
              </a:defRPr>
            </a:lvl1pPr>
            <a:lvl2pPr>
              <a:defRPr>
                <a:latin typeface="微软雅黑" panose="020B0503020204020204" pitchFamily="34" charset="-122"/>
              </a:defRPr>
            </a:lvl2pPr>
            <a:lvl3pPr>
              <a:defRPr>
                <a:latin typeface="微软雅黑" panose="020B0503020204020204" pitchFamily="34" charset="-122"/>
              </a:defRPr>
            </a:lvl3pPr>
            <a:lvl4pPr>
              <a:defRPr>
                <a:latin typeface="微软雅黑" panose="020B0503020204020204" pitchFamily="34" charset="-122"/>
              </a:defRPr>
            </a:lvl4pPr>
            <a:lvl5pPr>
              <a:defRPr>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193473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atin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latin typeface="微软雅黑"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153672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latin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lvl1pPr>
              <a:defRPr>
                <a:latin typeface="微软雅黑" panose="020B0503020204020204" pitchFamily="34" charset="-122"/>
              </a:defRPr>
            </a:lvl1pPr>
            <a:lvl2pPr>
              <a:defRPr>
                <a:latin typeface="微软雅黑" panose="020B0503020204020204" pitchFamily="34" charset="-122"/>
              </a:defRPr>
            </a:lvl2pPr>
            <a:lvl3pPr>
              <a:defRPr>
                <a:latin typeface="微软雅黑" panose="020B0503020204020204" pitchFamily="34" charset="-122"/>
              </a:defRPr>
            </a:lvl3pPr>
            <a:lvl4pPr>
              <a:defRPr>
                <a:latin typeface="微软雅黑" panose="020B0503020204020204" pitchFamily="34" charset="-122"/>
              </a:defRPr>
            </a:lvl4pPr>
            <a:lvl5pPr>
              <a:defRPr>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lvl1pPr>
              <a:defRPr>
                <a:latin typeface="微软雅黑" panose="020B0503020204020204" pitchFamily="34" charset="-122"/>
              </a:defRPr>
            </a:lvl1pPr>
            <a:lvl2pPr>
              <a:defRPr>
                <a:latin typeface="微软雅黑" panose="020B0503020204020204" pitchFamily="34" charset="-122"/>
              </a:defRPr>
            </a:lvl2pPr>
            <a:lvl3pPr>
              <a:defRPr>
                <a:latin typeface="微软雅黑" panose="020B0503020204020204" pitchFamily="34" charset="-122"/>
              </a:defRPr>
            </a:lvl3pPr>
            <a:lvl4pPr>
              <a:defRPr>
                <a:latin typeface="微软雅黑" panose="020B0503020204020204" pitchFamily="34" charset="-122"/>
              </a:defRPr>
            </a:lvl4pPr>
            <a:lvl5pPr>
              <a:defRPr>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322197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lvl1pPr>
              <a:defRPr>
                <a:latin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atin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lvl1pPr>
              <a:defRPr>
                <a:latin typeface="微软雅黑" panose="020B0503020204020204" pitchFamily="34" charset="-122"/>
              </a:defRPr>
            </a:lvl1pPr>
            <a:lvl2pPr>
              <a:defRPr>
                <a:latin typeface="微软雅黑" panose="020B0503020204020204" pitchFamily="34" charset="-122"/>
              </a:defRPr>
            </a:lvl2pPr>
            <a:lvl3pPr>
              <a:defRPr>
                <a:latin typeface="微软雅黑" panose="020B0503020204020204" pitchFamily="34" charset="-122"/>
              </a:defRPr>
            </a:lvl3pPr>
            <a:lvl4pPr>
              <a:defRPr>
                <a:latin typeface="微软雅黑" panose="020B0503020204020204" pitchFamily="34" charset="-122"/>
              </a:defRPr>
            </a:lvl4pPr>
            <a:lvl5pPr>
              <a:defRPr>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atin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lvl1pPr>
              <a:defRPr>
                <a:latin typeface="微软雅黑" panose="020B0503020204020204" pitchFamily="34" charset="-122"/>
              </a:defRPr>
            </a:lvl1pPr>
            <a:lvl2pPr>
              <a:defRPr>
                <a:latin typeface="微软雅黑" panose="020B0503020204020204" pitchFamily="34" charset="-122"/>
              </a:defRPr>
            </a:lvl2pPr>
            <a:lvl3pPr>
              <a:defRPr>
                <a:latin typeface="微软雅黑" panose="020B0503020204020204" pitchFamily="34" charset="-122"/>
              </a:defRPr>
            </a:lvl3pPr>
            <a:lvl4pPr>
              <a:defRPr>
                <a:latin typeface="微软雅黑" panose="020B0503020204020204" pitchFamily="34" charset="-122"/>
              </a:defRPr>
            </a:lvl4pPr>
            <a:lvl5pPr>
              <a:defRPr>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27330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latin typeface="微软雅黑" panose="020B0503020204020204" pitchFamily="34"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126775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92726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atin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atin typeface="微软雅黑" panose="020B0503020204020204" pitchFamily="34" charset="-122"/>
              </a:defRPr>
            </a:lvl1pPr>
            <a:lvl2pPr>
              <a:defRPr sz="2100">
                <a:latin typeface="微软雅黑" panose="020B0503020204020204" pitchFamily="34" charset="-122"/>
              </a:defRPr>
            </a:lvl2pPr>
            <a:lvl3pPr>
              <a:defRPr sz="1800">
                <a:latin typeface="微软雅黑" panose="020B0503020204020204" pitchFamily="34" charset="-122"/>
              </a:defRPr>
            </a:lvl3pPr>
            <a:lvl4pPr>
              <a:defRPr sz="1500">
                <a:latin typeface="微软雅黑" panose="020B0503020204020204" pitchFamily="34" charset="-122"/>
              </a:defRPr>
            </a:lvl4pPr>
            <a:lvl5pPr>
              <a:defRPr sz="1500">
                <a:latin typeface="微软雅黑" panose="020B0503020204020204" pitchFamily="34" charset="-122"/>
              </a:defRPr>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atin typeface="微软雅黑" panose="020B0503020204020204"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305492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atin typeface="微软雅黑" panose="020B0503020204020204" pitchFamily="34" charset="-122"/>
              </a:defRPr>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atin typeface="微软雅黑" panose="020B0503020204020204" pitchFamily="34"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atin typeface="微软雅黑" panose="020B0503020204020204"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185526C9-B2C0-492D-90DF-A8524B9AB35C}" type="datetimeFigureOut">
              <a:rPr lang="zh-CN" altLang="en-US" smtClean="0"/>
              <a:pPr/>
              <a:t>2025/6/25</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defRPr>
            </a:lvl1pPr>
          </a:lstStyle>
          <a:p>
            <a:fld id="{64633F5E-5282-4713-B5B8-DB76AF6F6DF9}" type="slidenum">
              <a:rPr lang="zh-CN" altLang="en-US" smtClean="0"/>
              <a:pPr/>
              <a:t>‹#›</a:t>
            </a:fld>
            <a:endParaRPr lang="zh-CN" altLang="en-US" dirty="0"/>
          </a:p>
        </p:txBody>
      </p:sp>
    </p:spTree>
    <p:extLst>
      <p:ext uri="{BB962C8B-B14F-4D97-AF65-F5344CB8AC3E}">
        <p14:creationId xmlns:p14="http://schemas.microsoft.com/office/powerpoint/2010/main" val="181571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82200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2389902" y="1230427"/>
            <a:ext cx="1046460" cy="1046460"/>
            <a:chOff x="1677608" y="2996952"/>
            <a:chExt cx="1395643" cy="1395643"/>
          </a:xfrm>
        </p:grpSpPr>
        <p:sp>
          <p:nvSpPr>
            <p:cNvPr id="4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48" name="Oval 29"/>
            <p:cNvSpPr>
              <a:spLocks noChangeAspect="1"/>
            </p:cNvSpPr>
            <p:nvPr/>
          </p:nvSpPr>
          <p:spPr>
            <a:xfrm>
              <a:off x="1850114" y="3169458"/>
              <a:ext cx="1050630" cy="1050630"/>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prstClr val="white"/>
                </a:solidFill>
                <a:effectLst>
                  <a:outerShdw blurRad="38100" dist="38100" dir="2700000" algn="tl">
                    <a:srgbClr val="000000">
                      <a:alpha val="43137"/>
                    </a:srgbClr>
                  </a:outerShdw>
                </a:effectLst>
                <a:latin typeface="微软雅黑" panose="020B0503020204020204" pitchFamily="34" charset="-122"/>
              </a:endParaRPr>
            </a:p>
          </p:txBody>
        </p:sp>
      </p:grpSp>
      <p:sp>
        <p:nvSpPr>
          <p:cNvPr id="49" name="TextBox 11"/>
          <p:cNvSpPr txBox="1"/>
          <p:nvPr/>
        </p:nvSpPr>
        <p:spPr>
          <a:xfrm flipH="1">
            <a:off x="2782990" y="1404296"/>
            <a:ext cx="269960" cy="769441"/>
          </a:xfrm>
          <a:prstGeom prst="rect">
            <a:avLst/>
          </a:prstGeom>
          <a:noFill/>
        </p:spPr>
        <p:txBody>
          <a:bodyPr wrap="square" rtlCol="0">
            <a:spAutoFit/>
          </a:bodyPr>
          <a:lstStyle/>
          <a:p>
            <a:pPr algn="ctr"/>
            <a:r>
              <a:rPr lang="en-US" sz="4400" b="1" dirty="0">
                <a:solidFill>
                  <a:schemeClr val="bg1"/>
                </a:solidFill>
                <a:latin typeface="微软雅黑" panose="020B0503020204020204" pitchFamily="34" charset="-122"/>
              </a:rPr>
              <a:t>2</a:t>
            </a:r>
            <a:endParaRPr lang="id-ID" sz="4400" b="1" dirty="0">
              <a:solidFill>
                <a:schemeClr val="bg1"/>
              </a:solidFill>
              <a:latin typeface="微软雅黑" panose="020B0503020204020204" pitchFamily="34" charset="-122"/>
            </a:endParaRPr>
          </a:p>
        </p:txBody>
      </p:sp>
      <p:grpSp>
        <p:nvGrpSpPr>
          <p:cNvPr id="50" name="组合 49"/>
          <p:cNvGrpSpPr/>
          <p:nvPr/>
        </p:nvGrpSpPr>
        <p:grpSpPr>
          <a:xfrm>
            <a:off x="3579532" y="1240749"/>
            <a:ext cx="1046460" cy="1046460"/>
            <a:chOff x="1677608" y="2996952"/>
            <a:chExt cx="1395643" cy="1395643"/>
          </a:xfrm>
        </p:grpSpPr>
        <p:sp>
          <p:nvSpPr>
            <p:cNvPr id="5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52" name="Oval 29"/>
            <p:cNvSpPr>
              <a:spLocks noChangeAspect="1"/>
            </p:cNvSpPr>
            <p:nvPr/>
          </p:nvSpPr>
          <p:spPr>
            <a:xfrm>
              <a:off x="1850114" y="3169458"/>
              <a:ext cx="1050630" cy="1050630"/>
            </a:xfrm>
            <a:prstGeom prst="ellipse">
              <a:avLst/>
            </a:prstGeom>
            <a:gradFill>
              <a:gsLst>
                <a:gs pos="0">
                  <a:srgbClr val="C72319"/>
                </a:gs>
                <a:gs pos="100000">
                  <a:srgbClr val="F343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prstClr val="white"/>
                </a:solidFill>
                <a:effectLst>
                  <a:outerShdw blurRad="38100" dist="38100" dir="2700000" algn="tl">
                    <a:srgbClr val="000000">
                      <a:alpha val="43137"/>
                    </a:srgbClr>
                  </a:outerShdw>
                </a:effectLst>
                <a:latin typeface="微软雅黑" panose="020B0503020204020204" pitchFamily="34" charset="-122"/>
              </a:endParaRPr>
            </a:p>
          </p:txBody>
        </p:sp>
      </p:grpSp>
      <p:sp>
        <p:nvSpPr>
          <p:cNvPr id="53" name="TextBox 15"/>
          <p:cNvSpPr txBox="1"/>
          <p:nvPr/>
        </p:nvSpPr>
        <p:spPr>
          <a:xfrm flipH="1">
            <a:off x="3977390" y="1396651"/>
            <a:ext cx="269960" cy="769441"/>
          </a:xfrm>
          <a:prstGeom prst="rect">
            <a:avLst/>
          </a:prstGeom>
          <a:noFill/>
        </p:spPr>
        <p:txBody>
          <a:bodyPr wrap="square" rtlCol="0">
            <a:spAutoFit/>
          </a:bodyPr>
          <a:lstStyle/>
          <a:p>
            <a:pPr algn="ctr"/>
            <a:r>
              <a:rPr lang="en-US" sz="4400" b="1" dirty="0">
                <a:solidFill>
                  <a:schemeClr val="bg1"/>
                </a:solidFill>
                <a:latin typeface="微软雅黑" panose="020B0503020204020204" pitchFamily="34" charset="-122"/>
              </a:rPr>
              <a:t>0</a:t>
            </a:r>
            <a:endParaRPr lang="id-ID" sz="4400" b="1" dirty="0">
              <a:solidFill>
                <a:schemeClr val="bg1"/>
              </a:solidFill>
              <a:latin typeface="微软雅黑" panose="020B0503020204020204" pitchFamily="34" charset="-122"/>
            </a:endParaRPr>
          </a:p>
        </p:txBody>
      </p:sp>
      <p:grpSp>
        <p:nvGrpSpPr>
          <p:cNvPr id="54" name="组合 53"/>
          <p:cNvGrpSpPr/>
          <p:nvPr/>
        </p:nvGrpSpPr>
        <p:grpSpPr>
          <a:xfrm>
            <a:off x="4769162" y="1230427"/>
            <a:ext cx="1046460" cy="1046460"/>
            <a:chOff x="1677608" y="2996952"/>
            <a:chExt cx="1395643" cy="1395643"/>
          </a:xfrm>
        </p:grpSpPr>
        <p:sp>
          <p:nvSpPr>
            <p:cNvPr id="5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56" name="Oval 29"/>
            <p:cNvSpPr>
              <a:spLocks noChangeAspect="1"/>
            </p:cNvSpPr>
            <p:nvPr/>
          </p:nvSpPr>
          <p:spPr>
            <a:xfrm>
              <a:off x="1850114" y="3169458"/>
              <a:ext cx="1050630" cy="1050630"/>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prstClr val="white"/>
                </a:solidFill>
                <a:effectLst>
                  <a:outerShdw blurRad="38100" dist="38100" dir="2700000" algn="tl">
                    <a:srgbClr val="000000">
                      <a:alpha val="43137"/>
                    </a:srgbClr>
                  </a:outerShdw>
                </a:effectLst>
                <a:latin typeface="微软雅黑" panose="020B0503020204020204" pitchFamily="34" charset="-122"/>
              </a:endParaRPr>
            </a:p>
          </p:txBody>
        </p:sp>
      </p:grpSp>
      <p:sp>
        <p:nvSpPr>
          <p:cNvPr id="57" name="TextBox 19"/>
          <p:cNvSpPr txBox="1"/>
          <p:nvPr/>
        </p:nvSpPr>
        <p:spPr>
          <a:xfrm flipH="1">
            <a:off x="5157412" y="1388422"/>
            <a:ext cx="269960" cy="769441"/>
          </a:xfrm>
          <a:prstGeom prst="rect">
            <a:avLst/>
          </a:prstGeom>
          <a:noFill/>
        </p:spPr>
        <p:txBody>
          <a:bodyPr wrap="square" rtlCol="0">
            <a:spAutoFit/>
          </a:bodyPr>
          <a:lstStyle/>
          <a:p>
            <a:pPr algn="ctr"/>
            <a:r>
              <a:rPr lang="en-US" altLang="zh-TW" sz="4400" b="1" dirty="0">
                <a:solidFill>
                  <a:schemeClr val="bg1"/>
                </a:solidFill>
                <a:latin typeface="微软雅黑" panose="020B0503020204020204" pitchFamily="34" charset="-122"/>
              </a:rPr>
              <a:t>2</a:t>
            </a:r>
            <a:endParaRPr lang="id-ID" sz="4400" b="1" dirty="0">
              <a:solidFill>
                <a:schemeClr val="bg1"/>
              </a:solidFill>
              <a:latin typeface="微软雅黑" panose="020B0503020204020204" pitchFamily="34" charset="-122"/>
            </a:endParaRPr>
          </a:p>
        </p:txBody>
      </p:sp>
      <p:grpSp>
        <p:nvGrpSpPr>
          <p:cNvPr id="58" name="组合 57"/>
          <p:cNvGrpSpPr/>
          <p:nvPr/>
        </p:nvGrpSpPr>
        <p:grpSpPr>
          <a:xfrm>
            <a:off x="5958792" y="1220762"/>
            <a:ext cx="1046460" cy="1046460"/>
            <a:chOff x="1677608" y="2996952"/>
            <a:chExt cx="1395643" cy="1395643"/>
          </a:xfrm>
        </p:grpSpPr>
        <p:sp>
          <p:nvSpPr>
            <p:cNvPr id="5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60" name="Oval 29"/>
            <p:cNvSpPr>
              <a:spLocks noChangeAspect="1"/>
            </p:cNvSpPr>
            <p:nvPr/>
          </p:nvSpPr>
          <p:spPr>
            <a:xfrm>
              <a:off x="1850114" y="3169458"/>
              <a:ext cx="1050630" cy="1050630"/>
            </a:xfrm>
            <a:prstGeom prst="ellipse">
              <a:avLst/>
            </a:prstGeom>
            <a:gradFill>
              <a:gsLst>
                <a:gs pos="0">
                  <a:srgbClr val="03435D"/>
                </a:gs>
                <a:gs pos="100000">
                  <a:srgbClr val="037A9B"/>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prstClr val="white"/>
                </a:solidFill>
                <a:effectLst>
                  <a:outerShdw blurRad="38100" dist="38100" dir="2700000" algn="tl">
                    <a:srgbClr val="000000">
                      <a:alpha val="43137"/>
                    </a:srgbClr>
                  </a:outerShdw>
                </a:effectLst>
                <a:latin typeface="微软雅黑" panose="020B0503020204020204" pitchFamily="34" charset="-122"/>
              </a:endParaRPr>
            </a:p>
          </p:txBody>
        </p:sp>
      </p:grpSp>
      <p:sp>
        <p:nvSpPr>
          <p:cNvPr id="61" name="TextBox 23"/>
          <p:cNvSpPr txBox="1"/>
          <p:nvPr/>
        </p:nvSpPr>
        <p:spPr>
          <a:xfrm flipH="1">
            <a:off x="6342204" y="1375834"/>
            <a:ext cx="269960" cy="769441"/>
          </a:xfrm>
          <a:prstGeom prst="rect">
            <a:avLst/>
          </a:prstGeom>
          <a:noFill/>
        </p:spPr>
        <p:txBody>
          <a:bodyPr wrap="square" rtlCol="0">
            <a:spAutoFit/>
          </a:bodyPr>
          <a:lstStyle/>
          <a:p>
            <a:pPr algn="ctr"/>
            <a:r>
              <a:rPr lang="en-US" altLang="zh-TW" sz="4400" b="1" dirty="0">
                <a:solidFill>
                  <a:schemeClr val="bg1"/>
                </a:solidFill>
                <a:latin typeface="微软雅黑" panose="020B0503020204020204" pitchFamily="34" charset="-122"/>
              </a:rPr>
              <a:t>5</a:t>
            </a:r>
            <a:endParaRPr lang="id-ID" sz="4400" b="1" dirty="0">
              <a:solidFill>
                <a:schemeClr val="bg1"/>
              </a:solidFill>
              <a:latin typeface="微软雅黑" panose="020B0503020204020204" pitchFamily="34" charset="-122"/>
            </a:endParaRPr>
          </a:p>
        </p:txBody>
      </p:sp>
      <p:sp>
        <p:nvSpPr>
          <p:cNvPr id="62" name="TextBox 7"/>
          <p:cNvSpPr>
            <a:spLocks noChangeArrowheads="1"/>
          </p:cNvSpPr>
          <p:nvPr/>
        </p:nvSpPr>
        <p:spPr bwMode="auto">
          <a:xfrm>
            <a:off x="2223567" y="2554316"/>
            <a:ext cx="5281866"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TW" altLang="en-US" sz="3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國科會計畫經費處理原則</a:t>
            </a:r>
            <a:endParaRPr lang="en-US" altLang="zh-TW" sz="36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defRPr/>
            </a:pPr>
            <a:r>
              <a:rPr lang="zh-TW" altLang="en-US" sz="20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承辦人員</a:t>
            </a:r>
            <a:r>
              <a:rPr lang="en-US" altLang="zh-TW" sz="20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TW" altLang="en-US" sz="20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陳昱安 </a:t>
            </a:r>
            <a:r>
              <a:rPr lang="en-US" altLang="zh-TW" sz="20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#2423</a:t>
            </a:r>
            <a:endParaRPr lang="zh-TW" altLang="en-US" sz="2000" b="1"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4" name="直接连接符 63"/>
          <p:cNvCxnSpPr/>
          <p:nvPr/>
        </p:nvCxnSpPr>
        <p:spPr>
          <a:xfrm>
            <a:off x="2249091" y="3130638"/>
            <a:ext cx="52757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17314" y="-151"/>
            <a:ext cx="2285999" cy="34280"/>
          </a:xfrm>
          <a:prstGeom prst="rect">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6" name="矩形 65"/>
          <p:cNvSpPr/>
          <p:nvPr/>
        </p:nvSpPr>
        <p:spPr>
          <a:xfrm>
            <a:off x="2268686" y="-151"/>
            <a:ext cx="2285999" cy="34280"/>
          </a:xfrm>
          <a:prstGeom prst="rect">
            <a:avLst/>
          </a:prstGeom>
          <a:solidFill>
            <a:srgbClr val="F3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7" name="矩形 66"/>
          <p:cNvSpPr/>
          <p:nvPr/>
        </p:nvSpPr>
        <p:spPr>
          <a:xfrm>
            <a:off x="4554685" y="-151"/>
            <a:ext cx="2285999" cy="34280"/>
          </a:xfrm>
          <a:prstGeom prst="rect">
            <a:avLst/>
          </a:prstGeom>
          <a:solidFill>
            <a:srgbClr val="059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8" name="矩形 67"/>
          <p:cNvSpPr/>
          <p:nvPr/>
        </p:nvSpPr>
        <p:spPr>
          <a:xfrm>
            <a:off x="6822346" y="-151"/>
            <a:ext cx="2304339" cy="34280"/>
          </a:xfrm>
          <a:prstGeom prst="rect">
            <a:avLst/>
          </a:prstGeom>
          <a:solidFill>
            <a:srgbClr val="03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9" name="矩形 68"/>
          <p:cNvSpPr/>
          <p:nvPr/>
        </p:nvSpPr>
        <p:spPr>
          <a:xfrm rot="2700000">
            <a:off x="2872928" y="4168591"/>
            <a:ext cx="933655" cy="933655"/>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0" name="矩形 69"/>
          <p:cNvSpPr/>
          <p:nvPr/>
        </p:nvSpPr>
        <p:spPr>
          <a:xfrm rot="2700000">
            <a:off x="-571369" y="2935559"/>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1" name="矩形 70"/>
          <p:cNvSpPr/>
          <p:nvPr/>
        </p:nvSpPr>
        <p:spPr>
          <a:xfrm rot="2700000">
            <a:off x="1147313" y="3950900"/>
            <a:ext cx="1216668" cy="1216668"/>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2" name="矩形 71"/>
          <p:cNvSpPr/>
          <p:nvPr/>
        </p:nvSpPr>
        <p:spPr>
          <a:xfrm rot="2700000">
            <a:off x="-207106" y="3804555"/>
            <a:ext cx="1235233" cy="1235233"/>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3" name="矩形 72"/>
          <p:cNvSpPr/>
          <p:nvPr/>
        </p:nvSpPr>
        <p:spPr>
          <a:xfrm rot="2700000">
            <a:off x="957345" y="4876754"/>
            <a:ext cx="824636" cy="824636"/>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4" name="矩形 73"/>
          <p:cNvSpPr/>
          <p:nvPr/>
        </p:nvSpPr>
        <p:spPr>
          <a:xfrm rot="2700000">
            <a:off x="2118758" y="4572759"/>
            <a:ext cx="1040367" cy="1040367"/>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5" name="矩形 74"/>
          <p:cNvSpPr/>
          <p:nvPr/>
        </p:nvSpPr>
        <p:spPr>
          <a:xfrm rot="2700000">
            <a:off x="3536199" y="5057545"/>
            <a:ext cx="615819" cy="615819"/>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6" name="矩形 75"/>
          <p:cNvSpPr/>
          <p:nvPr/>
        </p:nvSpPr>
        <p:spPr>
          <a:xfrm rot="2700000">
            <a:off x="4213837" y="4492167"/>
            <a:ext cx="1301326" cy="130132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7" name="矩形 76"/>
          <p:cNvSpPr/>
          <p:nvPr/>
        </p:nvSpPr>
        <p:spPr>
          <a:xfrm rot="2700000">
            <a:off x="6406107" y="4023964"/>
            <a:ext cx="1364004" cy="1364004"/>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8" name="矩形 77"/>
          <p:cNvSpPr/>
          <p:nvPr/>
        </p:nvSpPr>
        <p:spPr>
          <a:xfrm rot="2700000">
            <a:off x="4564746" y="3923693"/>
            <a:ext cx="996953" cy="996953"/>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9" name="矩形 78"/>
          <p:cNvSpPr/>
          <p:nvPr/>
        </p:nvSpPr>
        <p:spPr>
          <a:xfrm rot="2700000">
            <a:off x="5630731" y="4682681"/>
            <a:ext cx="895127" cy="895127"/>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0" name="矩形 79"/>
          <p:cNvSpPr/>
          <p:nvPr/>
        </p:nvSpPr>
        <p:spPr>
          <a:xfrm rot="2700000">
            <a:off x="7564936" y="3515674"/>
            <a:ext cx="1155661" cy="1155661"/>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1" name="矩形 80"/>
          <p:cNvSpPr/>
          <p:nvPr/>
        </p:nvSpPr>
        <p:spPr>
          <a:xfrm rot="2700000">
            <a:off x="5827316" y="3861103"/>
            <a:ext cx="464804" cy="464804"/>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2" name="矩形 81"/>
          <p:cNvSpPr/>
          <p:nvPr/>
        </p:nvSpPr>
        <p:spPr>
          <a:xfrm rot="2700000">
            <a:off x="8000882" y="4312387"/>
            <a:ext cx="1235233" cy="1235233"/>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3" name="矩形 82"/>
          <p:cNvSpPr/>
          <p:nvPr/>
        </p:nvSpPr>
        <p:spPr>
          <a:xfrm rot="2700000">
            <a:off x="8746039" y="3588561"/>
            <a:ext cx="615819" cy="615819"/>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4" name="矩形 83"/>
          <p:cNvSpPr/>
          <p:nvPr/>
        </p:nvSpPr>
        <p:spPr>
          <a:xfrm rot="2700000">
            <a:off x="4057978" y="4419790"/>
            <a:ext cx="301767" cy="301767"/>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5" name="矩形 84"/>
          <p:cNvSpPr/>
          <p:nvPr/>
        </p:nvSpPr>
        <p:spPr>
          <a:xfrm rot="2700000">
            <a:off x="2557353" y="4245157"/>
            <a:ext cx="163181" cy="163181"/>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Tree>
    <p:extLst>
      <p:ext uri="{BB962C8B-B14F-4D97-AF65-F5344CB8AC3E}">
        <p14:creationId xmlns:p14="http://schemas.microsoft.com/office/powerpoint/2010/main" val="27510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012859"/>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 </a:t>
            </a:r>
            <a:r>
              <a:rPr lang="zh-TW" altLang="en-US" sz="1600" dirty="0">
                <a:latin typeface="微软雅黑" panose="020B0503020204020204" pitchFamily="34" charset="-122"/>
                <a:ea typeface="微软雅黑" panose="020B0503020204020204" pitchFamily="34" charset="-122"/>
              </a:rPr>
              <a:t>業務費：耗材、物品、圖書及雜項費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1230939961"/>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494235" y="1006078"/>
            <a:ext cx="6172200" cy="3805238"/>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80000"/>
              </a:lnSpc>
              <a:buClr>
                <a:schemeClr val="tx1"/>
              </a:buClr>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有統一發票之廠商不得開立收款收據。</a:t>
            </a:r>
            <a:endParaRPr lang="en-US" altLang="zh-TW" dirty="0">
              <a:latin typeface="標楷體" panose="03000509000000000000" pitchFamily="65" charset="-120"/>
              <a:ea typeface="標楷體" panose="03000509000000000000" pitchFamily="65" charset="-120"/>
            </a:endParaRPr>
          </a:p>
          <a:p>
            <a:pPr marL="285750" indent="-285750">
              <a:lnSpc>
                <a:spcPct val="80000"/>
              </a:lnSpc>
              <a:buFont typeface="Arial" panose="020B0604020202020204" pitchFamily="34" charset="0"/>
              <a:buNone/>
            </a:pPr>
            <a:endParaRPr lang="en-US" altLang="zh-TW" dirty="0">
              <a:latin typeface="標楷體" panose="03000509000000000000" pitchFamily="65" charset="-120"/>
              <a:ea typeface="標楷體" panose="03000509000000000000" pitchFamily="65" charset="-120"/>
            </a:endParaRPr>
          </a:p>
        </p:txBody>
      </p:sp>
      <p:pic>
        <p:nvPicPr>
          <p:cNvPr id="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3670"/>
          <a:stretch/>
        </p:blipFill>
        <p:spPr bwMode="auto">
          <a:xfrm>
            <a:off x="1857112" y="1297020"/>
            <a:ext cx="5120862" cy="38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86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012859"/>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 </a:t>
            </a:r>
            <a:r>
              <a:rPr lang="zh-TW" altLang="en-US" sz="1600" dirty="0">
                <a:latin typeface="微软雅黑" panose="020B0503020204020204" pitchFamily="34" charset="-122"/>
                <a:ea typeface="微软雅黑" panose="020B0503020204020204" pitchFamily="34" charset="-122"/>
              </a:rPr>
              <a:t>業務費：耗材、物品、圖書及雜項費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3980620348"/>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102349" y="1002205"/>
            <a:ext cx="6172200" cy="3805238"/>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buClr>
                <a:schemeClr val="tx1"/>
              </a:buCl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影印、儀器維修費、郵資、刻章</a:t>
            </a:r>
            <a:endParaRPr lang="en-US" altLang="zh-TW" dirty="0">
              <a:latin typeface="標楷體" panose="03000509000000000000" pitchFamily="65" charset="-120"/>
              <a:ea typeface="標楷體" panose="03000509000000000000" pitchFamily="65" charset="-120"/>
            </a:endParaRPr>
          </a:p>
          <a:p>
            <a:pPr>
              <a:lnSpc>
                <a:spcPct val="80000"/>
              </a:lnSpc>
              <a:buClr>
                <a:schemeClr val="tx1"/>
              </a:buClr>
              <a:buFont typeface="Wingdings" panose="05000000000000000000" pitchFamily="2" charset="2"/>
              <a:buChar char="Ø"/>
            </a:pPr>
            <a:endParaRPr lang="zh-TW" altLang="en-US" dirty="0">
              <a:latin typeface="標楷體" panose="03000509000000000000" pitchFamily="65" charset="-120"/>
              <a:ea typeface="標楷體" panose="03000509000000000000" pitchFamily="65" charset="-120"/>
            </a:endParaRPr>
          </a:p>
          <a:p>
            <a:pPr>
              <a:lnSpc>
                <a:spcPct val="80000"/>
              </a:lnSpc>
              <a:buClr>
                <a:schemeClr val="tx1"/>
              </a:buClr>
              <a:buFontTx/>
              <a:buAutoNum type="arabicPeriod"/>
            </a:pPr>
            <a:r>
              <a:rPr lang="zh-TW" altLang="en-US" dirty="0">
                <a:latin typeface="標楷體" panose="03000509000000000000" pitchFamily="65" charset="-120"/>
                <a:ea typeface="標楷體" panose="03000509000000000000" pitchFamily="65" charset="-120"/>
              </a:rPr>
              <a:t>影印費：一張或同日期多張單據合計金額</a:t>
            </a:r>
            <a:r>
              <a:rPr lang="zh-TW" altLang="en-US" dirty="0">
                <a:solidFill>
                  <a:srgbClr val="C00000"/>
                </a:solidFill>
                <a:latin typeface="標楷體" panose="03000509000000000000" pitchFamily="65" charset="-120"/>
                <a:ea typeface="標楷體" panose="03000509000000000000" pitchFamily="65" charset="-120"/>
              </a:rPr>
              <a:t>超過</a:t>
            </a:r>
            <a:r>
              <a:rPr lang="en-US" altLang="zh-TW" dirty="0">
                <a:solidFill>
                  <a:srgbClr val="C00000"/>
                </a:solidFill>
                <a:latin typeface="標楷體" panose="03000509000000000000" pitchFamily="65" charset="-120"/>
                <a:ea typeface="標楷體" panose="03000509000000000000" pitchFamily="65" charset="-120"/>
              </a:rPr>
              <a:t>1,000</a:t>
            </a:r>
            <a:r>
              <a:rPr lang="zh-TW" altLang="en-US" dirty="0">
                <a:solidFill>
                  <a:srgbClr val="C00000"/>
                </a:solidFill>
                <a:latin typeface="標楷體" panose="03000509000000000000" pitchFamily="65" charset="-120"/>
                <a:ea typeface="標楷體" panose="03000509000000000000" pitchFamily="65" charset="-120"/>
              </a:rPr>
              <a:t>元以上者</a:t>
            </a:r>
            <a:r>
              <a:rPr lang="zh-TW" altLang="en-US" dirty="0">
                <a:latin typeface="標楷體" panose="03000509000000000000" pitchFamily="65" charset="-120"/>
                <a:ea typeface="標楷體" panose="03000509000000000000" pitchFamily="65" charset="-120"/>
              </a:rPr>
              <a:t>，須檢附影印資料之目錄、封面</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影印內容必須與計畫案有關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p>
          <a:p>
            <a:pPr>
              <a:lnSpc>
                <a:spcPct val="80000"/>
              </a:lnSpc>
              <a:buClr>
                <a:schemeClr val="tx1"/>
              </a:buClr>
              <a:buFontTx/>
              <a:buAutoNum type="arabicPeriod"/>
            </a:pPr>
            <a:endParaRPr lang="zh-TW" altLang="en-US" dirty="0">
              <a:latin typeface="標楷體" panose="03000509000000000000" pitchFamily="65" charset="-120"/>
              <a:ea typeface="標楷體" panose="03000509000000000000" pitchFamily="65" charset="-120"/>
            </a:endParaRPr>
          </a:p>
          <a:p>
            <a:pPr>
              <a:lnSpc>
                <a:spcPct val="80000"/>
              </a:lnSpc>
              <a:buClr>
                <a:schemeClr val="tx1"/>
              </a:buClr>
              <a:buFontTx/>
              <a:buAutoNum type="arabicPeriod"/>
            </a:pPr>
            <a:r>
              <a:rPr lang="zh-TW" altLang="en-US" dirty="0">
                <a:latin typeface="標楷體" panose="03000509000000000000" pitchFamily="65" charset="-120"/>
                <a:ea typeface="標楷體" panose="03000509000000000000" pitchFamily="65" charset="-120"/>
              </a:rPr>
              <a:t>儀器維護費：</a:t>
            </a:r>
            <a:r>
              <a:rPr lang="zh-TW" altLang="en-US" dirty="0">
                <a:solidFill>
                  <a:srgbClr val="C00000"/>
                </a:solidFill>
                <a:latin typeface="標楷體" panose="03000509000000000000" pitchFamily="65" charset="-120"/>
                <a:ea typeface="標楷體" panose="03000509000000000000" pitchFamily="65" charset="-120"/>
              </a:rPr>
              <a:t>請註明維修之儀器，冷氣維修費不可報支</a:t>
            </a:r>
            <a:r>
              <a:rPr lang="zh-TW" altLang="en-US" dirty="0">
                <a:latin typeface="標楷體" panose="03000509000000000000" pitchFamily="65" charset="-120"/>
                <a:ea typeface="標楷體" panose="03000509000000000000" pitchFamily="65" charset="-120"/>
              </a:rPr>
              <a:t>。</a:t>
            </a:r>
          </a:p>
          <a:p>
            <a:pPr>
              <a:lnSpc>
                <a:spcPct val="80000"/>
              </a:lnSpc>
              <a:buClr>
                <a:schemeClr val="tx1"/>
              </a:buClr>
              <a:buFontTx/>
              <a:buAutoNum type="arabicPeriod"/>
            </a:pPr>
            <a:endParaRPr lang="zh-TW" altLang="en-US" dirty="0">
              <a:latin typeface="標楷體" panose="03000509000000000000" pitchFamily="65" charset="-120"/>
              <a:ea typeface="標楷體" panose="03000509000000000000" pitchFamily="65" charset="-120"/>
            </a:endParaRPr>
          </a:p>
          <a:p>
            <a:pPr>
              <a:lnSpc>
                <a:spcPct val="80000"/>
              </a:lnSpc>
              <a:buClr>
                <a:schemeClr val="tx1"/>
              </a:buClr>
              <a:buFontTx/>
              <a:buAutoNum type="arabicPeriod"/>
            </a:pPr>
            <a:r>
              <a:rPr lang="zh-TW" altLang="en-US" dirty="0">
                <a:latin typeface="標楷體" panose="03000509000000000000" pitchFamily="65" charset="-120"/>
                <a:ea typeface="標楷體" panose="03000509000000000000" pitchFamily="65" charset="-120"/>
              </a:rPr>
              <a:t>刻計畫章：核銷時須在單據上蓋上計畫樣章，</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 </a:t>
            </a:r>
            <a:r>
              <a:rPr lang="zh-TW" altLang="en-US" dirty="0">
                <a:solidFill>
                  <a:srgbClr val="C00000"/>
                </a:solidFill>
                <a:latin typeface="標楷體" panose="03000509000000000000" pitchFamily="65" charset="-120"/>
                <a:ea typeface="標楷體" panose="03000509000000000000" pitchFamily="65" charset="-120"/>
              </a:rPr>
              <a:t>不可報支個人私章、鎖匙。</a:t>
            </a:r>
          </a:p>
        </p:txBody>
      </p:sp>
    </p:spTree>
    <p:extLst>
      <p:ext uri="{BB962C8B-B14F-4D97-AF65-F5344CB8AC3E}">
        <p14:creationId xmlns:p14="http://schemas.microsoft.com/office/powerpoint/2010/main" val="408867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012859"/>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a:t>
            </a:r>
            <a:r>
              <a:rPr lang="zh-TW" altLang="en-US" sz="1600" dirty="0">
                <a:latin typeface="微软雅黑" panose="020B0503020204020204" pitchFamily="34" charset="-122"/>
                <a:ea typeface="微软雅黑" panose="020B0503020204020204" pitchFamily="34" charset="-122"/>
              </a:rPr>
              <a:t> 業務費：耗材、物品、圖書及雜項費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2611353572"/>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494235" y="999781"/>
            <a:ext cx="6172200" cy="4032707"/>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Ø"/>
            </a:pPr>
            <a:r>
              <a:rPr lang="zh-TW" altLang="en-US" sz="2000" dirty="0">
                <a:latin typeface="標楷體" panose="03000509000000000000" pitchFamily="65" charset="-120"/>
                <a:ea typeface="標楷體" panose="03000509000000000000" pitchFamily="65" charset="-120"/>
              </a:rPr>
              <a:t>儀器使用費、論文編修費、國外採購取得憑證</a:t>
            </a:r>
          </a:p>
          <a:p>
            <a:pPr>
              <a:buClr>
                <a:schemeClr val="tx1"/>
              </a:buClr>
              <a:buNone/>
            </a:pP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校內貴儀中心儀器使用費：</a:t>
            </a:r>
          </a:p>
          <a:p>
            <a:pPr>
              <a:buClr>
                <a:schemeClr val="tx1"/>
              </a:buClr>
              <a:buFont typeface="Wingdings" panose="05000000000000000000" pitchFamily="2" charset="2"/>
              <a:buChar char="Ø"/>
            </a:pPr>
            <a:r>
              <a:rPr lang="zh-TW" altLang="en-US" sz="2000" dirty="0">
                <a:latin typeface="標楷體" panose="03000509000000000000" pitchFamily="65" charset="-120"/>
                <a:ea typeface="標楷體" panose="03000509000000000000" pitchFamily="65" charset="-120"/>
              </a:rPr>
              <a:t>需</a:t>
            </a:r>
            <a:r>
              <a:rPr lang="zh-TW" altLang="en-US" sz="2000" dirty="0">
                <a:solidFill>
                  <a:srgbClr val="CC0000"/>
                </a:solidFill>
                <a:latin typeface="標楷體" panose="03000509000000000000" pitchFamily="65" charset="-120"/>
                <a:ea typeface="標楷體" panose="03000509000000000000" pitchFamily="65" charset="-120"/>
              </a:rPr>
              <a:t>附上申請單</a:t>
            </a:r>
            <a:r>
              <a:rPr lang="en-US" altLang="zh-TW" sz="2000" dirty="0">
                <a:solidFill>
                  <a:srgbClr val="C00000"/>
                </a:solidFill>
                <a:latin typeface="標楷體" panose="03000509000000000000" pitchFamily="65" charset="-120"/>
                <a:ea typeface="標楷體" panose="03000509000000000000" pitchFamily="65" charset="-120"/>
              </a:rPr>
              <a:t>(</a:t>
            </a:r>
            <a:r>
              <a:rPr lang="zh-TW" altLang="en-US" sz="2000" dirty="0">
                <a:solidFill>
                  <a:srgbClr val="C00000"/>
                </a:solidFill>
                <a:latin typeface="標楷體" panose="03000509000000000000" pitchFamily="65" charset="-120"/>
                <a:ea typeface="標楷體" panose="03000509000000000000" pitchFamily="65" charset="-120"/>
              </a:rPr>
              <a:t>含使用日期</a:t>
            </a:r>
            <a:r>
              <a:rPr lang="en-US" altLang="zh-TW" sz="2000" dirty="0">
                <a:solidFill>
                  <a:srgbClr val="C00000"/>
                </a:solidFill>
                <a:latin typeface="標楷體" panose="03000509000000000000" pitchFamily="65" charset="-120"/>
                <a:ea typeface="標楷體" panose="03000509000000000000" pitchFamily="65" charset="-120"/>
              </a:rPr>
              <a:t>)</a:t>
            </a:r>
            <a:r>
              <a:rPr lang="zh-TW" altLang="en-US" sz="2000" dirty="0">
                <a:solidFill>
                  <a:srgbClr val="CC0000"/>
                </a:solidFill>
                <a:latin typeface="標楷體" panose="03000509000000000000" pitchFamily="65" charset="-120"/>
                <a:ea typeface="標楷體" panose="03000509000000000000" pitchFamily="65" charset="-120"/>
              </a:rPr>
              <a:t>，並核有貴儀中心單位用章</a:t>
            </a:r>
            <a:r>
              <a:rPr lang="zh-TW" altLang="en-US" sz="2000" dirty="0">
                <a:latin typeface="標楷體" panose="03000509000000000000" pitchFamily="65" charset="-120"/>
                <a:ea typeface="標楷體" panose="03000509000000000000" pitchFamily="65" charset="-120"/>
              </a:rPr>
              <a:t> 。</a:t>
            </a:r>
          </a:p>
          <a:p>
            <a:pPr>
              <a:buClr>
                <a:schemeClr val="tx1"/>
              </a:buClr>
              <a:buFont typeface="Wingdings" panose="05000000000000000000" pitchFamily="2" charset="2"/>
              <a:buChar char="Ø"/>
            </a:pPr>
            <a:r>
              <a:rPr lang="zh-TW" altLang="en-US" sz="2000" dirty="0">
                <a:solidFill>
                  <a:srgbClr val="CC0000"/>
                </a:solidFill>
                <a:latin typeface="標楷體" panose="03000509000000000000" pitchFamily="65" charset="-120"/>
                <a:ea typeface="標楷體" panose="03000509000000000000" pitchFamily="65" charset="-120"/>
              </a:rPr>
              <a:t>使用期間必須歸屬於計畫執行期限內。</a:t>
            </a:r>
          </a:p>
          <a:p>
            <a:pPr>
              <a:buClr>
                <a:schemeClr val="tx1"/>
              </a:buClr>
              <a:buNone/>
            </a:pP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論文編修、翻譯及刊登費：檢附撰譯編修稿文件影本。</a:t>
            </a:r>
          </a:p>
          <a:p>
            <a:pPr>
              <a:buClr>
                <a:schemeClr val="tx1"/>
              </a:buClr>
              <a:buNone/>
            </a:pP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國外採購：</a:t>
            </a:r>
            <a:endParaRPr lang="en-US" altLang="zh-TW" sz="2000" dirty="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Ø"/>
            </a:pPr>
            <a:r>
              <a:rPr lang="zh-TW" altLang="en-US" sz="2000" dirty="0">
                <a:latin typeface="標楷體" panose="03000509000000000000" pitchFamily="65" charset="-120"/>
                <a:ea typeface="標楷體" panose="03000509000000000000" pitchFamily="65" charset="-120"/>
              </a:rPr>
              <a:t>需取得收據、統一發票或相關單據。</a:t>
            </a:r>
          </a:p>
          <a:p>
            <a:pPr>
              <a:buClr>
                <a:schemeClr val="tx1"/>
              </a:buClr>
              <a:buFont typeface="Wingdings" panose="05000000000000000000" pitchFamily="2" charset="2"/>
              <a:buChar char="Ø"/>
            </a:pPr>
            <a:r>
              <a:rPr lang="zh-TW" altLang="en-US" sz="2000" dirty="0">
                <a:latin typeface="標楷體" panose="03000509000000000000" pitchFamily="65" charset="-120"/>
                <a:ea typeface="標楷體" panose="03000509000000000000" pitchFamily="65" charset="-120"/>
              </a:rPr>
              <a:t>若</a:t>
            </a:r>
            <a:r>
              <a:rPr lang="zh-TW" altLang="en-US" sz="2000" u="sng" dirty="0">
                <a:latin typeface="標楷體" panose="03000509000000000000" pitchFamily="65" charset="-120"/>
                <a:ea typeface="標楷體" panose="03000509000000000000" pitchFamily="65" charset="-120"/>
              </a:rPr>
              <a:t>無法取得國外收據</a:t>
            </a:r>
            <a:r>
              <a:rPr lang="zh-TW" altLang="en-US" sz="2000" dirty="0">
                <a:latin typeface="標楷體" panose="03000509000000000000" pitchFamily="65" charset="-120"/>
                <a:ea typeface="標楷體" panose="03000509000000000000" pitchFamily="65" charset="-120"/>
              </a:rPr>
              <a:t>，而</a:t>
            </a:r>
            <a:r>
              <a:rPr lang="zh-TW" altLang="en-US" sz="2000" u="sng" dirty="0">
                <a:latin typeface="標楷體" panose="03000509000000000000" pitchFamily="65" charset="-120"/>
                <a:ea typeface="標楷體" panose="03000509000000000000" pitchFamily="65" charset="-120"/>
              </a:rPr>
              <a:t>獲有記載事項足資證明支付事實之電子憑證者，由經手人列印並簽章</a:t>
            </a:r>
            <a:r>
              <a:rPr lang="zh-TW" altLang="en-US" sz="2000" dirty="0">
                <a:latin typeface="標楷體" panose="03000509000000000000" pitchFamily="65" charset="-120"/>
                <a:ea typeface="標楷體" panose="03000509000000000000" pitchFamily="65" charset="-120"/>
              </a:rPr>
              <a:t>，作為報支之憑證。 </a:t>
            </a:r>
          </a:p>
        </p:txBody>
      </p:sp>
    </p:spTree>
    <p:extLst>
      <p:ext uri="{BB962C8B-B14F-4D97-AF65-F5344CB8AC3E}">
        <p14:creationId xmlns:p14="http://schemas.microsoft.com/office/powerpoint/2010/main" val="80607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012859"/>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a:t>
            </a:r>
            <a:r>
              <a:rPr lang="zh-TW" altLang="en-US" sz="1600" dirty="0">
                <a:latin typeface="微软雅黑" panose="020B0503020204020204" pitchFamily="34" charset="-122"/>
                <a:ea typeface="微软雅黑" panose="020B0503020204020204" pitchFamily="34" charset="-122"/>
              </a:rPr>
              <a:t> 業務費：耗材、物品、圖書及雜項費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964881827"/>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494235" y="1006078"/>
            <a:ext cx="6172200" cy="3805238"/>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endParaRPr lang="zh-TW" altLang="en-US" dirty="0">
              <a:latin typeface="標楷體" panose="03000509000000000000" pitchFamily="65" charset="-120"/>
              <a:ea typeface="標楷體" panose="03000509000000000000" pitchFamily="65" charset="-120"/>
            </a:endParaRPr>
          </a:p>
        </p:txBody>
      </p:sp>
      <p:sp>
        <p:nvSpPr>
          <p:cNvPr id="8" name="Rectangle 4"/>
          <p:cNvSpPr>
            <a:spLocks noChangeArrowheads="1"/>
          </p:cNvSpPr>
          <p:nvPr/>
        </p:nvSpPr>
        <p:spPr bwMode="auto">
          <a:xfrm>
            <a:off x="1494235" y="951310"/>
            <a:ext cx="6590640"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buClr>
                <a:schemeClr val="tx1"/>
              </a:buClr>
              <a:buFont typeface="Wingdings" panose="05000000000000000000" pitchFamily="2" charset="2"/>
              <a:buChar char="Ø"/>
              <a:defRPr/>
            </a:pPr>
            <a:r>
              <a:rPr lang="zh-TW" altLang="en-US" sz="2100" dirty="0">
                <a:latin typeface="標楷體" pitchFamily="65" charset="-120"/>
                <a:ea typeface="標楷體" pitchFamily="65" charset="-120"/>
              </a:rPr>
              <a:t>國內差旅費</a:t>
            </a:r>
          </a:p>
          <a:p>
            <a:pPr eaLnBrk="1" hangingPunct="1">
              <a:buClr>
                <a:schemeClr val="tx1"/>
              </a:buClr>
              <a:buFont typeface="Wingdings" pitchFamily="2" charset="2"/>
              <a:buNone/>
              <a:defRPr/>
            </a:pPr>
            <a:r>
              <a:rPr lang="en-US" altLang="zh-TW" sz="2100" dirty="0">
                <a:latin typeface="標楷體" pitchFamily="65" charset="-120"/>
                <a:ea typeface="標楷體" pitchFamily="65" charset="-120"/>
              </a:rPr>
              <a:t>1.</a:t>
            </a:r>
            <a:r>
              <a:rPr lang="zh-TW" altLang="en-US" sz="2100" dirty="0">
                <a:latin typeface="標楷體" pitchFamily="65" charset="-120"/>
                <a:ea typeface="標楷體" pitchFamily="65" charset="-120"/>
              </a:rPr>
              <a:t>因研究需要而報支住宿者，需檢據覈實報支</a:t>
            </a:r>
            <a:r>
              <a:rPr lang="en-US" altLang="zh-TW" sz="2100" dirty="0">
                <a:latin typeface="標楷體" pitchFamily="65" charset="-120"/>
                <a:ea typeface="標楷體" pitchFamily="65" charset="-120"/>
              </a:rPr>
              <a:t>(</a:t>
            </a:r>
            <a:r>
              <a:rPr lang="zh-TW" altLang="en-US" sz="2100" dirty="0">
                <a:latin typeface="標楷體" pitchFamily="65" charset="-120"/>
                <a:ea typeface="標楷體" pitchFamily="65" charset="-120"/>
              </a:rPr>
              <a:t>不得超</a:t>
            </a:r>
            <a:r>
              <a:rPr lang="en-US" altLang="zh-TW" sz="2100" dirty="0">
                <a:latin typeface="標楷體" pitchFamily="65" charset="-120"/>
                <a:ea typeface="標楷體" pitchFamily="65" charset="-120"/>
              </a:rPr>
              <a:t> </a:t>
            </a:r>
          </a:p>
          <a:p>
            <a:pPr eaLnBrk="1" hangingPunct="1">
              <a:buClr>
                <a:schemeClr val="tx1"/>
              </a:buClr>
              <a:buFont typeface="Wingdings" pitchFamily="2" charset="2"/>
              <a:buNone/>
              <a:defRPr/>
            </a:pPr>
            <a:r>
              <a:rPr lang="zh-TW" altLang="en-US" sz="2100" dirty="0">
                <a:latin typeface="標楷體" pitchFamily="65" charset="-120"/>
                <a:ea typeface="標楷體" pitchFamily="65" charset="-120"/>
              </a:rPr>
              <a:t>  過規定標準數額</a:t>
            </a:r>
            <a:r>
              <a:rPr lang="en-US" altLang="zh-TW" sz="2100" dirty="0">
                <a:latin typeface="標楷體" pitchFamily="65" charset="-120"/>
                <a:ea typeface="標楷體" pitchFamily="65" charset="-120"/>
              </a:rPr>
              <a:t>2,000</a:t>
            </a:r>
            <a:r>
              <a:rPr lang="zh-TW" altLang="en-US" sz="2100" dirty="0">
                <a:latin typeface="標楷體" pitchFamily="65" charset="-120"/>
                <a:ea typeface="標楷體" pitchFamily="65" charset="-120"/>
              </a:rPr>
              <a:t>元），</a:t>
            </a:r>
            <a:r>
              <a:rPr lang="zh-TW" altLang="en-US" sz="2100" dirty="0">
                <a:solidFill>
                  <a:srgbClr val="C00000"/>
                </a:solidFill>
                <a:latin typeface="標楷體" pitchFamily="65" charset="-120"/>
                <a:ea typeface="標楷體" pitchFamily="65" charset="-120"/>
              </a:rPr>
              <a:t>未檢覈收據者，無法列</a:t>
            </a:r>
            <a:endParaRPr lang="en-US" altLang="zh-TW" sz="2100" dirty="0">
              <a:solidFill>
                <a:srgbClr val="C00000"/>
              </a:solidFill>
              <a:latin typeface="標楷體" pitchFamily="65" charset="-120"/>
              <a:ea typeface="標楷體" pitchFamily="65" charset="-120"/>
            </a:endParaRPr>
          </a:p>
          <a:p>
            <a:pPr eaLnBrk="1" hangingPunct="1">
              <a:buClr>
                <a:schemeClr val="tx1"/>
              </a:buClr>
              <a:buFont typeface="Wingdings" pitchFamily="2" charset="2"/>
              <a:buNone/>
              <a:defRPr/>
            </a:pPr>
            <a:r>
              <a:rPr lang="zh-TW" altLang="en-US" sz="2100" dirty="0">
                <a:solidFill>
                  <a:srgbClr val="C00000"/>
                </a:solidFill>
                <a:latin typeface="標楷體" pitchFamily="65" charset="-120"/>
                <a:ea typeface="標楷體" pitchFamily="65" charset="-120"/>
              </a:rPr>
              <a:t>  支。</a:t>
            </a:r>
          </a:p>
          <a:p>
            <a:pPr eaLnBrk="1" hangingPunct="1">
              <a:buClr>
                <a:schemeClr val="tx1"/>
              </a:buClr>
              <a:buFontTx/>
              <a:buNone/>
              <a:defRPr/>
            </a:pPr>
            <a:r>
              <a:rPr lang="en-US" altLang="zh-TW" sz="2100" dirty="0">
                <a:latin typeface="標楷體" pitchFamily="65" charset="-120"/>
                <a:ea typeface="標楷體" pitchFamily="65" charset="-120"/>
              </a:rPr>
              <a:t>2.</a:t>
            </a:r>
            <a:r>
              <a:rPr lang="zh-TW" altLang="en-US" sz="2100" dirty="0">
                <a:solidFill>
                  <a:srgbClr val="C00000"/>
                </a:solidFill>
                <a:latin typeface="標楷體" pitchFamily="65" charset="-120"/>
                <a:ea typeface="標楷體" pitchFamily="65" charset="-120"/>
              </a:rPr>
              <a:t>雜費每日上限</a:t>
            </a:r>
            <a:r>
              <a:rPr lang="en-US" altLang="zh-TW" sz="2100" dirty="0">
                <a:solidFill>
                  <a:srgbClr val="C00000"/>
                </a:solidFill>
                <a:latin typeface="標楷體" pitchFamily="65" charset="-120"/>
                <a:ea typeface="標楷體" pitchFamily="65" charset="-120"/>
              </a:rPr>
              <a:t>400</a:t>
            </a:r>
            <a:r>
              <a:rPr lang="zh-TW" altLang="en-US" sz="2100" dirty="0">
                <a:solidFill>
                  <a:srgbClr val="C00000"/>
                </a:solidFill>
                <a:latin typeface="標楷體" pitchFamily="65" charset="-120"/>
                <a:ea typeface="標楷體" pitchFamily="65" charset="-120"/>
              </a:rPr>
              <a:t>元。</a:t>
            </a:r>
            <a:endParaRPr lang="en-US" altLang="zh-TW" sz="2100" dirty="0">
              <a:solidFill>
                <a:srgbClr val="C00000"/>
              </a:solidFill>
              <a:latin typeface="標楷體" pitchFamily="65" charset="-120"/>
              <a:ea typeface="標楷體" pitchFamily="65" charset="-120"/>
            </a:endParaRPr>
          </a:p>
          <a:p>
            <a:pPr>
              <a:buFont typeface="Wingdings" panose="05000000000000000000" pitchFamily="2" charset="2"/>
              <a:buChar char="Ø"/>
              <a:defRPr/>
            </a:pPr>
            <a:r>
              <a:rPr lang="zh-TW" altLang="zh-TW" sz="1800" dirty="0">
                <a:latin typeface="標楷體" panose="03000509000000000000" pitchFamily="65" charset="-120"/>
                <a:ea typeface="標楷體" panose="03000509000000000000" pitchFamily="65" charset="-120"/>
              </a:rPr>
              <a:t>台北地區、新竹地區雜費：</a:t>
            </a:r>
            <a:r>
              <a:rPr lang="en-US" altLang="zh-TW" sz="1800" dirty="0">
                <a:latin typeface="標楷體" panose="03000509000000000000" pitchFamily="65" charset="-120"/>
                <a:ea typeface="標楷體" panose="03000509000000000000" pitchFamily="65" charset="-120"/>
              </a:rPr>
              <a:t>300</a:t>
            </a:r>
            <a:r>
              <a:rPr lang="zh-TW" altLang="zh-TW" sz="1800" dirty="0">
                <a:latin typeface="標楷體" panose="03000509000000000000" pitchFamily="65" charset="-120"/>
                <a:ea typeface="標楷體" panose="03000509000000000000" pitchFamily="65" charset="-120"/>
              </a:rPr>
              <a:t>元</a:t>
            </a:r>
          </a:p>
          <a:p>
            <a:pPr>
              <a:buFont typeface="Wingdings" panose="05000000000000000000" pitchFamily="2" charset="2"/>
              <a:buChar char="Ø"/>
              <a:defRPr/>
            </a:pPr>
            <a:r>
              <a:rPr lang="zh-TW" altLang="zh-TW" sz="1800" dirty="0">
                <a:latin typeface="標楷體" panose="03000509000000000000" pitchFamily="65" charset="-120"/>
                <a:ea typeface="標楷體" panose="03000509000000000000" pitchFamily="65" charset="-120"/>
              </a:rPr>
              <a:t>桃園地區雜費：</a:t>
            </a:r>
            <a:r>
              <a:rPr lang="en-US" altLang="zh-TW" sz="1800" dirty="0">
                <a:latin typeface="標楷體" panose="03000509000000000000" pitchFamily="65" charset="-120"/>
                <a:ea typeface="標楷體" panose="03000509000000000000" pitchFamily="65" charset="-120"/>
              </a:rPr>
              <a:t>250</a:t>
            </a:r>
            <a:r>
              <a:rPr lang="zh-TW" altLang="zh-TW" sz="1800" dirty="0">
                <a:latin typeface="標楷體" panose="03000509000000000000" pitchFamily="65" charset="-120"/>
                <a:ea typeface="標楷體" panose="03000509000000000000" pitchFamily="65" charset="-120"/>
              </a:rPr>
              <a:t>元</a:t>
            </a:r>
          </a:p>
          <a:p>
            <a:pPr>
              <a:buFont typeface="Wingdings" panose="05000000000000000000" pitchFamily="2" charset="2"/>
              <a:buChar char="Ø"/>
              <a:defRPr/>
            </a:pPr>
            <a:r>
              <a:rPr lang="zh-TW" altLang="zh-TW" sz="1800" dirty="0">
                <a:latin typeface="標楷體" panose="03000509000000000000" pitchFamily="65" charset="-120"/>
                <a:ea typeface="標楷體" panose="03000509000000000000" pitchFamily="65" charset="-120"/>
              </a:rPr>
              <a:t>中壢市、平鎮市超過四小時以上者雜費：</a:t>
            </a:r>
            <a:r>
              <a:rPr lang="en-US" altLang="zh-TW" sz="1800" dirty="0">
                <a:latin typeface="標楷體" panose="03000509000000000000" pitchFamily="65" charset="-120"/>
                <a:ea typeface="標楷體" panose="03000509000000000000" pitchFamily="65" charset="-120"/>
              </a:rPr>
              <a:t>150</a:t>
            </a:r>
            <a:r>
              <a:rPr lang="zh-TW" altLang="zh-TW" sz="1800" dirty="0">
                <a:latin typeface="標楷體" panose="03000509000000000000" pitchFamily="65" charset="-120"/>
                <a:ea typeface="標楷體" panose="03000509000000000000" pitchFamily="65" charset="-120"/>
              </a:rPr>
              <a:t>元</a:t>
            </a:r>
            <a:endParaRPr lang="en-US" altLang="zh-TW" sz="1800" dirty="0">
              <a:latin typeface="標楷體" panose="03000509000000000000" pitchFamily="65" charset="-120"/>
              <a:ea typeface="標楷體" panose="03000509000000000000" pitchFamily="65" charset="-120"/>
            </a:endParaRPr>
          </a:p>
          <a:p>
            <a:pPr marL="0" indent="0">
              <a:buNone/>
              <a:defRPr/>
            </a:pPr>
            <a:r>
              <a:rPr lang="en-US" altLang="zh-TW" sz="1800" dirty="0">
                <a:latin typeface="標楷體" panose="03000509000000000000" pitchFamily="65" charset="-120"/>
                <a:ea typeface="標楷體" panose="03000509000000000000" pitchFamily="65" charset="-120"/>
              </a:rPr>
              <a:t>   </a:t>
            </a:r>
            <a:r>
              <a:rPr lang="zh-TW" altLang="zh-TW" sz="1800" dirty="0">
                <a:latin typeface="標楷體" panose="03000509000000000000" pitchFamily="65" charset="-120"/>
                <a:ea typeface="標楷體" panose="03000509000000000000" pitchFamily="65" charset="-120"/>
              </a:rPr>
              <a:t>（不滿四小時者僅發給公車票價）</a:t>
            </a:r>
          </a:p>
          <a:p>
            <a:pPr eaLnBrk="1" hangingPunct="1">
              <a:buClr>
                <a:schemeClr val="tx1"/>
              </a:buClr>
              <a:buFontTx/>
              <a:buNone/>
              <a:defRPr/>
            </a:pPr>
            <a:endParaRPr lang="zh-TW" altLang="en-US" sz="2100" dirty="0">
              <a:solidFill>
                <a:srgbClr val="C00000"/>
              </a:solidFill>
              <a:latin typeface="標楷體" pitchFamily="65" charset="-120"/>
              <a:ea typeface="標楷體" pitchFamily="65" charset="-120"/>
            </a:endParaRPr>
          </a:p>
          <a:p>
            <a:pPr eaLnBrk="1" hangingPunct="1">
              <a:defRPr/>
            </a:pPr>
            <a:endParaRPr lang="zh-TW" altLang="en-US" sz="2100" dirty="0">
              <a:latin typeface="標楷體" pitchFamily="65" charset="-120"/>
              <a:ea typeface="標楷體" pitchFamily="65" charset="-120"/>
            </a:endParaRPr>
          </a:p>
          <a:p>
            <a:pPr eaLnBrk="1" hangingPunct="1">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Tree>
    <p:extLst>
      <p:ext uri="{BB962C8B-B14F-4D97-AF65-F5344CB8AC3E}">
        <p14:creationId xmlns:p14="http://schemas.microsoft.com/office/powerpoint/2010/main" val="328256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012859"/>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a:t>
            </a:r>
            <a:r>
              <a:rPr lang="zh-TW" altLang="en-US" sz="1600" dirty="0">
                <a:latin typeface="微软雅黑" panose="020B0503020204020204" pitchFamily="34" charset="-122"/>
                <a:ea typeface="微软雅黑" panose="020B0503020204020204" pitchFamily="34" charset="-122"/>
              </a:rPr>
              <a:t> 業務費：耗材、物品、圖書及雜項費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731457780"/>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494235" y="1006078"/>
            <a:ext cx="6172200" cy="3805238"/>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endParaRPr lang="zh-TW" altLang="en-US" dirty="0">
              <a:latin typeface="標楷體" panose="03000509000000000000" pitchFamily="65" charset="-120"/>
              <a:ea typeface="標楷體" panose="03000509000000000000" pitchFamily="65" charset="-120"/>
            </a:endParaRPr>
          </a:p>
        </p:txBody>
      </p:sp>
      <p:sp>
        <p:nvSpPr>
          <p:cNvPr id="8" name="Rectangle 4"/>
          <p:cNvSpPr>
            <a:spLocks noChangeArrowheads="1"/>
          </p:cNvSpPr>
          <p:nvPr/>
        </p:nvSpPr>
        <p:spPr bwMode="auto">
          <a:xfrm>
            <a:off x="1494235" y="951310"/>
            <a:ext cx="6172200"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buClr>
                <a:schemeClr val="tx1"/>
              </a:buClr>
              <a:buFontTx/>
              <a:buNone/>
            </a:pPr>
            <a:r>
              <a:rPr lang="en-US" altLang="zh-TW" sz="2100" dirty="0">
                <a:latin typeface="標楷體" pitchFamily="65" charset="-120"/>
                <a:ea typeface="標楷體" pitchFamily="65" charset="-120"/>
              </a:rPr>
              <a:t>3.</a:t>
            </a:r>
            <a:r>
              <a:rPr lang="zh-TW" altLang="en-US" sz="2100" dirty="0">
                <a:latin typeface="標楷體" panose="03000509000000000000" pitchFamily="65" charset="-120"/>
                <a:ea typeface="標楷體" panose="03000509000000000000" pitchFamily="65" charset="-120"/>
              </a:rPr>
              <a:t>國內差旅費</a:t>
            </a:r>
          </a:p>
          <a:p>
            <a:pPr eaLnBrk="1" hangingPunct="1">
              <a:buClr>
                <a:schemeClr val="tx1"/>
              </a:buClr>
              <a:buFontTx/>
              <a:buNone/>
            </a:pPr>
            <a:r>
              <a:rPr lang="zh-TW" altLang="en-US" sz="2100" dirty="0">
                <a:latin typeface="標楷體" panose="03000509000000000000" pitchFamily="65" charset="-120"/>
                <a:ea typeface="標楷體" panose="03000509000000000000" pitchFamily="65" charset="-120"/>
              </a:rPr>
              <a:t>  </a:t>
            </a:r>
            <a:r>
              <a:rPr lang="en-US" altLang="zh-TW" sz="2100" dirty="0">
                <a:latin typeface="標楷體" pitchFamily="65" charset="-120"/>
                <a:ea typeface="標楷體" pitchFamily="65" charset="-120"/>
              </a:rPr>
              <a:t>(1)</a:t>
            </a:r>
            <a:r>
              <a:rPr lang="zh-TW" altLang="en-US" sz="2100" dirty="0">
                <a:latin typeface="標楷體" panose="03000509000000000000" pitchFamily="65" charset="-120"/>
                <a:ea typeface="標楷體" panose="03000509000000000000" pitchFamily="65" charset="-120"/>
              </a:rPr>
              <a:t>檢附票根</a:t>
            </a:r>
            <a:r>
              <a:rPr lang="en-US" altLang="zh-TW" sz="2100" dirty="0">
                <a:latin typeface="標楷體" pitchFamily="65" charset="-120"/>
                <a:ea typeface="標楷體" pitchFamily="65" charset="-120"/>
              </a:rPr>
              <a:t>:</a:t>
            </a:r>
            <a:r>
              <a:rPr lang="zh-TW" altLang="en-US" sz="2100" dirty="0">
                <a:latin typeface="標楷體" panose="03000509000000000000" pitchFamily="65" charset="-120"/>
                <a:ea typeface="標楷體" panose="03000509000000000000" pitchFamily="65" charset="-120"/>
              </a:rPr>
              <a:t>飛機、高鐵。</a:t>
            </a:r>
          </a:p>
          <a:p>
            <a:pPr eaLnBrk="1" hangingPunct="1">
              <a:buClr>
                <a:schemeClr val="tx1"/>
              </a:buClr>
              <a:buFontTx/>
              <a:buNone/>
            </a:pPr>
            <a:r>
              <a:rPr lang="zh-TW" altLang="en-US" sz="2100" dirty="0">
                <a:latin typeface="標楷體" panose="03000509000000000000" pitchFamily="65" charset="-120"/>
                <a:ea typeface="標楷體" panose="03000509000000000000" pitchFamily="65" charset="-120"/>
              </a:rPr>
              <a:t>  </a:t>
            </a:r>
            <a:r>
              <a:rPr lang="en-US" altLang="zh-TW" sz="2100" dirty="0">
                <a:latin typeface="標楷體" pitchFamily="65" charset="-120"/>
                <a:ea typeface="標楷體" pitchFamily="65" charset="-120"/>
              </a:rPr>
              <a:t>(2)</a:t>
            </a:r>
            <a:r>
              <a:rPr lang="zh-TW" altLang="en-US" sz="2100" dirty="0">
                <a:latin typeface="標楷體" panose="03000509000000000000" pitchFamily="65" charset="-120"/>
                <a:ea typeface="標楷體" panose="03000509000000000000" pitchFamily="65" charset="-120"/>
              </a:rPr>
              <a:t>檢附會議行程表。</a:t>
            </a:r>
          </a:p>
          <a:p>
            <a:pPr eaLnBrk="1" hangingPunct="1">
              <a:buClr>
                <a:schemeClr val="tx1"/>
              </a:buClr>
              <a:buFontTx/>
              <a:buNone/>
            </a:pPr>
            <a:r>
              <a:rPr lang="zh-TW" altLang="en-US" sz="2100" dirty="0">
                <a:latin typeface="標楷體" panose="03000509000000000000" pitchFamily="65" charset="-120"/>
                <a:ea typeface="標楷體" panose="03000509000000000000" pitchFamily="65" charset="-120"/>
              </a:rPr>
              <a:t>  </a:t>
            </a:r>
            <a:r>
              <a:rPr lang="en-US" altLang="zh-TW" sz="2100" dirty="0">
                <a:latin typeface="標楷體" pitchFamily="65" charset="-120"/>
                <a:ea typeface="標楷體" pitchFamily="65" charset="-120"/>
              </a:rPr>
              <a:t>(3)</a:t>
            </a:r>
            <a:r>
              <a:rPr lang="zh-TW" altLang="en-US" sz="2100" dirty="0">
                <a:latin typeface="標楷體" panose="03000509000000000000" pitchFamily="65" charset="-120"/>
                <a:ea typeface="標楷體" panose="03000509000000000000" pitchFamily="65" charset="-120"/>
              </a:rPr>
              <a:t>假單</a:t>
            </a:r>
            <a:r>
              <a:rPr lang="en-US" altLang="zh-TW" sz="2100" dirty="0">
                <a:latin typeface="標楷體" pitchFamily="65" charset="-120"/>
                <a:ea typeface="標楷體" pitchFamily="65" charset="-120"/>
              </a:rPr>
              <a:t>:</a:t>
            </a:r>
            <a:r>
              <a:rPr lang="en-US" altLang="zh-TW" sz="2100" dirty="0">
                <a:solidFill>
                  <a:srgbClr val="FF0000"/>
                </a:solidFill>
                <a:latin typeface="標楷體" pitchFamily="65" charset="-120"/>
                <a:ea typeface="標楷體"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中原大學教職員請假單</a:t>
            </a:r>
            <a:r>
              <a:rPr lang="en-US" altLang="zh-TW" sz="2100" dirty="0">
                <a:solidFill>
                  <a:srgbClr val="C00000"/>
                </a:solidFill>
                <a:latin typeface="標楷體" pitchFamily="65" charset="-120"/>
                <a:ea typeface="標楷體"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或</a:t>
            </a:r>
            <a:r>
              <a:rPr lang="en-US" altLang="zh-TW" sz="2100" dirty="0">
                <a:solidFill>
                  <a:srgbClr val="C00000"/>
                </a:solidFill>
                <a:latin typeface="標楷體" pitchFamily="65" charset="-120"/>
                <a:ea typeface="標楷體"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中原大學學生一般假請假證明</a:t>
            </a:r>
            <a:r>
              <a:rPr lang="en-US" altLang="zh-TW" sz="2100" dirty="0">
                <a:solidFill>
                  <a:srgbClr val="C00000"/>
                </a:solidFill>
                <a:latin typeface="標楷體" pitchFamily="65" charset="-120"/>
                <a:ea typeface="標楷體"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 </a:t>
            </a:r>
          </a:p>
          <a:p>
            <a:pPr eaLnBrk="1" hangingPunct="1">
              <a:buClr>
                <a:schemeClr val="tx1"/>
              </a:buClr>
              <a:buFontTx/>
              <a:buNone/>
            </a:pPr>
            <a:r>
              <a:rPr lang="zh-TW" altLang="en-US" sz="2100" dirty="0">
                <a:latin typeface="標楷體" panose="03000509000000000000" pitchFamily="65" charset="-120"/>
                <a:ea typeface="標楷體" panose="03000509000000000000" pitchFamily="65" charset="-120"/>
              </a:rPr>
              <a:t>  </a:t>
            </a:r>
            <a:r>
              <a:rPr lang="en-US" altLang="zh-TW" sz="2100" dirty="0">
                <a:latin typeface="標楷體" pitchFamily="65" charset="-120"/>
                <a:ea typeface="標楷體" pitchFamily="65" charset="-120"/>
              </a:rPr>
              <a:t>(4)</a:t>
            </a:r>
            <a:r>
              <a:rPr lang="zh-TW" altLang="en-US" sz="2100" dirty="0">
                <a:solidFill>
                  <a:srgbClr val="C00000"/>
                </a:solidFill>
                <a:latin typeface="標楷體" panose="03000509000000000000" pitchFamily="65" charset="-120"/>
                <a:ea typeface="標楷體" panose="03000509000000000000" pitchFamily="65" charset="-120"/>
              </a:rPr>
              <a:t>計畫案內核定之人員</a:t>
            </a:r>
            <a:r>
              <a:rPr lang="en-US" altLang="zh-TW" sz="2100" dirty="0">
                <a:solidFill>
                  <a:srgbClr val="C00000"/>
                </a:solidFill>
                <a:latin typeface="標楷體" panose="03000509000000000000" pitchFamily="65" charset="-120"/>
                <a:ea typeface="標楷體" panose="03000509000000000000"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有請領薪資</a:t>
            </a:r>
            <a:r>
              <a:rPr lang="en-US" altLang="zh-TW" sz="2100" dirty="0">
                <a:solidFill>
                  <a:srgbClr val="C00000"/>
                </a:solidFill>
                <a:latin typeface="標楷體" panose="03000509000000000000" pitchFamily="65" charset="-120"/>
                <a:ea typeface="標楷體" panose="03000509000000000000"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方可報支。</a:t>
            </a:r>
            <a:endParaRPr lang="en-US" altLang="zh-TW" sz="2100" dirty="0">
              <a:solidFill>
                <a:srgbClr val="C00000"/>
              </a:solidFill>
              <a:latin typeface="標楷體" panose="03000509000000000000" pitchFamily="65" charset="-120"/>
              <a:ea typeface="標楷體" panose="03000509000000000000" pitchFamily="65" charset="-120"/>
            </a:endParaRPr>
          </a:p>
          <a:p>
            <a:pPr eaLnBrk="1" hangingPunct="1">
              <a:buClr>
                <a:schemeClr val="tx1"/>
              </a:buClr>
              <a:buFontTx/>
              <a:buNone/>
            </a:pPr>
            <a:r>
              <a:rPr lang="zh-TW" altLang="en-US" sz="2100" dirty="0">
                <a:solidFill>
                  <a:srgbClr val="C00000"/>
                </a:solidFill>
                <a:latin typeface="標楷體" panose="03000509000000000000" pitchFamily="65" charset="-120"/>
                <a:ea typeface="標楷體" panose="03000509000000000000" pitchFamily="65" charset="-120"/>
              </a:rPr>
              <a:t>     若無，需填寫校內變更表備註研究人員新增。</a:t>
            </a:r>
          </a:p>
          <a:p>
            <a:pPr eaLnBrk="1" hangingPunct="1">
              <a:buClr>
                <a:schemeClr val="tx1"/>
              </a:buClr>
              <a:buFontTx/>
              <a:buNone/>
            </a:pPr>
            <a:r>
              <a:rPr lang="zh-TW" altLang="en-US" sz="2100" dirty="0">
                <a:latin typeface="標楷體" panose="03000509000000000000" pitchFamily="65" charset="-120"/>
                <a:ea typeface="標楷體" panose="03000509000000000000" pitchFamily="65" charset="-120"/>
              </a:rPr>
              <a:t>　</a:t>
            </a:r>
            <a:r>
              <a:rPr lang="en-US" altLang="zh-TW" sz="2100" dirty="0">
                <a:latin typeface="標楷體" pitchFamily="65" charset="-120"/>
                <a:ea typeface="標楷體" pitchFamily="65" charset="-120"/>
              </a:rPr>
              <a:t>(5)</a:t>
            </a:r>
            <a:r>
              <a:rPr lang="zh-TW" altLang="en-US" sz="2100" dirty="0">
                <a:solidFill>
                  <a:srgbClr val="C00000"/>
                </a:solidFill>
                <a:latin typeface="標楷體" panose="03000509000000000000" pitchFamily="65" charset="-120"/>
                <a:ea typeface="標楷體" panose="03000509000000000000" pitchFamily="65" charset="-120"/>
              </a:rPr>
              <a:t>加會人事室簽核。</a:t>
            </a:r>
          </a:p>
          <a:p>
            <a:pPr eaLnBrk="1" hangingPunct="1">
              <a:defRPr/>
            </a:pPr>
            <a:endParaRPr lang="zh-TW" altLang="en-US" sz="2100" dirty="0">
              <a:latin typeface="標楷體" pitchFamily="65" charset="-120"/>
              <a:ea typeface="標楷體" pitchFamily="65" charset="-120"/>
            </a:endParaRPr>
          </a:p>
          <a:p>
            <a:pPr eaLnBrk="1" hangingPunct="1">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Tree>
    <p:extLst>
      <p:ext uri="{BB962C8B-B14F-4D97-AF65-F5344CB8AC3E}">
        <p14:creationId xmlns:p14="http://schemas.microsoft.com/office/powerpoint/2010/main" val="327967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012859"/>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a:t>
            </a:r>
            <a:r>
              <a:rPr lang="zh-TW" altLang="en-US" sz="1600" dirty="0">
                <a:latin typeface="微软雅黑" panose="020B0503020204020204" pitchFamily="34" charset="-122"/>
                <a:ea typeface="微软雅黑" panose="020B0503020204020204" pitchFamily="34" charset="-122"/>
              </a:rPr>
              <a:t> 業務費：耗材、物品、圖書及雜項費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1422520453"/>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494235" y="1006078"/>
            <a:ext cx="6172200" cy="3805238"/>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endParaRPr lang="zh-TW" altLang="en-US" dirty="0">
              <a:latin typeface="標楷體" panose="03000509000000000000" pitchFamily="65" charset="-120"/>
              <a:ea typeface="標楷體" panose="03000509000000000000" pitchFamily="65" charset="-120"/>
            </a:endParaRPr>
          </a:p>
        </p:txBody>
      </p:sp>
      <p:sp>
        <p:nvSpPr>
          <p:cNvPr id="8" name="Rectangle 4"/>
          <p:cNvSpPr>
            <a:spLocks noChangeArrowheads="1"/>
          </p:cNvSpPr>
          <p:nvPr/>
        </p:nvSpPr>
        <p:spPr bwMode="auto">
          <a:xfrm>
            <a:off x="1494235" y="951310"/>
            <a:ext cx="6172200"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buClr>
                <a:schemeClr val="tx1"/>
              </a:buClr>
              <a:buFontTx/>
              <a:buNone/>
            </a:pPr>
            <a:r>
              <a:rPr lang="en-US" altLang="zh-TW" sz="2100" dirty="0">
                <a:latin typeface="標楷體" pitchFamily="65" charset="-120"/>
                <a:ea typeface="標楷體" pitchFamily="65" charset="-120"/>
              </a:rPr>
              <a:t>(6)</a:t>
            </a:r>
            <a:r>
              <a:rPr lang="zh-TW" altLang="en-US" sz="2100" dirty="0">
                <a:latin typeface="標楷體" panose="03000509000000000000" pitchFamily="65" charset="-120"/>
                <a:ea typeface="標楷體" panose="03000509000000000000" pitchFamily="65" charset="-120"/>
              </a:rPr>
              <a:t>均由專戶存款直接支付受款人，</a:t>
            </a:r>
            <a:r>
              <a:rPr lang="zh-TW" altLang="en-US" sz="2100" dirty="0">
                <a:solidFill>
                  <a:srgbClr val="C00000"/>
                </a:solidFill>
                <a:latin typeface="標楷體" panose="03000509000000000000" pitchFamily="65" charset="-120"/>
                <a:ea typeface="標楷體" panose="03000509000000000000" pitchFamily="65" charset="-120"/>
              </a:rPr>
              <a:t>故國內</a:t>
            </a:r>
            <a:r>
              <a:rPr lang="en-US" altLang="zh-TW" sz="2100" dirty="0">
                <a:solidFill>
                  <a:srgbClr val="C00000"/>
                </a:solidFill>
                <a:latin typeface="標楷體" panose="03000509000000000000" pitchFamily="65" charset="-120"/>
                <a:ea typeface="標楷體" panose="03000509000000000000"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外差</a:t>
            </a:r>
            <a:endParaRPr lang="en-US" altLang="zh-TW" sz="2100" dirty="0">
              <a:solidFill>
                <a:srgbClr val="C00000"/>
              </a:solidFill>
              <a:latin typeface="標楷體" panose="03000509000000000000" pitchFamily="65" charset="-120"/>
              <a:ea typeface="標楷體" panose="03000509000000000000" pitchFamily="65" charset="-120"/>
            </a:endParaRPr>
          </a:p>
          <a:p>
            <a:pPr eaLnBrk="1" hangingPunct="1">
              <a:buClr>
                <a:schemeClr val="tx1"/>
              </a:buClr>
              <a:buFontTx/>
              <a:buNone/>
            </a:pPr>
            <a:r>
              <a:rPr lang="en-US" altLang="zh-TW" sz="2100" dirty="0">
                <a:solidFill>
                  <a:srgbClr val="C00000"/>
                </a:solidFill>
                <a:latin typeface="標楷體" panose="03000509000000000000" pitchFamily="65" charset="-120"/>
                <a:ea typeface="標楷體" panose="03000509000000000000" pitchFamily="65" charset="-120"/>
              </a:rPr>
              <a:t>   </a:t>
            </a:r>
            <a:r>
              <a:rPr lang="zh-TW" altLang="en-US" sz="2100" dirty="0">
                <a:solidFill>
                  <a:srgbClr val="C00000"/>
                </a:solidFill>
                <a:latin typeface="標楷體" panose="03000509000000000000" pitchFamily="65" charset="-120"/>
                <a:ea typeface="標楷體" panose="03000509000000000000" pitchFamily="65" charset="-120"/>
              </a:rPr>
              <a:t>旅費出差者應為受款人，若先行墊付須註明之。</a:t>
            </a:r>
            <a:endParaRPr lang="en-US" altLang="zh-TW" sz="2100" dirty="0">
              <a:solidFill>
                <a:srgbClr val="C00000"/>
              </a:solidFill>
              <a:latin typeface="標楷體" panose="03000509000000000000" pitchFamily="65" charset="-120"/>
              <a:ea typeface="標楷體" panose="03000509000000000000" pitchFamily="65" charset="-120"/>
            </a:endParaRPr>
          </a:p>
          <a:p>
            <a:pPr eaLnBrk="1" hangingPunct="1">
              <a:buClr>
                <a:schemeClr val="tx1"/>
              </a:buClr>
              <a:buFontTx/>
              <a:buNone/>
            </a:pPr>
            <a:endParaRPr lang="zh-TW" altLang="en-US" sz="2100" dirty="0">
              <a:latin typeface="標楷體" pitchFamily="65" charset="-120"/>
              <a:ea typeface="標楷體" pitchFamily="65" charset="-120"/>
            </a:endParaRPr>
          </a:p>
          <a:p>
            <a:pPr eaLnBrk="1" hangingPunct="1">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196" t="4840" b="3143"/>
          <a:stretch/>
        </p:blipFill>
        <p:spPr bwMode="auto">
          <a:xfrm>
            <a:off x="1410651" y="1718553"/>
            <a:ext cx="6014796" cy="34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01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012859"/>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a:t>
            </a:r>
            <a:r>
              <a:rPr lang="zh-TW" altLang="en-US" sz="1600" dirty="0">
                <a:latin typeface="微软雅黑" panose="020B0503020204020204" pitchFamily="34" charset="-122"/>
                <a:ea typeface="微软雅黑" panose="020B0503020204020204" pitchFamily="34" charset="-122"/>
              </a:rPr>
              <a:t> 業務費：耗材、物品、圖書及雜項費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2237779763"/>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494235" y="1006078"/>
            <a:ext cx="6172200" cy="3805238"/>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endParaRPr lang="zh-TW" altLang="en-US" dirty="0">
              <a:latin typeface="標楷體" panose="03000509000000000000" pitchFamily="65" charset="-120"/>
              <a:ea typeface="標楷體" panose="03000509000000000000" pitchFamily="65" charset="-120"/>
            </a:endParaRPr>
          </a:p>
        </p:txBody>
      </p:sp>
      <p:sp>
        <p:nvSpPr>
          <p:cNvPr id="8" name="Rectangle 4"/>
          <p:cNvSpPr>
            <a:spLocks noChangeArrowheads="1"/>
          </p:cNvSpPr>
          <p:nvPr/>
        </p:nvSpPr>
        <p:spPr bwMode="auto">
          <a:xfrm>
            <a:off x="1494235" y="951310"/>
            <a:ext cx="6172200"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buClr>
                <a:schemeClr val="tx1"/>
              </a:buClr>
              <a:buNone/>
            </a:pPr>
            <a:r>
              <a:rPr lang="en-US" altLang="zh-TW" sz="2100" dirty="0">
                <a:latin typeface="標楷體" panose="03000509000000000000" pitchFamily="65" charset="-120"/>
                <a:ea typeface="標楷體" panose="03000509000000000000" pitchFamily="65" charset="-120"/>
              </a:rPr>
              <a:t>4.</a:t>
            </a:r>
            <a:r>
              <a:rPr lang="zh-TW" altLang="zh-TW" sz="2100" dirty="0">
                <a:latin typeface="標楷體" pitchFamily="65" charset="-120"/>
                <a:ea typeface="標楷體" pitchFamily="65" charset="-120"/>
              </a:rPr>
              <a:t>依「各機關派員參加國內各項訓練或講習費用補助要點」規定</a:t>
            </a:r>
            <a:r>
              <a:rPr lang="en-US" altLang="zh-TW" sz="2100" dirty="0">
                <a:latin typeface="標楷體" pitchFamily="65" charset="-120"/>
                <a:ea typeface="標楷體" pitchFamily="65" charset="-120"/>
              </a:rPr>
              <a:t>:</a:t>
            </a:r>
          </a:p>
          <a:p>
            <a:pPr eaLnBrk="1" hangingPunct="1">
              <a:buClr>
                <a:schemeClr val="tx1"/>
              </a:buClr>
              <a:buNone/>
            </a:pPr>
            <a:r>
              <a:rPr lang="en-US" altLang="zh-TW" sz="2100" dirty="0">
                <a:latin typeface="標楷體" pitchFamily="65" charset="-120"/>
                <a:ea typeface="標楷體" pitchFamily="65" charset="-120"/>
              </a:rPr>
              <a:t>  (1)</a:t>
            </a:r>
            <a:r>
              <a:rPr lang="zh-TW" altLang="zh-TW" sz="2100" dirty="0">
                <a:solidFill>
                  <a:srgbClr val="C00000"/>
                </a:solidFill>
                <a:latin typeface="標楷體" pitchFamily="65" charset="-120"/>
                <a:ea typeface="標楷體" pitchFamily="65" charset="-120"/>
              </a:rPr>
              <a:t>參加「講習訓練」性質之</a:t>
            </a:r>
            <a:r>
              <a:rPr lang="zh-TW" altLang="en-US" sz="2100" dirty="0">
                <a:solidFill>
                  <a:srgbClr val="C00000"/>
                </a:solidFill>
                <a:latin typeface="標楷體" pitchFamily="65" charset="-120"/>
                <a:ea typeface="標楷體" pitchFamily="65" charset="-120"/>
              </a:rPr>
              <a:t>研討會，如課程</a:t>
            </a:r>
            <a:br>
              <a:rPr lang="en-US" altLang="zh-TW" sz="2100" dirty="0">
                <a:solidFill>
                  <a:srgbClr val="C00000"/>
                </a:solidFill>
                <a:latin typeface="標楷體" pitchFamily="65" charset="-120"/>
                <a:ea typeface="標楷體" pitchFamily="65" charset="-120"/>
              </a:rPr>
            </a:br>
            <a:r>
              <a:rPr lang="zh-TW" altLang="en-US" sz="2100" dirty="0">
                <a:solidFill>
                  <a:srgbClr val="C00000"/>
                </a:solidFill>
                <a:latin typeface="標楷體" pitchFamily="65" charset="-120"/>
                <a:ea typeface="標楷體" pitchFamily="65" charset="-120"/>
                <a:sym typeface="Wingdings"/>
              </a:rPr>
              <a:t></a:t>
            </a:r>
            <a:r>
              <a:rPr lang="zh-TW" altLang="zh-TW" sz="2100" dirty="0">
                <a:solidFill>
                  <a:srgbClr val="C00000"/>
                </a:solidFill>
                <a:latin typeface="標楷體" pitchFamily="65" charset="-120"/>
                <a:ea typeface="標楷體" pitchFamily="65" charset="-120"/>
              </a:rPr>
              <a:t>不得支雜費</a:t>
            </a:r>
            <a:r>
              <a:rPr lang="zh-TW" altLang="en-US" sz="2100" dirty="0">
                <a:solidFill>
                  <a:srgbClr val="C00000"/>
                </a:solidFill>
                <a:latin typeface="標楷體" pitchFamily="65" charset="-120"/>
                <a:ea typeface="標楷體" pitchFamily="65" charset="-120"/>
              </a:rPr>
              <a:t>。</a:t>
            </a:r>
            <a:endParaRPr lang="en-US" altLang="zh-TW" sz="2100" dirty="0">
              <a:solidFill>
                <a:srgbClr val="C00000"/>
              </a:solidFill>
              <a:latin typeface="標楷體" pitchFamily="65" charset="-120"/>
              <a:ea typeface="標楷體" pitchFamily="65" charset="-120"/>
            </a:endParaRPr>
          </a:p>
          <a:p>
            <a:pPr eaLnBrk="1" hangingPunct="1">
              <a:buClr>
                <a:schemeClr val="tx1"/>
              </a:buClr>
              <a:buNone/>
            </a:pPr>
            <a:r>
              <a:rPr lang="en-US" altLang="zh-TW" sz="2100" dirty="0">
                <a:latin typeface="標楷體" pitchFamily="65" charset="-120"/>
                <a:ea typeface="標楷體" pitchFamily="65" charset="-120"/>
              </a:rPr>
              <a:t>  (2)</a:t>
            </a:r>
            <a:r>
              <a:rPr lang="zh-TW" altLang="zh-TW" sz="2100" dirty="0">
                <a:latin typeface="標楷體" pitchFamily="65" charset="-120"/>
                <a:ea typeface="標楷體" pitchFamily="65" charset="-120"/>
              </a:rPr>
              <a:t>參加</a:t>
            </a:r>
            <a:r>
              <a:rPr lang="zh-TW" altLang="en-US" sz="2100" dirty="0">
                <a:latin typeface="標楷體" pitchFamily="65" charset="-120"/>
                <a:ea typeface="標楷體" pitchFamily="65" charset="-120"/>
              </a:rPr>
              <a:t>「</a:t>
            </a:r>
            <a:r>
              <a:rPr lang="zh-TW" altLang="zh-TW" sz="2100" dirty="0">
                <a:latin typeface="標楷體" pitchFamily="65" charset="-120"/>
                <a:ea typeface="標楷體" pitchFamily="65" charset="-120"/>
              </a:rPr>
              <a:t>非屬講習訓練</a:t>
            </a:r>
            <a:r>
              <a:rPr lang="zh-TW" altLang="en-US" sz="2100" dirty="0">
                <a:latin typeface="標楷體" pitchFamily="65" charset="-120"/>
                <a:ea typeface="標楷體" pitchFamily="65" charset="-120"/>
              </a:rPr>
              <a:t>」</a:t>
            </a:r>
            <a:r>
              <a:rPr lang="zh-TW" altLang="zh-TW" sz="2100" dirty="0">
                <a:latin typeface="標楷體" pitchFamily="65" charset="-120"/>
                <a:ea typeface="標楷體" pitchFamily="65" charset="-120"/>
              </a:rPr>
              <a:t>，依「國內出差旅費報支要點」規定辦理</a:t>
            </a:r>
            <a:r>
              <a:rPr lang="zh-TW" altLang="en-US" sz="2100" dirty="0">
                <a:latin typeface="標楷體" pitchFamily="65" charset="-120"/>
                <a:ea typeface="標楷體" pitchFamily="65" charset="-120"/>
                <a:sym typeface="Wingdings"/>
              </a:rPr>
              <a:t></a:t>
            </a:r>
            <a:r>
              <a:rPr lang="zh-TW" altLang="zh-TW" sz="2100" dirty="0">
                <a:latin typeface="標楷體" pitchFamily="65" charset="-120"/>
                <a:ea typeface="標楷體" pitchFamily="65" charset="-120"/>
              </a:rPr>
              <a:t>可報支雜費。  </a:t>
            </a:r>
          </a:p>
          <a:p>
            <a:pPr eaLnBrk="1" hangingPunct="1">
              <a:buClr>
                <a:schemeClr val="tx1"/>
              </a:buClr>
              <a:buFontTx/>
              <a:buNone/>
            </a:pPr>
            <a:endParaRPr lang="zh-TW" altLang="en-US" sz="2100" dirty="0">
              <a:latin typeface="標楷體" pitchFamily="65" charset="-120"/>
              <a:ea typeface="標楷體" pitchFamily="65" charset="-120"/>
            </a:endParaRPr>
          </a:p>
          <a:p>
            <a:pPr eaLnBrk="1" hangingPunct="1">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Tree>
    <p:extLst>
      <p:ext uri="{BB962C8B-B14F-4D97-AF65-F5344CB8AC3E}">
        <p14:creationId xmlns:p14="http://schemas.microsoft.com/office/powerpoint/2010/main" val="357000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692771"/>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a:t>
            </a:r>
            <a:r>
              <a:rPr lang="zh-TW" altLang="en-US" sz="1600" dirty="0">
                <a:latin typeface="微软雅黑" panose="020B0503020204020204" pitchFamily="34" charset="-122"/>
                <a:ea typeface="微软雅黑" panose="020B0503020204020204" pitchFamily="34" charset="-122"/>
              </a:rPr>
              <a:t> 業務費：彈性支用</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2972449759"/>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494235" y="1006078"/>
            <a:ext cx="6172200" cy="3805238"/>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endParaRPr lang="zh-TW" altLang="en-US" dirty="0">
              <a:latin typeface="標楷體" panose="03000509000000000000" pitchFamily="65" charset="-120"/>
              <a:ea typeface="標楷體" panose="03000509000000000000" pitchFamily="65" charset="-120"/>
            </a:endParaRPr>
          </a:p>
        </p:txBody>
      </p:sp>
      <p:sp>
        <p:nvSpPr>
          <p:cNvPr id="8" name="Rectangle 4"/>
          <p:cNvSpPr>
            <a:spLocks noChangeArrowheads="1"/>
          </p:cNvSpPr>
          <p:nvPr/>
        </p:nvSpPr>
        <p:spPr bwMode="auto">
          <a:xfrm>
            <a:off x="609600" y="951310"/>
            <a:ext cx="8001000" cy="386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ts val="500"/>
              </a:spcBef>
              <a:buFont typeface="Wingdings" panose="05000000000000000000" pitchFamily="2" charset="2"/>
              <a:buChar char="Ø"/>
              <a:defRPr/>
            </a:pPr>
            <a:r>
              <a:rPr lang="zh-TW" altLang="en-US" sz="2100" dirty="0">
                <a:latin typeface="標楷體" pitchFamily="65" charset="-120"/>
                <a:ea typeface="標楷體" pitchFamily="65" charset="-120"/>
              </a:rPr>
              <a:t>定額核定在</a:t>
            </a:r>
            <a:r>
              <a:rPr lang="zh-TW" altLang="en-US" sz="2100" u="sng" dirty="0">
                <a:latin typeface="標楷體" pitchFamily="65" charset="-120"/>
                <a:ea typeface="標楷體" pitchFamily="65" charset="-120"/>
              </a:rPr>
              <a:t>耗材項下</a:t>
            </a:r>
            <a:r>
              <a:rPr lang="zh-TW" altLang="en-US" sz="2100" dirty="0">
                <a:latin typeface="標楷體" pitchFamily="65" charset="-120"/>
                <a:ea typeface="標楷體" pitchFamily="65" charset="-120"/>
              </a:rPr>
              <a:t>，</a:t>
            </a:r>
            <a:r>
              <a:rPr lang="zh-TW" altLang="en-US" sz="2100" u="sng" dirty="0">
                <a:latin typeface="標楷體" pitchFamily="65" charset="-120"/>
                <a:ea typeface="標楷體" pitchFamily="65" charset="-120"/>
              </a:rPr>
              <a:t>並非另行編列經費</a:t>
            </a:r>
            <a:r>
              <a:rPr lang="zh-TW" altLang="en-US" sz="2100" dirty="0">
                <a:latin typeface="標楷體" pitchFamily="65" charset="-120"/>
                <a:ea typeface="標楷體" pitchFamily="65" charset="-120"/>
              </a:rPr>
              <a:t>，使用範圍如下</a:t>
            </a:r>
            <a:r>
              <a:rPr lang="en-US" altLang="zh-TW" sz="2100" dirty="0">
                <a:latin typeface="標楷體" pitchFamily="65" charset="-120"/>
                <a:ea typeface="標楷體" pitchFamily="65" charset="-120"/>
              </a:rPr>
              <a:t>:</a:t>
            </a: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spcBef>
                <a:spcPts val="500"/>
              </a:spcBef>
              <a:buFont typeface="Wingdings" pitchFamily="2" charset="2"/>
              <a:buNone/>
              <a:defRPr/>
            </a:pPr>
            <a:r>
              <a:rPr lang="en-US" altLang="zh-TW" sz="2100" dirty="0">
                <a:latin typeface="標楷體" pitchFamily="65" charset="-120"/>
                <a:ea typeface="標楷體" pitchFamily="65" charset="-120"/>
              </a:rPr>
              <a:t>1.</a:t>
            </a:r>
            <a:r>
              <a:rPr lang="zh-TW" altLang="en-US" sz="2100" dirty="0">
                <a:latin typeface="標楷體" pitchFamily="65" charset="-120"/>
                <a:ea typeface="標楷體" pitchFamily="65" charset="-120"/>
              </a:rPr>
              <a:t>交通費</a:t>
            </a:r>
            <a:r>
              <a:rPr lang="en-US" altLang="zh-TW" sz="2100" dirty="0">
                <a:latin typeface="標楷體" pitchFamily="65" charset="-120"/>
                <a:ea typeface="標楷體" pitchFamily="65" charset="-120"/>
              </a:rPr>
              <a:t>(</a:t>
            </a:r>
            <a:r>
              <a:rPr lang="zh-TW" altLang="en-US" sz="2100" dirty="0">
                <a:latin typeface="標楷體" pitchFamily="65" charset="-120"/>
                <a:ea typeface="標楷體" pitchFamily="65" charset="-120"/>
              </a:rPr>
              <a:t>計程車資、自行駕車之油料、過路（橋）及停車費</a:t>
            </a:r>
            <a:r>
              <a:rPr lang="en-US" altLang="zh-TW" sz="2100" dirty="0">
                <a:latin typeface="標楷體" pitchFamily="65" charset="-120"/>
                <a:ea typeface="標楷體" pitchFamily="65" charset="-120"/>
              </a:rPr>
              <a:t>)</a:t>
            </a:r>
            <a:r>
              <a:rPr lang="zh-TW" altLang="en-US" sz="2100" dirty="0">
                <a:latin typeface="標楷體" pitchFamily="65" charset="-120"/>
                <a:ea typeface="標楷體" pitchFamily="65" charset="-120"/>
              </a:rPr>
              <a:t>。  </a:t>
            </a:r>
            <a:endParaRPr lang="en-US" altLang="zh-TW" sz="2100" dirty="0">
              <a:latin typeface="標楷體" pitchFamily="65" charset="-120"/>
              <a:ea typeface="標楷體" pitchFamily="65" charset="-120"/>
            </a:endParaRPr>
          </a:p>
          <a:p>
            <a:pPr eaLnBrk="1" hangingPunct="1">
              <a:spcBef>
                <a:spcPts val="500"/>
              </a:spcBef>
              <a:buFont typeface="Wingdings" pitchFamily="2" charset="2"/>
              <a:buNone/>
              <a:defRPr/>
            </a:pPr>
            <a:r>
              <a:rPr lang="en-US" altLang="zh-TW" sz="2100" dirty="0">
                <a:latin typeface="標楷體" pitchFamily="65" charset="-120"/>
                <a:ea typeface="標楷體" pitchFamily="65" charset="-120"/>
              </a:rPr>
              <a:t>2.</a:t>
            </a:r>
            <a:r>
              <a:rPr lang="zh-TW" altLang="en-US" sz="2100" dirty="0">
                <a:latin typeface="標楷體" pitchFamily="65" charset="-120"/>
                <a:ea typeface="標楷體" pitchFamily="65" charset="-120"/>
              </a:rPr>
              <a:t>接待</a:t>
            </a:r>
            <a:r>
              <a:rPr lang="zh-TW" altLang="en-US" sz="2100" u="heavy" dirty="0">
                <a:latin typeface="標楷體" pitchFamily="65" charset="-120"/>
                <a:ea typeface="標楷體" pitchFamily="65" charset="-120"/>
              </a:rPr>
              <a:t>國外</a:t>
            </a:r>
            <a:r>
              <a:rPr lang="zh-TW" altLang="en-US" sz="2100" dirty="0">
                <a:latin typeface="標楷體" pitchFamily="65" charset="-120"/>
                <a:ea typeface="標楷體" pitchFamily="65" charset="-120"/>
              </a:rPr>
              <a:t>訪賓之餐敘及饋贈、國際交流。</a:t>
            </a:r>
            <a:endParaRPr lang="en-US" altLang="zh-TW" sz="2100" dirty="0">
              <a:latin typeface="標楷體" pitchFamily="65" charset="-120"/>
              <a:ea typeface="標楷體" pitchFamily="65" charset="-120"/>
            </a:endParaRPr>
          </a:p>
          <a:p>
            <a:pPr eaLnBrk="1" hangingPunct="1">
              <a:spcBef>
                <a:spcPts val="500"/>
              </a:spcBef>
              <a:buFont typeface="Wingdings" pitchFamily="2" charset="2"/>
              <a:buNone/>
              <a:defRPr/>
            </a:pPr>
            <a:r>
              <a:rPr lang="en-US" altLang="zh-TW" sz="2100" dirty="0">
                <a:solidFill>
                  <a:srgbClr val="C00000"/>
                </a:solidFill>
                <a:latin typeface="標楷體" pitchFamily="65" charset="-120"/>
                <a:ea typeface="標楷體" pitchFamily="65" charset="-120"/>
              </a:rPr>
              <a:t>3.</a:t>
            </a:r>
            <a:r>
              <a:rPr lang="zh-TW" altLang="en-US" sz="2100" dirty="0">
                <a:solidFill>
                  <a:srgbClr val="C00000"/>
                </a:solidFill>
                <a:latin typeface="標楷體" pitchFamily="65" charset="-120"/>
                <a:ea typeface="標楷體" pitchFamily="65" charset="-120"/>
              </a:rPr>
              <a:t>出席費、稿費、審查費</a:t>
            </a:r>
            <a:endParaRPr lang="en-US" altLang="zh-TW" sz="2100" dirty="0">
              <a:solidFill>
                <a:srgbClr val="C00000"/>
              </a:solidFill>
              <a:latin typeface="標楷體" pitchFamily="65" charset="-120"/>
              <a:ea typeface="標楷體" pitchFamily="65" charset="-120"/>
            </a:endParaRPr>
          </a:p>
          <a:p>
            <a:pPr eaLnBrk="1" hangingPunct="1">
              <a:spcBef>
                <a:spcPts val="500"/>
              </a:spcBef>
              <a:buFont typeface="Wingdings" pitchFamily="2" charset="2"/>
              <a:buNone/>
              <a:defRPr/>
            </a:pPr>
            <a:r>
              <a:rPr lang="zh-TW" altLang="en-US" sz="2100" dirty="0">
                <a:solidFill>
                  <a:srgbClr val="C00000"/>
                </a:solidFill>
                <a:latin typeface="標楷體" pitchFamily="65" charset="-120"/>
                <a:ea typeface="標楷體" pitchFamily="65" charset="-120"/>
              </a:rPr>
              <a:t>    </a:t>
            </a:r>
            <a:r>
              <a:rPr lang="en-US" altLang="zh-TW" sz="2100" dirty="0">
                <a:solidFill>
                  <a:srgbClr val="C00000"/>
                </a:solidFill>
                <a:latin typeface="標楷體" pitchFamily="65" charset="-120"/>
                <a:ea typeface="標楷體" pitchFamily="65" charset="-120"/>
              </a:rPr>
              <a:t>(</a:t>
            </a:r>
            <a:r>
              <a:rPr lang="zh-TW" altLang="en-US" sz="2100" dirty="0">
                <a:solidFill>
                  <a:srgbClr val="C00000"/>
                </a:solidFill>
                <a:latin typeface="標楷體" pitchFamily="65" charset="-120"/>
                <a:ea typeface="標楷體" pitchFamily="65" charset="-120"/>
              </a:rPr>
              <a:t>機構內人員不含計畫內相關人員認定為外聘學者專家</a:t>
            </a:r>
            <a:r>
              <a:rPr lang="en-US" altLang="zh-TW" sz="2100" dirty="0">
                <a:solidFill>
                  <a:srgbClr val="C00000"/>
                </a:solidFill>
                <a:latin typeface="標楷體" pitchFamily="65" charset="-120"/>
                <a:ea typeface="標楷體" pitchFamily="65" charset="-120"/>
              </a:rPr>
              <a:t>)</a:t>
            </a:r>
            <a:r>
              <a:rPr lang="zh-TW" altLang="en-US" sz="2100" dirty="0">
                <a:solidFill>
                  <a:srgbClr val="C00000"/>
                </a:solidFill>
                <a:latin typeface="標楷體" pitchFamily="65" charset="-120"/>
                <a:ea typeface="標楷體" pitchFamily="65" charset="-120"/>
              </a:rPr>
              <a:t>。</a:t>
            </a:r>
            <a:endParaRPr lang="en-US" altLang="zh-TW" sz="2100" dirty="0">
              <a:solidFill>
                <a:srgbClr val="C00000"/>
              </a:solidFill>
              <a:latin typeface="標楷體" pitchFamily="65" charset="-120"/>
              <a:ea typeface="標楷體" pitchFamily="65" charset="-120"/>
            </a:endParaRPr>
          </a:p>
          <a:p>
            <a:pPr marL="0" indent="0">
              <a:spcBef>
                <a:spcPts val="500"/>
              </a:spcBef>
              <a:buFontTx/>
              <a:buNone/>
              <a:defRPr/>
            </a:pPr>
            <a:r>
              <a:rPr lang="en-US" altLang="zh-TW" sz="2100" dirty="0">
                <a:latin typeface="標楷體" pitchFamily="65" charset="-120"/>
                <a:ea typeface="標楷體" pitchFamily="65" charset="-120"/>
              </a:rPr>
              <a:t>4.</a:t>
            </a:r>
            <a:r>
              <a:rPr lang="zh-TW" altLang="en-US" sz="2100" dirty="0">
                <a:latin typeface="標楷體" pitchFamily="65" charset="-120"/>
                <a:ea typeface="標楷體" pitchFamily="65" charset="-120"/>
              </a:rPr>
              <a:t>因問卷調查所需郵政禮券。</a:t>
            </a:r>
            <a:endParaRPr lang="en-US" altLang="zh-TW" sz="2100" dirty="0">
              <a:latin typeface="標楷體" pitchFamily="65" charset="-120"/>
              <a:ea typeface="標楷體" pitchFamily="65" charset="-120"/>
            </a:endParaRPr>
          </a:p>
          <a:p>
            <a:pPr marL="0" indent="0">
              <a:spcBef>
                <a:spcPts val="500"/>
              </a:spcBef>
              <a:buFontTx/>
              <a:buNone/>
              <a:defRPr/>
            </a:pPr>
            <a:r>
              <a:rPr lang="en-US" altLang="zh-TW" sz="2100" dirty="0">
                <a:solidFill>
                  <a:srgbClr val="C00000"/>
                </a:solidFill>
                <a:latin typeface="標楷體" pitchFamily="65" charset="-120"/>
                <a:ea typeface="標楷體" pitchFamily="65" charset="-120"/>
              </a:rPr>
              <a:t>5.</a:t>
            </a:r>
            <a:r>
              <a:rPr lang="zh-TW" altLang="zh-TW" sz="2100" dirty="0">
                <a:solidFill>
                  <a:srgbClr val="C00000"/>
                </a:solidFill>
                <a:latin typeface="標楷體" pitchFamily="65" charset="-120"/>
                <a:ea typeface="標楷體" pitchFamily="65" charset="-120"/>
              </a:rPr>
              <a:t>鐘點費</a:t>
            </a:r>
            <a:r>
              <a:rPr lang="en-US" altLang="zh-TW" sz="2100" dirty="0">
                <a:solidFill>
                  <a:srgbClr val="C00000"/>
                </a:solidFill>
                <a:latin typeface="標楷體" pitchFamily="65" charset="-120"/>
                <a:ea typeface="標楷體" pitchFamily="65" charset="-120"/>
              </a:rPr>
              <a:t>:</a:t>
            </a:r>
            <a:r>
              <a:rPr lang="zh-TW" altLang="zh-TW" sz="2100" dirty="0">
                <a:solidFill>
                  <a:srgbClr val="C00000"/>
                </a:solidFill>
                <a:latin typeface="標楷體" pitchFamily="65" charset="-120"/>
                <a:ea typeface="標楷體" pitchFamily="65" charset="-120"/>
              </a:rPr>
              <a:t>機構內人員不含計畫內相關人員認</a:t>
            </a:r>
            <a:r>
              <a:rPr lang="zh-TW" altLang="en-US" sz="2100" dirty="0">
                <a:solidFill>
                  <a:srgbClr val="C00000"/>
                </a:solidFill>
                <a:latin typeface="標楷體" pitchFamily="65" charset="-120"/>
                <a:ea typeface="標楷體" pitchFamily="65" charset="-120"/>
              </a:rPr>
              <a:t>定</a:t>
            </a:r>
            <a:r>
              <a:rPr lang="zh-TW" altLang="zh-TW" sz="2100" dirty="0">
                <a:solidFill>
                  <a:srgbClr val="C00000"/>
                </a:solidFill>
                <a:latin typeface="標楷體" pitchFamily="65" charset="-120"/>
                <a:ea typeface="標楷體" pitchFamily="65" charset="-120"/>
              </a:rPr>
              <a:t>外聘學者專家</a:t>
            </a:r>
            <a:r>
              <a:rPr lang="zh-TW" altLang="en-US" sz="2100" dirty="0">
                <a:solidFill>
                  <a:srgbClr val="C00000"/>
                </a:solidFill>
                <a:latin typeface="標楷體" pitchFamily="65" charset="-120"/>
                <a:ea typeface="標楷體" pitchFamily="65" charset="-120"/>
              </a:rPr>
              <a:t>。</a:t>
            </a:r>
            <a:endParaRPr lang="en-US" altLang="zh-TW" sz="2100" dirty="0">
              <a:solidFill>
                <a:srgbClr val="C00000"/>
              </a:solidFill>
              <a:latin typeface="標楷體" pitchFamily="65" charset="-120"/>
              <a:ea typeface="標楷體" pitchFamily="65" charset="-120"/>
            </a:endParaRPr>
          </a:p>
          <a:p>
            <a:pPr marL="0" indent="0">
              <a:spcBef>
                <a:spcPts val="500"/>
              </a:spcBef>
              <a:buFontTx/>
              <a:buNone/>
              <a:defRPr/>
            </a:pPr>
            <a:r>
              <a:rPr lang="en-US" altLang="zh-TW" sz="2100" dirty="0">
                <a:latin typeface="標楷體" pitchFamily="65" charset="-120"/>
                <a:ea typeface="標楷體" pitchFamily="65" charset="-120"/>
              </a:rPr>
              <a:t>6.</a:t>
            </a:r>
            <a:r>
              <a:rPr lang="zh-TW" altLang="en-US" sz="2100" dirty="0">
                <a:latin typeface="標楷體" pitchFamily="65" charset="-120"/>
                <a:ea typeface="標楷體" pitchFamily="65" charset="-120"/>
              </a:rPr>
              <a:t>聘請國外顧問、專家及學者來臺工作酬勞</a:t>
            </a:r>
            <a:r>
              <a:rPr lang="en-US" altLang="zh-TW" sz="2100" dirty="0">
                <a:latin typeface="標楷體" pitchFamily="65" charset="-120"/>
                <a:ea typeface="標楷體" pitchFamily="65" charset="-120"/>
              </a:rPr>
              <a:t>(</a:t>
            </a:r>
            <a:r>
              <a:rPr lang="zh-TW" altLang="en-US" sz="2100" dirty="0">
                <a:latin typeface="標楷體" pitchFamily="65" charset="-120"/>
                <a:ea typeface="標楷體" pitchFamily="65" charset="-120"/>
              </a:rPr>
              <a:t>標準待教育部訂定</a:t>
            </a:r>
            <a:r>
              <a:rPr lang="en-US" altLang="zh-TW" sz="2100" dirty="0">
                <a:latin typeface="標楷體" pitchFamily="65" charset="-120"/>
                <a:ea typeface="標楷體" pitchFamily="65" charset="-120"/>
              </a:rPr>
              <a:t>) </a:t>
            </a:r>
            <a:endParaRPr lang="zh-TW" altLang="en-US" sz="2100" dirty="0">
              <a:latin typeface="標楷體" pitchFamily="65" charset="-120"/>
              <a:ea typeface="標楷體" pitchFamily="65" charset="-120"/>
            </a:endParaRPr>
          </a:p>
          <a:p>
            <a:pPr eaLnBrk="1" hangingPunct="1">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Tree>
    <p:extLst>
      <p:ext uri="{BB962C8B-B14F-4D97-AF65-F5344CB8AC3E}">
        <p14:creationId xmlns:p14="http://schemas.microsoft.com/office/powerpoint/2010/main" val="179802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372683"/>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2.</a:t>
            </a:r>
            <a:r>
              <a:rPr lang="zh-TW" altLang="en-US" sz="1600" dirty="0">
                <a:latin typeface="微软雅黑" panose="020B0503020204020204" pitchFamily="34" charset="-122"/>
                <a:ea typeface="微软雅黑" panose="020B0503020204020204" pitchFamily="34" charset="-122"/>
              </a:rPr>
              <a:t> 研究設備費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461947295"/>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494235" y="1006078"/>
            <a:ext cx="6172200" cy="3805238"/>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endParaRPr lang="zh-TW" altLang="en-US" dirty="0">
              <a:latin typeface="標楷體" panose="03000509000000000000" pitchFamily="65" charset="-120"/>
              <a:ea typeface="標楷體" panose="03000509000000000000" pitchFamily="65" charset="-120"/>
            </a:endParaRPr>
          </a:p>
        </p:txBody>
      </p:sp>
      <p:sp>
        <p:nvSpPr>
          <p:cNvPr id="8" name="Rectangle 4"/>
          <p:cNvSpPr>
            <a:spLocks noChangeArrowheads="1"/>
          </p:cNvSpPr>
          <p:nvPr/>
        </p:nvSpPr>
        <p:spPr bwMode="auto">
          <a:xfrm>
            <a:off x="609600" y="951310"/>
            <a:ext cx="7658911"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nSpc>
                <a:spcPct val="130000"/>
              </a:lnSpc>
              <a:buFont typeface="Wingdings" pitchFamily="2" charset="2"/>
              <a:buChar char="Ø"/>
            </a:pPr>
            <a:r>
              <a:rPr lang="zh-TW" altLang="en-US" sz="2100" u="sng" dirty="0">
                <a:latin typeface="標楷體" pitchFamily="65" charset="-120"/>
                <a:ea typeface="標楷體" pitchFamily="65" charset="-120"/>
              </a:rPr>
              <a:t>依經費核定清單所核定之設備，在核定經費限額內核實列支。</a:t>
            </a:r>
            <a:endParaRPr lang="en-US" altLang="zh-TW" sz="2100" u="sng" dirty="0">
              <a:latin typeface="標楷體" pitchFamily="65" charset="-120"/>
              <a:ea typeface="標楷體" pitchFamily="65" charset="-120"/>
            </a:endParaRPr>
          </a:p>
          <a:p>
            <a:pPr marL="0" lvl="1" indent="0" eaLnBrk="1" hangingPunct="1">
              <a:spcBef>
                <a:spcPts val="500"/>
              </a:spcBef>
              <a:buNone/>
              <a:defRPr/>
            </a:pPr>
            <a:r>
              <a:rPr lang="en-US" altLang="zh-TW" sz="2100" dirty="0">
                <a:latin typeface="標楷體" pitchFamily="65" charset="-120"/>
                <a:ea typeface="標楷體" pitchFamily="65" charset="-120"/>
              </a:rPr>
              <a:t>1.</a:t>
            </a:r>
            <a:r>
              <a:rPr lang="zh-TW" altLang="en-US" sz="2100" dirty="0">
                <a:latin typeface="標楷體" pitchFamily="65" charset="-120"/>
                <a:ea typeface="標楷體" pitchFamily="65" charset="-120"/>
              </a:rPr>
              <a:t> 實際購買項目如與原先核定項目不同，請先完成變更流程。</a:t>
            </a:r>
            <a:endParaRPr lang="en-US" altLang="zh-TW" sz="2100" dirty="0">
              <a:latin typeface="標楷體" pitchFamily="65" charset="-120"/>
              <a:ea typeface="標楷體" pitchFamily="65" charset="-120"/>
            </a:endParaRPr>
          </a:p>
          <a:p>
            <a:pPr marL="0" lvl="1" indent="0" eaLnBrk="1" hangingPunct="1">
              <a:spcBef>
                <a:spcPts val="500"/>
              </a:spcBef>
              <a:buNone/>
              <a:defRPr/>
            </a:pPr>
            <a:r>
              <a:rPr lang="en-US" altLang="zh-TW" sz="2100" dirty="0">
                <a:solidFill>
                  <a:schemeClr val="tx1">
                    <a:lumMod val="75000"/>
                    <a:lumOff val="25000"/>
                  </a:schemeClr>
                </a:solidFill>
                <a:latin typeface="標楷體" pitchFamily="65" charset="-120"/>
                <a:ea typeface="標楷體" pitchFamily="65" charset="-120"/>
              </a:rPr>
              <a:t>2.</a:t>
            </a:r>
            <a:r>
              <a:rPr lang="zh-TW" altLang="en-US" sz="2100" dirty="0">
                <a:solidFill>
                  <a:schemeClr val="tx1">
                    <a:lumMod val="75000"/>
                    <a:lumOff val="25000"/>
                  </a:schemeClr>
                </a:solidFill>
                <a:latin typeface="標楷體" pitchFamily="65" charset="-120"/>
                <a:ea typeface="標楷體" pitchFamily="65" charset="-120"/>
              </a:rPr>
              <a:t> </a:t>
            </a:r>
            <a:r>
              <a:rPr lang="zh-TW" altLang="en-US" sz="2100" dirty="0">
                <a:solidFill>
                  <a:srgbClr val="C00000"/>
                </a:solidFill>
                <a:latin typeface="標楷體" pitchFamily="65" charset="-120"/>
                <a:ea typeface="標楷體" pitchFamily="65" charset="-120"/>
              </a:rPr>
              <a:t>務必於執行期限前一個月完成採購設備事宜</a:t>
            </a:r>
            <a:r>
              <a:rPr lang="en-US" altLang="zh-TW" sz="2100" dirty="0">
                <a:solidFill>
                  <a:schemeClr val="tx1">
                    <a:lumMod val="75000"/>
                    <a:lumOff val="25000"/>
                  </a:schemeClr>
                </a:solidFill>
                <a:latin typeface="標楷體" pitchFamily="65" charset="-120"/>
                <a:ea typeface="標楷體" pitchFamily="65" charset="-120"/>
              </a:rPr>
              <a:t>(</a:t>
            </a:r>
            <a:r>
              <a:rPr lang="zh-TW" altLang="en-US" sz="2100" dirty="0">
                <a:solidFill>
                  <a:schemeClr val="tx1">
                    <a:lumMod val="75000"/>
                    <a:lumOff val="25000"/>
                  </a:schemeClr>
                </a:solidFill>
                <a:latin typeface="標楷體" pitchFamily="65" charset="-120"/>
                <a:ea typeface="標楷體" pitchFamily="65" charset="-120"/>
              </a:rPr>
              <a:t>尤其是「外</a:t>
            </a:r>
            <a:endParaRPr lang="en-US" altLang="zh-TW" sz="2100" dirty="0">
              <a:solidFill>
                <a:schemeClr val="tx1">
                  <a:lumMod val="75000"/>
                  <a:lumOff val="25000"/>
                </a:schemeClr>
              </a:solidFill>
              <a:latin typeface="標楷體" pitchFamily="65" charset="-120"/>
              <a:ea typeface="標楷體" pitchFamily="65" charset="-120"/>
            </a:endParaRPr>
          </a:p>
          <a:p>
            <a:pPr marL="0" lvl="1" indent="0" eaLnBrk="1" hangingPunct="1">
              <a:spcBef>
                <a:spcPts val="500"/>
              </a:spcBef>
              <a:buNone/>
              <a:defRPr/>
            </a:pPr>
            <a:r>
              <a:rPr lang="en-US" altLang="zh-TW" sz="2100" dirty="0">
                <a:solidFill>
                  <a:schemeClr val="tx1">
                    <a:lumMod val="75000"/>
                    <a:lumOff val="25000"/>
                  </a:schemeClr>
                </a:solidFill>
                <a:latin typeface="標楷體" pitchFamily="65" charset="-120"/>
                <a:ea typeface="標楷體" pitchFamily="65" charset="-120"/>
              </a:rPr>
              <a:t>  </a:t>
            </a:r>
            <a:r>
              <a:rPr lang="zh-TW" altLang="en-US" sz="2100" dirty="0">
                <a:solidFill>
                  <a:schemeClr val="tx1">
                    <a:lumMod val="75000"/>
                    <a:lumOff val="25000"/>
                  </a:schemeClr>
                </a:solidFill>
                <a:latin typeface="標楷體" pitchFamily="65" charset="-120"/>
                <a:ea typeface="標楷體" pitchFamily="65" charset="-120"/>
              </a:rPr>
              <a:t>購案」</a:t>
            </a:r>
            <a:r>
              <a:rPr lang="en-US" altLang="zh-TW" sz="2100" dirty="0">
                <a:solidFill>
                  <a:schemeClr val="tx1">
                    <a:lumMod val="75000"/>
                    <a:lumOff val="25000"/>
                  </a:schemeClr>
                </a:solidFill>
                <a:latin typeface="標楷體" pitchFamily="65" charset="-120"/>
                <a:ea typeface="標楷體" pitchFamily="65" charset="-120"/>
              </a:rPr>
              <a:t>)</a:t>
            </a:r>
            <a:r>
              <a:rPr lang="zh-TW" altLang="en-US" sz="2100" dirty="0">
                <a:solidFill>
                  <a:schemeClr val="tx1">
                    <a:lumMod val="75000"/>
                    <a:lumOff val="25000"/>
                  </a:schemeClr>
                </a:solidFill>
                <a:latin typeface="標楷體" pitchFamily="65" charset="-120"/>
                <a:ea typeface="標楷體" pitchFamily="65" charset="-120"/>
              </a:rPr>
              <a:t>，國科會曾質疑結案將屆才進行採購，該績效如何</a:t>
            </a:r>
            <a:endParaRPr lang="en-US" altLang="zh-TW" sz="2100" dirty="0">
              <a:solidFill>
                <a:schemeClr val="tx1">
                  <a:lumMod val="75000"/>
                  <a:lumOff val="25000"/>
                </a:schemeClr>
              </a:solidFill>
              <a:latin typeface="標楷體" pitchFamily="65" charset="-120"/>
              <a:ea typeface="標楷體" pitchFamily="65" charset="-120"/>
            </a:endParaRPr>
          </a:p>
          <a:p>
            <a:pPr marL="0" lvl="1" indent="0" eaLnBrk="1" hangingPunct="1">
              <a:spcBef>
                <a:spcPts val="500"/>
              </a:spcBef>
              <a:buNone/>
              <a:defRPr/>
            </a:pPr>
            <a:r>
              <a:rPr lang="en-US" altLang="zh-TW" sz="2100" dirty="0">
                <a:solidFill>
                  <a:schemeClr val="tx1">
                    <a:lumMod val="75000"/>
                    <a:lumOff val="25000"/>
                  </a:schemeClr>
                </a:solidFill>
                <a:latin typeface="標楷體" pitchFamily="65" charset="-120"/>
                <a:ea typeface="標楷體" pitchFamily="65" charset="-120"/>
              </a:rPr>
              <a:t>  </a:t>
            </a:r>
            <a:r>
              <a:rPr lang="zh-TW" altLang="en-US" sz="2100" dirty="0">
                <a:solidFill>
                  <a:schemeClr val="tx1">
                    <a:lumMod val="75000"/>
                    <a:lumOff val="25000"/>
                  </a:schemeClr>
                </a:solidFill>
                <a:latin typeface="標楷體" pitchFamily="65" charset="-120"/>
                <a:ea typeface="標楷體" pitchFamily="65" charset="-120"/>
              </a:rPr>
              <a:t>展現</a:t>
            </a:r>
            <a:r>
              <a:rPr lang="en-US" altLang="zh-TW" sz="2100" dirty="0">
                <a:solidFill>
                  <a:schemeClr val="tx1">
                    <a:lumMod val="75000"/>
                    <a:lumOff val="25000"/>
                  </a:schemeClr>
                </a:solidFill>
                <a:latin typeface="標楷體" pitchFamily="65" charset="-120"/>
                <a:ea typeface="標楷體" pitchFamily="65" charset="-120"/>
              </a:rPr>
              <a:t>? </a:t>
            </a:r>
            <a:r>
              <a:rPr lang="zh-TW" altLang="en-US" sz="2100" dirty="0">
                <a:solidFill>
                  <a:schemeClr val="tx1">
                    <a:lumMod val="75000"/>
                    <a:lumOff val="25000"/>
                  </a:schemeClr>
                </a:solidFill>
                <a:latin typeface="標楷體" pitchFamily="65" charset="-120"/>
                <a:ea typeface="標楷體" pitchFamily="65" charset="-120"/>
              </a:rPr>
              <a:t>故請掌握驗收最後期限，並留意</a:t>
            </a:r>
            <a:r>
              <a:rPr lang="zh-TW" altLang="en-US" sz="2100" dirty="0">
                <a:solidFill>
                  <a:srgbClr val="C00000"/>
                </a:solidFill>
                <a:latin typeface="標楷體" pitchFamily="65" charset="-120"/>
                <a:ea typeface="標楷體" pitchFamily="65" charset="-120"/>
              </a:rPr>
              <a:t>發票日期務必須落於</a:t>
            </a:r>
            <a:endParaRPr lang="en-US" altLang="zh-TW" sz="2100" dirty="0">
              <a:solidFill>
                <a:srgbClr val="C00000"/>
              </a:solidFill>
              <a:latin typeface="標楷體" pitchFamily="65" charset="-120"/>
              <a:ea typeface="標楷體" pitchFamily="65" charset="-120"/>
            </a:endParaRPr>
          </a:p>
          <a:p>
            <a:pPr marL="0" lvl="1" indent="0" eaLnBrk="1" hangingPunct="1">
              <a:spcBef>
                <a:spcPts val="500"/>
              </a:spcBef>
              <a:buNone/>
              <a:defRPr/>
            </a:pPr>
            <a:r>
              <a:rPr lang="en-US" altLang="zh-TW" sz="2100" dirty="0">
                <a:solidFill>
                  <a:srgbClr val="C00000"/>
                </a:solidFill>
                <a:latin typeface="標楷體" pitchFamily="65" charset="-120"/>
                <a:ea typeface="標楷體" pitchFamily="65" charset="-120"/>
              </a:rPr>
              <a:t>  </a:t>
            </a:r>
            <a:r>
              <a:rPr lang="zh-TW" altLang="en-US" sz="2100" dirty="0">
                <a:solidFill>
                  <a:srgbClr val="C00000"/>
                </a:solidFill>
                <a:latin typeface="標楷體" pitchFamily="65" charset="-120"/>
                <a:ea typeface="標楷體" pitchFamily="65" charset="-120"/>
              </a:rPr>
              <a:t>執行期限內。</a:t>
            </a:r>
            <a:endParaRPr lang="en-US" altLang="zh-TW" sz="2100" dirty="0">
              <a:solidFill>
                <a:srgbClr val="C00000"/>
              </a:solidFill>
              <a:latin typeface="標楷體" pitchFamily="65" charset="-120"/>
              <a:ea typeface="標楷體" pitchFamily="65" charset="-120"/>
            </a:endParaRPr>
          </a:p>
          <a:p>
            <a:pPr marL="0" lvl="1" indent="0" eaLnBrk="1" hangingPunct="1">
              <a:spcBef>
                <a:spcPts val="500"/>
              </a:spcBef>
              <a:buNone/>
              <a:defRPr/>
            </a:pPr>
            <a:r>
              <a:rPr lang="en-US" altLang="zh-TW" sz="2100" dirty="0">
                <a:latin typeface="標楷體" pitchFamily="65" charset="-120"/>
                <a:ea typeface="標楷體" pitchFamily="65" charset="-120"/>
              </a:rPr>
              <a:t>3.</a:t>
            </a:r>
            <a:r>
              <a:rPr lang="zh-TW" altLang="en-US" sz="2100" dirty="0">
                <a:solidFill>
                  <a:srgbClr val="C00000"/>
                </a:solidFill>
                <a:latin typeface="標楷體" pitchFamily="65" charset="-120"/>
                <a:ea typeface="標楷體" pitchFamily="65" charset="-120"/>
              </a:rPr>
              <a:t>請購日期晚於發票日期須再註明原因並由主持人簽章。</a:t>
            </a:r>
          </a:p>
          <a:p>
            <a:pPr marL="0" lvl="1" indent="0" eaLnBrk="1" hangingPunct="1">
              <a:spcBef>
                <a:spcPts val="500"/>
              </a:spcBef>
              <a:buNone/>
              <a:defRPr/>
            </a:pPr>
            <a:endParaRPr lang="zh-TW" altLang="en-US" sz="1600" dirty="0">
              <a:solidFill>
                <a:srgbClr val="FF0000"/>
              </a:solidFill>
              <a:latin typeface="微软雅黑" panose="020B0503020204020204" pitchFamily="34" charset="-122"/>
              <a:ea typeface="微软雅黑" panose="020B0503020204020204" pitchFamily="34" charset="-122"/>
            </a:endParaRP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Tree>
    <p:extLst>
      <p:ext uri="{BB962C8B-B14F-4D97-AF65-F5344CB8AC3E}">
        <p14:creationId xmlns:p14="http://schemas.microsoft.com/office/powerpoint/2010/main" val="24102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372683"/>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3.</a:t>
            </a:r>
            <a:r>
              <a:rPr lang="zh-TW" altLang="en-US" sz="1600" dirty="0">
                <a:latin typeface="微软雅黑" panose="020B0503020204020204" pitchFamily="34" charset="-122"/>
                <a:ea typeface="微软雅黑" panose="020B0503020204020204" pitchFamily="34" charset="-122"/>
              </a:rPr>
              <a:t> 國外差旅費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3208632516"/>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609600" y="951310"/>
            <a:ext cx="7056835" cy="3860006"/>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檢附資料如下：</a:t>
            </a:r>
          </a:p>
          <a:p>
            <a:pPr>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假單</a:t>
            </a:r>
            <a:r>
              <a:rPr lang="en-US" altLang="zh-TW" dirty="0">
                <a:latin typeface="標楷體" panose="03000509000000000000" pitchFamily="65" charset="-120"/>
                <a:ea typeface="標楷體" panose="03000509000000000000" pitchFamily="65" charset="-120"/>
              </a:rPr>
              <a:t>:</a:t>
            </a:r>
          </a:p>
          <a:p>
            <a:pPr>
              <a:lnSpc>
                <a:spcPct val="100000"/>
              </a:lnSpc>
              <a:buClr>
                <a:schemeClr val="tx1"/>
              </a:buCl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出差者應事先填寫「公差假單」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非公假單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，事後補假須註明理由並簽章。</a:t>
            </a:r>
          </a:p>
        </p:txBody>
      </p:sp>
      <p:sp>
        <p:nvSpPr>
          <p:cNvPr id="8" name="Rectangle 4"/>
          <p:cNvSpPr>
            <a:spLocks noChangeArrowheads="1"/>
          </p:cNvSpPr>
          <p:nvPr/>
        </p:nvSpPr>
        <p:spPr bwMode="auto">
          <a:xfrm>
            <a:off x="609600" y="951310"/>
            <a:ext cx="7658911"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609600" lvl="1" indent="-609600" eaLnBrk="1" hangingPunct="1">
              <a:spcBef>
                <a:spcPts val="500"/>
              </a:spcBef>
              <a:buFont typeface="Wingdings" panose="05000000000000000000" pitchFamily="2" charset="2"/>
              <a:buChar char="Ø"/>
              <a:defRPr/>
            </a:pPr>
            <a:endParaRPr lang="zh-TW" altLang="en-US" sz="1600" dirty="0">
              <a:solidFill>
                <a:srgbClr val="FF0000"/>
              </a:solidFill>
              <a:latin typeface="微软雅黑" panose="020B0503020204020204" pitchFamily="34" charset="-122"/>
              <a:ea typeface="微软雅黑" panose="020B0503020204020204" pitchFamily="34" charset="-122"/>
            </a:endParaRP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Tree>
    <p:extLst>
      <p:ext uri="{BB962C8B-B14F-4D97-AF65-F5344CB8AC3E}">
        <p14:creationId xmlns:p14="http://schemas.microsoft.com/office/powerpoint/2010/main" val="107187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541322" y="3596082"/>
            <a:ext cx="4428980" cy="63080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文本框 9"/>
          <p:cNvSpPr txBox="1"/>
          <p:nvPr/>
        </p:nvSpPr>
        <p:spPr>
          <a:xfrm>
            <a:off x="2809777" y="3722824"/>
            <a:ext cx="1784156" cy="359701"/>
          </a:xfrm>
          <a:prstGeom prst="rect">
            <a:avLst/>
          </a:prstGeom>
          <a:noFill/>
        </p:spPr>
        <p:txBody>
          <a:bodyPr wrap="square" lIns="51422" tIns="25711" rIns="51422" bIns="25711" rtlCol="0">
            <a:spAutoFit/>
          </a:bodyPr>
          <a:lstStyle/>
          <a:p>
            <a:pPr marL="0" lvl="1" algn="ctr"/>
            <a:r>
              <a:rPr lang="en-US" altLang="zh-CN" sz="2000" b="1" dirty="0">
                <a:solidFill>
                  <a:srgbClr val="037A9B"/>
                </a:solidFill>
                <a:latin typeface="微软雅黑" panose="020B0503020204020204" pitchFamily="34" charset="-122"/>
                <a:ea typeface="微软雅黑" panose="020B0503020204020204" pitchFamily="34" charset="-122"/>
              </a:rPr>
              <a:t>04.</a:t>
            </a:r>
            <a:r>
              <a:rPr lang="zh-CN" altLang="en-US" sz="2000" b="1" dirty="0">
                <a:solidFill>
                  <a:srgbClr val="037A9B"/>
                </a:solidFill>
                <a:latin typeface="微软雅黑" panose="020B0503020204020204" pitchFamily="34" charset="-122"/>
                <a:ea typeface="微软雅黑" panose="020B0503020204020204" pitchFamily="34" charset="-122"/>
              </a:rPr>
              <a:t>結案</a:t>
            </a:r>
          </a:p>
        </p:txBody>
      </p:sp>
      <p:sp>
        <p:nvSpPr>
          <p:cNvPr id="6" name="圆角矩形 5"/>
          <p:cNvSpPr/>
          <p:nvPr/>
        </p:nvSpPr>
        <p:spPr>
          <a:xfrm>
            <a:off x="2426756" y="2695506"/>
            <a:ext cx="4337346" cy="743541"/>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 name="圆角矩形 7"/>
          <p:cNvSpPr/>
          <p:nvPr/>
        </p:nvSpPr>
        <p:spPr>
          <a:xfrm>
            <a:off x="2387067" y="1797080"/>
            <a:ext cx="3992220" cy="6183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圆角矩形 8"/>
          <p:cNvSpPr/>
          <p:nvPr/>
        </p:nvSpPr>
        <p:spPr>
          <a:xfrm>
            <a:off x="2426756" y="987156"/>
            <a:ext cx="4239188" cy="63080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nvGrpSpPr>
          <p:cNvPr id="10" name="组合 9"/>
          <p:cNvGrpSpPr/>
          <p:nvPr/>
        </p:nvGrpSpPr>
        <p:grpSpPr>
          <a:xfrm>
            <a:off x="5994201" y="1629610"/>
            <a:ext cx="794162" cy="939692"/>
            <a:chOff x="1677608" y="2996952"/>
            <a:chExt cx="1395643" cy="1395643"/>
          </a:xfrm>
        </p:grpSpPr>
        <p:sp>
          <p:nvSpPr>
            <p:cNvPr id="1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2" name="Oval 29"/>
            <p:cNvSpPr>
              <a:spLocks noChangeAspect="1"/>
            </p:cNvSpPr>
            <p:nvPr/>
          </p:nvSpPr>
          <p:spPr>
            <a:xfrm>
              <a:off x="1850114" y="3169458"/>
              <a:ext cx="1050630" cy="1050630"/>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grpSp>
        <p:nvGrpSpPr>
          <p:cNvPr id="14" name="组合 13"/>
          <p:cNvGrpSpPr/>
          <p:nvPr/>
        </p:nvGrpSpPr>
        <p:grpSpPr>
          <a:xfrm>
            <a:off x="1871604" y="807632"/>
            <a:ext cx="794162" cy="939692"/>
            <a:chOff x="1677608" y="2996952"/>
            <a:chExt cx="1395643" cy="1395643"/>
          </a:xfrm>
        </p:grpSpPr>
        <p:sp>
          <p:nvSpPr>
            <p:cNvPr id="1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6" name="Oval 29"/>
            <p:cNvSpPr>
              <a:spLocks noChangeAspect="1"/>
            </p:cNvSpPr>
            <p:nvPr/>
          </p:nvSpPr>
          <p:spPr>
            <a:xfrm>
              <a:off x="1850114" y="3169458"/>
              <a:ext cx="1050630" cy="1050630"/>
            </a:xfrm>
            <a:prstGeom prst="ellipse">
              <a:avLst/>
            </a:prstGeom>
            <a:gradFill>
              <a:gsLst>
                <a:gs pos="0">
                  <a:srgbClr val="C72319"/>
                </a:gs>
                <a:gs pos="100000">
                  <a:srgbClr val="F343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grpSp>
        <p:nvGrpSpPr>
          <p:cNvPr id="17" name="组合 16"/>
          <p:cNvGrpSpPr/>
          <p:nvPr/>
        </p:nvGrpSpPr>
        <p:grpSpPr>
          <a:xfrm>
            <a:off x="2202769" y="2556877"/>
            <a:ext cx="794162" cy="939692"/>
            <a:chOff x="1677608" y="2996952"/>
            <a:chExt cx="1395643" cy="1395643"/>
          </a:xfrm>
        </p:grpSpPr>
        <p:sp>
          <p:nvSpPr>
            <p:cNvPr id="1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9" name="Oval 29"/>
            <p:cNvSpPr>
              <a:spLocks noChangeAspect="1"/>
            </p:cNvSpPr>
            <p:nvPr/>
          </p:nvSpPr>
          <p:spPr>
            <a:xfrm>
              <a:off x="1850114" y="3169458"/>
              <a:ext cx="1050630" cy="1050630"/>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grpSp>
        <p:nvGrpSpPr>
          <p:cNvPr id="20" name="组合 19"/>
          <p:cNvGrpSpPr/>
          <p:nvPr/>
        </p:nvGrpSpPr>
        <p:grpSpPr>
          <a:xfrm>
            <a:off x="6365232" y="3534658"/>
            <a:ext cx="794162" cy="939692"/>
            <a:chOff x="1677608" y="2996952"/>
            <a:chExt cx="1395643" cy="1395643"/>
          </a:xfrm>
        </p:grpSpPr>
        <p:sp>
          <p:nvSpPr>
            <p:cNvPr id="2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22" name="Oval 29"/>
            <p:cNvSpPr>
              <a:spLocks noChangeAspect="1"/>
            </p:cNvSpPr>
            <p:nvPr/>
          </p:nvSpPr>
          <p:spPr>
            <a:xfrm>
              <a:off x="1843301" y="3169458"/>
              <a:ext cx="1050629" cy="1050629"/>
            </a:xfrm>
            <a:prstGeom prst="ellipse">
              <a:avLst/>
            </a:prstGeom>
            <a:gradFill>
              <a:gsLst>
                <a:gs pos="0">
                  <a:srgbClr val="03435C"/>
                </a:gs>
                <a:gs pos="100000">
                  <a:srgbClr val="037A9B"/>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prstClr val="white"/>
                </a:solidFill>
                <a:effectLst>
                  <a:outerShdw blurRad="38100" dist="38100" dir="2700000" algn="tl">
                    <a:srgbClr val="000000">
                      <a:alpha val="43137"/>
                    </a:srgbClr>
                  </a:outerShdw>
                </a:effectLst>
                <a:latin typeface="微软雅黑" panose="020B0503020204020204" pitchFamily="34" charset="-122"/>
              </a:endParaRPr>
            </a:p>
          </p:txBody>
        </p:sp>
      </p:grpSp>
      <p:sp>
        <p:nvSpPr>
          <p:cNvPr id="23" name="KSO_Shape"/>
          <p:cNvSpPr/>
          <p:nvPr/>
        </p:nvSpPr>
        <p:spPr bwMode="auto">
          <a:xfrm>
            <a:off x="6278565" y="1989920"/>
            <a:ext cx="241172" cy="20539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dirty="0">
              <a:solidFill>
                <a:srgbClr val="1C666E"/>
              </a:solidFill>
              <a:latin typeface="微软雅黑" panose="020B0503020204020204" pitchFamily="34" charset="-122"/>
              <a:ea typeface="宋体" panose="02010600030101010101" pitchFamily="2" charset="-122"/>
            </a:endParaRPr>
          </a:p>
        </p:txBody>
      </p:sp>
      <p:sp>
        <p:nvSpPr>
          <p:cNvPr id="24" name="KSO_Shape"/>
          <p:cNvSpPr/>
          <p:nvPr/>
        </p:nvSpPr>
        <p:spPr bwMode="auto">
          <a:xfrm>
            <a:off x="2465156" y="2844608"/>
            <a:ext cx="269386" cy="31556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dirty="0">
              <a:solidFill>
                <a:srgbClr val="1C666E"/>
              </a:solidFill>
              <a:latin typeface="微软雅黑" panose="020B0503020204020204" pitchFamily="34" charset="-122"/>
              <a:ea typeface="宋体" panose="02010600030101010101" pitchFamily="2" charset="-122"/>
            </a:endParaRPr>
          </a:p>
        </p:txBody>
      </p:sp>
      <p:sp>
        <p:nvSpPr>
          <p:cNvPr id="25" name="KSO_Shape"/>
          <p:cNvSpPr/>
          <p:nvPr/>
        </p:nvSpPr>
        <p:spPr bwMode="auto">
          <a:xfrm>
            <a:off x="6658407" y="3875404"/>
            <a:ext cx="259913" cy="2209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dirty="0">
              <a:solidFill>
                <a:srgbClr val="1C666E"/>
              </a:solidFill>
              <a:latin typeface="微软雅黑" panose="020B0503020204020204" pitchFamily="34" charset="-122"/>
              <a:ea typeface="宋体" panose="02010600030101010101" pitchFamily="2" charset="-122"/>
            </a:endParaRPr>
          </a:p>
        </p:txBody>
      </p:sp>
      <p:sp>
        <p:nvSpPr>
          <p:cNvPr id="26" name="文本框 9"/>
          <p:cNvSpPr txBox="1"/>
          <p:nvPr/>
        </p:nvSpPr>
        <p:spPr>
          <a:xfrm>
            <a:off x="2700009" y="1125135"/>
            <a:ext cx="3579480" cy="359701"/>
          </a:xfrm>
          <a:prstGeom prst="rect">
            <a:avLst/>
          </a:prstGeom>
          <a:noFill/>
        </p:spPr>
        <p:txBody>
          <a:bodyPr wrap="square" lIns="51422" tIns="25711" rIns="51422" bIns="25711" rtlCol="0">
            <a:spAutoFit/>
          </a:bodyPr>
          <a:lstStyle/>
          <a:p>
            <a:pPr marL="0" lvl="1" algn="ctr"/>
            <a:r>
              <a:rPr lang="en-US" altLang="zh-CN" sz="2000" b="1" dirty="0">
                <a:solidFill>
                  <a:srgbClr val="F34347"/>
                </a:solidFill>
                <a:latin typeface="微软雅黑" panose="020B0503020204020204" pitchFamily="34" charset="-122"/>
                <a:ea typeface="微软雅黑" panose="020B0503020204020204" pitchFamily="34" charset="-122"/>
              </a:rPr>
              <a:t>01.</a:t>
            </a:r>
            <a:r>
              <a:rPr lang="zh-TW" altLang="en-US" sz="2000" b="1" dirty="0">
                <a:solidFill>
                  <a:srgbClr val="F34347"/>
                </a:solidFill>
                <a:latin typeface="微软雅黑" panose="020B0503020204020204" pitchFamily="34" charset="-122"/>
                <a:ea typeface="微软雅黑" panose="020B0503020204020204" pitchFamily="34" charset="-122"/>
              </a:rPr>
              <a:t>國科會計畫經費處理原則</a:t>
            </a:r>
            <a:endParaRPr lang="en-US" altLang="zh-TW" sz="2000" b="1" dirty="0">
              <a:solidFill>
                <a:srgbClr val="F34347"/>
              </a:solidFill>
              <a:latin typeface="微软雅黑" panose="020B0503020204020204" pitchFamily="34" charset="-122"/>
              <a:ea typeface="微软雅黑" panose="020B0503020204020204" pitchFamily="34" charset="-122"/>
            </a:endParaRPr>
          </a:p>
        </p:txBody>
      </p:sp>
      <p:sp>
        <p:nvSpPr>
          <p:cNvPr id="27" name="文本框 9"/>
          <p:cNvSpPr txBox="1"/>
          <p:nvPr/>
        </p:nvSpPr>
        <p:spPr>
          <a:xfrm>
            <a:off x="3010823" y="2867181"/>
            <a:ext cx="3397657" cy="667477"/>
          </a:xfrm>
          <a:prstGeom prst="rect">
            <a:avLst/>
          </a:prstGeom>
          <a:noFill/>
        </p:spPr>
        <p:txBody>
          <a:bodyPr wrap="square" lIns="51422" tIns="25711" rIns="51422" bIns="25711" rtlCol="0">
            <a:spAutoFit/>
          </a:bodyPr>
          <a:lstStyle/>
          <a:p>
            <a:pPr marL="0" lvl="1" algn="ctr"/>
            <a:r>
              <a:rPr lang="en-US" altLang="zh-CN" sz="2000" b="1" dirty="0">
                <a:solidFill>
                  <a:srgbClr val="00877F"/>
                </a:solidFill>
                <a:latin typeface="微软雅黑" panose="020B0503020204020204" pitchFamily="34" charset="-122"/>
                <a:ea typeface="微软雅黑" panose="020B0503020204020204" pitchFamily="34" charset="-122"/>
              </a:rPr>
              <a:t>03.</a:t>
            </a:r>
            <a:r>
              <a:rPr lang="zh-TW" altLang="en-US" sz="2000" b="1" dirty="0">
                <a:solidFill>
                  <a:srgbClr val="00877F"/>
                </a:solidFill>
                <a:latin typeface="微软雅黑" panose="020B0503020204020204" pitchFamily="34" charset="-122"/>
                <a:ea typeface="微软雅黑" panose="020B0503020204020204" pitchFamily="34" charset="-122"/>
              </a:rPr>
              <a:t>國科會就地查核常見缺失</a:t>
            </a:r>
          </a:p>
          <a:p>
            <a:pPr marL="0" lvl="1" algn="ctr"/>
            <a:endParaRPr lang="zh-TW" altLang="en-US" sz="2000" b="1" dirty="0">
              <a:solidFill>
                <a:srgbClr val="F34347"/>
              </a:solidFill>
              <a:latin typeface="微软雅黑" panose="020B0503020204020204" pitchFamily="34" charset="-122"/>
              <a:ea typeface="微软雅黑" panose="020B0503020204020204" pitchFamily="34" charset="-122"/>
            </a:endParaRPr>
          </a:p>
        </p:txBody>
      </p:sp>
      <p:sp>
        <p:nvSpPr>
          <p:cNvPr id="40" name="矩形 39"/>
          <p:cNvSpPr/>
          <p:nvPr/>
        </p:nvSpPr>
        <p:spPr>
          <a:xfrm>
            <a:off x="-17314" y="-151"/>
            <a:ext cx="2285999" cy="34280"/>
          </a:xfrm>
          <a:prstGeom prst="rect">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1" name="矩形 40"/>
          <p:cNvSpPr/>
          <p:nvPr/>
        </p:nvSpPr>
        <p:spPr>
          <a:xfrm>
            <a:off x="2268686" y="-151"/>
            <a:ext cx="2285999" cy="34280"/>
          </a:xfrm>
          <a:prstGeom prst="rect">
            <a:avLst/>
          </a:prstGeom>
          <a:solidFill>
            <a:srgbClr val="F3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2" name="矩形 41"/>
          <p:cNvSpPr/>
          <p:nvPr/>
        </p:nvSpPr>
        <p:spPr>
          <a:xfrm>
            <a:off x="4554685" y="-151"/>
            <a:ext cx="2285999" cy="34280"/>
          </a:xfrm>
          <a:prstGeom prst="rect">
            <a:avLst/>
          </a:prstGeom>
          <a:solidFill>
            <a:srgbClr val="059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3" name="矩形 42"/>
          <p:cNvSpPr/>
          <p:nvPr/>
        </p:nvSpPr>
        <p:spPr>
          <a:xfrm>
            <a:off x="6822346" y="-151"/>
            <a:ext cx="2304339" cy="34280"/>
          </a:xfrm>
          <a:prstGeom prst="rect">
            <a:avLst/>
          </a:prstGeom>
          <a:solidFill>
            <a:srgbClr val="03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4" name="矩形 43"/>
          <p:cNvSpPr/>
          <p:nvPr/>
        </p:nvSpPr>
        <p:spPr>
          <a:xfrm rot="2700000">
            <a:off x="-401251" y="1976030"/>
            <a:ext cx="1673992" cy="1673992"/>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5" name="矩形 44"/>
          <p:cNvSpPr/>
          <p:nvPr/>
        </p:nvSpPr>
        <p:spPr>
          <a:xfrm rot="2700000">
            <a:off x="-559909" y="1242982"/>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6" name="矩形 45"/>
          <p:cNvSpPr/>
          <p:nvPr/>
        </p:nvSpPr>
        <p:spPr>
          <a:xfrm rot="2700000">
            <a:off x="-273095" y="3257223"/>
            <a:ext cx="997629" cy="997629"/>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7" name="矩形 46"/>
          <p:cNvSpPr/>
          <p:nvPr/>
        </p:nvSpPr>
        <p:spPr>
          <a:xfrm rot="2700000">
            <a:off x="465865" y="3134551"/>
            <a:ext cx="408629" cy="408629"/>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8" name="矩形 47"/>
          <p:cNvSpPr/>
          <p:nvPr/>
        </p:nvSpPr>
        <p:spPr>
          <a:xfrm rot="2700000">
            <a:off x="-420265" y="1987780"/>
            <a:ext cx="840529" cy="84052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9" name="矩形 48"/>
          <p:cNvSpPr/>
          <p:nvPr/>
        </p:nvSpPr>
        <p:spPr>
          <a:xfrm rot="2700000">
            <a:off x="7780269" y="1897044"/>
            <a:ext cx="1673992" cy="1673992"/>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0" name="矩形 49"/>
          <p:cNvSpPr/>
          <p:nvPr/>
        </p:nvSpPr>
        <p:spPr>
          <a:xfrm rot="2700000">
            <a:off x="8167521" y="1121151"/>
            <a:ext cx="1235233" cy="1235233"/>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1" name="矩形 50"/>
          <p:cNvSpPr/>
          <p:nvPr/>
        </p:nvSpPr>
        <p:spPr>
          <a:xfrm rot="2700000">
            <a:off x="8563232" y="3232459"/>
            <a:ext cx="980731" cy="980731"/>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2" name="矩形 51"/>
          <p:cNvSpPr/>
          <p:nvPr/>
        </p:nvSpPr>
        <p:spPr>
          <a:xfrm rot="2700000">
            <a:off x="8234668" y="3610455"/>
            <a:ext cx="408629" cy="40862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b="1" dirty="0">
              <a:latin typeface="微软雅黑" panose="020B0503020204020204" pitchFamily="34" charset="-122"/>
            </a:endParaRPr>
          </a:p>
        </p:txBody>
      </p:sp>
      <p:sp>
        <p:nvSpPr>
          <p:cNvPr id="53" name="矩形 52"/>
          <p:cNvSpPr/>
          <p:nvPr/>
        </p:nvSpPr>
        <p:spPr>
          <a:xfrm rot="2700000">
            <a:off x="8018718" y="1724427"/>
            <a:ext cx="840529" cy="84052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4" name="矩形 53"/>
          <p:cNvSpPr/>
          <p:nvPr/>
        </p:nvSpPr>
        <p:spPr>
          <a:xfrm rot="2700000">
            <a:off x="-310627" y="3610456"/>
            <a:ext cx="408629" cy="40862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5" name="矩形 54"/>
          <p:cNvSpPr/>
          <p:nvPr/>
        </p:nvSpPr>
        <p:spPr>
          <a:xfrm rot="2700000">
            <a:off x="7803136" y="3099412"/>
            <a:ext cx="217120" cy="217120"/>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b="1" dirty="0">
              <a:latin typeface="微软雅黑" panose="020B0503020204020204" pitchFamily="34" charset="-122"/>
            </a:endParaRPr>
          </a:p>
        </p:txBody>
      </p:sp>
      <p:sp>
        <p:nvSpPr>
          <p:cNvPr id="56" name="矩形 55"/>
          <p:cNvSpPr/>
          <p:nvPr/>
        </p:nvSpPr>
        <p:spPr>
          <a:xfrm rot="2700000">
            <a:off x="1070397" y="2240287"/>
            <a:ext cx="217120" cy="217120"/>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b="1" dirty="0">
              <a:latin typeface="微软雅黑" panose="020B0503020204020204" pitchFamily="34" charset="-122"/>
            </a:endParaRPr>
          </a:p>
        </p:txBody>
      </p:sp>
      <p:sp>
        <p:nvSpPr>
          <p:cNvPr id="13" name="KSO_Shape"/>
          <p:cNvSpPr/>
          <p:nvPr/>
        </p:nvSpPr>
        <p:spPr bwMode="auto">
          <a:xfrm>
            <a:off x="2161471" y="1216575"/>
            <a:ext cx="249092" cy="18889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1012" dirty="0">
              <a:solidFill>
                <a:schemeClr val="bg1"/>
              </a:solidFill>
              <a:latin typeface="微软雅黑" panose="020B0503020204020204" pitchFamily="34" charset="-122"/>
              <a:ea typeface="微软雅黑" panose="020B0503020204020204" pitchFamily="34" charset="-122"/>
            </a:endParaRPr>
          </a:p>
        </p:txBody>
      </p:sp>
      <p:sp>
        <p:nvSpPr>
          <p:cNvPr id="7" name="文本框 9"/>
          <p:cNvSpPr txBox="1"/>
          <p:nvPr/>
        </p:nvSpPr>
        <p:spPr>
          <a:xfrm>
            <a:off x="2551882" y="1783869"/>
            <a:ext cx="3442318" cy="667477"/>
          </a:xfrm>
          <a:prstGeom prst="rect">
            <a:avLst/>
          </a:prstGeom>
          <a:noFill/>
        </p:spPr>
        <p:txBody>
          <a:bodyPr wrap="square" lIns="51422" tIns="25711" rIns="51422" bIns="25711" rtlCol="0">
            <a:spAutoFit/>
          </a:bodyPr>
          <a:lstStyle/>
          <a:p>
            <a:pPr marL="0" lvl="1" algn="ctr"/>
            <a:r>
              <a:rPr lang="en-US" altLang="zh-CN" sz="2000" b="1" dirty="0">
                <a:solidFill>
                  <a:srgbClr val="FF6600"/>
                </a:solidFill>
                <a:latin typeface="微软雅黑" panose="020B0503020204020204" pitchFamily="34" charset="-122"/>
                <a:ea typeface="微软雅黑" panose="020B0503020204020204" pitchFamily="34" charset="-122"/>
              </a:rPr>
              <a:t>02.</a:t>
            </a:r>
            <a:r>
              <a:rPr lang="zh-TW" altLang="en-US" sz="2000" b="1" dirty="0">
                <a:solidFill>
                  <a:srgbClr val="FF6600"/>
                </a:solidFill>
                <a:latin typeface="微软雅黑" panose="020B0503020204020204" pitchFamily="34" charset="-122"/>
                <a:ea typeface="微软雅黑" panose="020B0503020204020204" pitchFamily="34" charset="-122"/>
              </a:rPr>
              <a:t>補助項目新增、支出用途變更及經費流用</a:t>
            </a:r>
          </a:p>
        </p:txBody>
      </p:sp>
    </p:spTree>
    <p:extLst>
      <p:ext uri="{BB962C8B-B14F-4D97-AF65-F5344CB8AC3E}">
        <p14:creationId xmlns:p14="http://schemas.microsoft.com/office/powerpoint/2010/main" val="31425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par>
                                <p:cTn id="21" presetID="53" presetClass="entr" presetSubtype="16" fill="hold" grpId="0" nodeType="withEffect">
                                  <p:stCondLst>
                                    <p:cond delay="225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22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grpId="0" nodeType="withEffect">
                                  <p:stCondLst>
                                    <p:cond delay="225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par>
                                <p:cTn id="36" presetID="53" presetClass="entr" presetSubtype="16" fill="hold" grpId="0" nodeType="withEffect">
                                  <p:stCondLst>
                                    <p:cond delay="225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par>
                          <p:cTn id="41" fill="hold">
                            <p:stCondLst>
                              <p:cond delay="275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3250"/>
                            </p:stCondLst>
                            <p:childTnLst>
                              <p:par>
                                <p:cTn id="46" presetID="42"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par>
                          <p:cTn id="51" fill="hold">
                            <p:stCondLst>
                              <p:cond delay="425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par>
                          <p:cTn id="55" fill="hold">
                            <p:stCondLst>
                              <p:cond delay="4750"/>
                            </p:stCondLst>
                            <p:childTnLst>
                              <p:par>
                                <p:cTn id="56" presetID="42"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par>
                          <p:cTn id="61" fill="hold">
                            <p:stCondLst>
                              <p:cond delay="5750"/>
                            </p:stCondLst>
                            <p:childTnLst>
                              <p:par>
                                <p:cTn id="62" presetID="10"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par>
                          <p:cTn id="65" fill="hold">
                            <p:stCondLst>
                              <p:cond delay="6250"/>
                            </p:stCondLst>
                            <p:childTnLst>
                              <p:par>
                                <p:cTn id="66" presetID="42"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par>
                          <p:cTn id="71" fill="hold">
                            <p:stCondLst>
                              <p:cond delay="7250"/>
                            </p:stCondLst>
                            <p:childTnLst>
                              <p:par>
                                <p:cTn id="72" presetID="10" presetClass="entr" presetSubtype="0"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4"/>
                                        </p:tgtEl>
                                        <p:attrNameLst>
                                          <p:attrName>style.visibility</p:attrName>
                                        </p:attrNameLst>
                                      </p:cBhvr>
                                      <p:to>
                                        <p:strVal val="visible"/>
                                      </p:to>
                                    </p:set>
                                    <p:anim calcmode="lin" valueType="num">
                                      <p:cBhvr>
                                        <p:cTn id="83" dur="1000" fill="hold"/>
                                        <p:tgtEl>
                                          <p:spTgt spid="44"/>
                                        </p:tgtEl>
                                        <p:attrNameLst>
                                          <p:attrName>ppt_w</p:attrName>
                                        </p:attrNameLst>
                                      </p:cBhvr>
                                      <p:tavLst>
                                        <p:tav tm="0">
                                          <p:val>
                                            <p:fltVal val="0"/>
                                          </p:val>
                                        </p:tav>
                                        <p:tav tm="100000">
                                          <p:val>
                                            <p:strVal val="#ppt_w"/>
                                          </p:val>
                                        </p:tav>
                                      </p:tavLst>
                                    </p:anim>
                                    <p:anim calcmode="lin" valueType="num">
                                      <p:cBhvr>
                                        <p:cTn id="84" dur="1000" fill="hold"/>
                                        <p:tgtEl>
                                          <p:spTgt spid="44"/>
                                        </p:tgtEl>
                                        <p:attrNameLst>
                                          <p:attrName>ppt_h</p:attrName>
                                        </p:attrNameLst>
                                      </p:cBhvr>
                                      <p:tavLst>
                                        <p:tav tm="0">
                                          <p:val>
                                            <p:fltVal val="0"/>
                                          </p:val>
                                        </p:tav>
                                        <p:tav tm="100000">
                                          <p:val>
                                            <p:strVal val="#ppt_h"/>
                                          </p:val>
                                        </p:tav>
                                      </p:tavLst>
                                    </p:anim>
                                    <p:anim calcmode="lin" valueType="num">
                                      <p:cBhvr>
                                        <p:cTn id="85" dur="1000" fill="hold"/>
                                        <p:tgtEl>
                                          <p:spTgt spid="44"/>
                                        </p:tgtEl>
                                        <p:attrNameLst>
                                          <p:attrName>style.rotation</p:attrName>
                                        </p:attrNameLst>
                                      </p:cBhvr>
                                      <p:tavLst>
                                        <p:tav tm="0">
                                          <p:val>
                                            <p:fltVal val="90"/>
                                          </p:val>
                                        </p:tav>
                                        <p:tav tm="100000">
                                          <p:val>
                                            <p:fltVal val="0"/>
                                          </p:val>
                                        </p:tav>
                                      </p:tavLst>
                                    </p:anim>
                                    <p:animEffect transition="in" filter="fade">
                                      <p:cBhvr>
                                        <p:cTn id="86" dur="1000"/>
                                        <p:tgtEl>
                                          <p:spTgt spid="44"/>
                                        </p:tgtEl>
                                      </p:cBhvr>
                                    </p:animEffect>
                                  </p:childTnLst>
                                </p:cTn>
                              </p:par>
                              <p:par>
                                <p:cTn id="87" presetID="31" presetClass="entr" presetSubtype="0" fill="hold" grpId="0" nodeType="withEffect">
                                  <p:stCondLst>
                                    <p:cond delay="250"/>
                                  </p:stCondLst>
                                  <p:childTnLst>
                                    <p:set>
                                      <p:cBhvr>
                                        <p:cTn id="88" dur="1" fill="hold">
                                          <p:stCondLst>
                                            <p:cond delay="0"/>
                                          </p:stCondLst>
                                        </p:cTn>
                                        <p:tgtEl>
                                          <p:spTgt spid="45"/>
                                        </p:tgtEl>
                                        <p:attrNameLst>
                                          <p:attrName>style.visibility</p:attrName>
                                        </p:attrNameLst>
                                      </p:cBhvr>
                                      <p:to>
                                        <p:strVal val="visible"/>
                                      </p:to>
                                    </p:set>
                                    <p:anim calcmode="lin" valueType="num">
                                      <p:cBhvr>
                                        <p:cTn id="89" dur="1000" fill="hold"/>
                                        <p:tgtEl>
                                          <p:spTgt spid="45"/>
                                        </p:tgtEl>
                                        <p:attrNameLst>
                                          <p:attrName>ppt_w</p:attrName>
                                        </p:attrNameLst>
                                      </p:cBhvr>
                                      <p:tavLst>
                                        <p:tav tm="0">
                                          <p:val>
                                            <p:fltVal val="0"/>
                                          </p:val>
                                        </p:tav>
                                        <p:tav tm="100000">
                                          <p:val>
                                            <p:strVal val="#ppt_w"/>
                                          </p:val>
                                        </p:tav>
                                      </p:tavLst>
                                    </p:anim>
                                    <p:anim calcmode="lin" valueType="num">
                                      <p:cBhvr>
                                        <p:cTn id="90" dur="1000" fill="hold"/>
                                        <p:tgtEl>
                                          <p:spTgt spid="45"/>
                                        </p:tgtEl>
                                        <p:attrNameLst>
                                          <p:attrName>ppt_h</p:attrName>
                                        </p:attrNameLst>
                                      </p:cBhvr>
                                      <p:tavLst>
                                        <p:tav tm="0">
                                          <p:val>
                                            <p:fltVal val="0"/>
                                          </p:val>
                                        </p:tav>
                                        <p:tav tm="100000">
                                          <p:val>
                                            <p:strVal val="#ppt_h"/>
                                          </p:val>
                                        </p:tav>
                                      </p:tavLst>
                                    </p:anim>
                                    <p:anim calcmode="lin" valueType="num">
                                      <p:cBhvr>
                                        <p:cTn id="91" dur="1000" fill="hold"/>
                                        <p:tgtEl>
                                          <p:spTgt spid="45"/>
                                        </p:tgtEl>
                                        <p:attrNameLst>
                                          <p:attrName>style.rotation</p:attrName>
                                        </p:attrNameLst>
                                      </p:cBhvr>
                                      <p:tavLst>
                                        <p:tav tm="0">
                                          <p:val>
                                            <p:fltVal val="90"/>
                                          </p:val>
                                        </p:tav>
                                        <p:tav tm="100000">
                                          <p:val>
                                            <p:fltVal val="0"/>
                                          </p:val>
                                        </p:tav>
                                      </p:tavLst>
                                    </p:anim>
                                    <p:animEffect transition="in" filter="fade">
                                      <p:cBhvr>
                                        <p:cTn id="92" dur="1000"/>
                                        <p:tgtEl>
                                          <p:spTgt spid="45"/>
                                        </p:tgtEl>
                                      </p:cBhvr>
                                    </p:animEffect>
                                  </p:childTnLst>
                                </p:cTn>
                              </p:par>
                              <p:par>
                                <p:cTn id="93" presetID="31" presetClass="entr" presetSubtype="0" fill="hold" grpId="0" nodeType="withEffect">
                                  <p:stCondLst>
                                    <p:cond delay="250"/>
                                  </p:stCondLst>
                                  <p:childTnLst>
                                    <p:set>
                                      <p:cBhvr>
                                        <p:cTn id="94" dur="1" fill="hold">
                                          <p:stCondLst>
                                            <p:cond delay="0"/>
                                          </p:stCondLst>
                                        </p:cTn>
                                        <p:tgtEl>
                                          <p:spTgt spid="46"/>
                                        </p:tgtEl>
                                        <p:attrNameLst>
                                          <p:attrName>style.visibility</p:attrName>
                                        </p:attrNameLst>
                                      </p:cBhvr>
                                      <p:to>
                                        <p:strVal val="visible"/>
                                      </p:to>
                                    </p:set>
                                    <p:anim calcmode="lin" valueType="num">
                                      <p:cBhvr>
                                        <p:cTn id="95" dur="1000" fill="hold"/>
                                        <p:tgtEl>
                                          <p:spTgt spid="46"/>
                                        </p:tgtEl>
                                        <p:attrNameLst>
                                          <p:attrName>ppt_w</p:attrName>
                                        </p:attrNameLst>
                                      </p:cBhvr>
                                      <p:tavLst>
                                        <p:tav tm="0">
                                          <p:val>
                                            <p:fltVal val="0"/>
                                          </p:val>
                                        </p:tav>
                                        <p:tav tm="100000">
                                          <p:val>
                                            <p:strVal val="#ppt_w"/>
                                          </p:val>
                                        </p:tav>
                                      </p:tavLst>
                                    </p:anim>
                                    <p:anim calcmode="lin" valueType="num">
                                      <p:cBhvr>
                                        <p:cTn id="96" dur="1000" fill="hold"/>
                                        <p:tgtEl>
                                          <p:spTgt spid="46"/>
                                        </p:tgtEl>
                                        <p:attrNameLst>
                                          <p:attrName>ppt_h</p:attrName>
                                        </p:attrNameLst>
                                      </p:cBhvr>
                                      <p:tavLst>
                                        <p:tav tm="0">
                                          <p:val>
                                            <p:fltVal val="0"/>
                                          </p:val>
                                        </p:tav>
                                        <p:tav tm="100000">
                                          <p:val>
                                            <p:strVal val="#ppt_h"/>
                                          </p:val>
                                        </p:tav>
                                      </p:tavLst>
                                    </p:anim>
                                    <p:anim calcmode="lin" valueType="num">
                                      <p:cBhvr>
                                        <p:cTn id="97" dur="1000" fill="hold"/>
                                        <p:tgtEl>
                                          <p:spTgt spid="46"/>
                                        </p:tgtEl>
                                        <p:attrNameLst>
                                          <p:attrName>style.rotation</p:attrName>
                                        </p:attrNameLst>
                                      </p:cBhvr>
                                      <p:tavLst>
                                        <p:tav tm="0">
                                          <p:val>
                                            <p:fltVal val="90"/>
                                          </p:val>
                                        </p:tav>
                                        <p:tav tm="100000">
                                          <p:val>
                                            <p:fltVal val="0"/>
                                          </p:val>
                                        </p:tav>
                                      </p:tavLst>
                                    </p:anim>
                                    <p:animEffect transition="in" filter="fade">
                                      <p:cBhvr>
                                        <p:cTn id="98" dur="1000"/>
                                        <p:tgtEl>
                                          <p:spTgt spid="46"/>
                                        </p:tgtEl>
                                      </p:cBhvr>
                                    </p:animEffect>
                                  </p:childTnLst>
                                </p:cTn>
                              </p:par>
                              <p:par>
                                <p:cTn id="99" presetID="31" presetClass="entr" presetSubtype="0" fill="hold" grpId="0" nodeType="withEffect">
                                  <p:stCondLst>
                                    <p:cond delay="25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1000" fill="hold"/>
                                        <p:tgtEl>
                                          <p:spTgt spid="47"/>
                                        </p:tgtEl>
                                        <p:attrNameLst>
                                          <p:attrName>ppt_w</p:attrName>
                                        </p:attrNameLst>
                                      </p:cBhvr>
                                      <p:tavLst>
                                        <p:tav tm="0">
                                          <p:val>
                                            <p:fltVal val="0"/>
                                          </p:val>
                                        </p:tav>
                                        <p:tav tm="100000">
                                          <p:val>
                                            <p:strVal val="#ppt_w"/>
                                          </p:val>
                                        </p:tav>
                                      </p:tavLst>
                                    </p:anim>
                                    <p:anim calcmode="lin" valueType="num">
                                      <p:cBhvr>
                                        <p:cTn id="102" dur="1000" fill="hold"/>
                                        <p:tgtEl>
                                          <p:spTgt spid="47"/>
                                        </p:tgtEl>
                                        <p:attrNameLst>
                                          <p:attrName>ppt_h</p:attrName>
                                        </p:attrNameLst>
                                      </p:cBhvr>
                                      <p:tavLst>
                                        <p:tav tm="0">
                                          <p:val>
                                            <p:fltVal val="0"/>
                                          </p:val>
                                        </p:tav>
                                        <p:tav tm="100000">
                                          <p:val>
                                            <p:strVal val="#ppt_h"/>
                                          </p:val>
                                        </p:tav>
                                      </p:tavLst>
                                    </p:anim>
                                    <p:anim calcmode="lin" valueType="num">
                                      <p:cBhvr>
                                        <p:cTn id="103" dur="1000" fill="hold"/>
                                        <p:tgtEl>
                                          <p:spTgt spid="47"/>
                                        </p:tgtEl>
                                        <p:attrNameLst>
                                          <p:attrName>style.rotation</p:attrName>
                                        </p:attrNameLst>
                                      </p:cBhvr>
                                      <p:tavLst>
                                        <p:tav tm="0">
                                          <p:val>
                                            <p:fltVal val="90"/>
                                          </p:val>
                                        </p:tav>
                                        <p:tav tm="100000">
                                          <p:val>
                                            <p:fltVal val="0"/>
                                          </p:val>
                                        </p:tav>
                                      </p:tavLst>
                                    </p:anim>
                                    <p:animEffect transition="in" filter="fade">
                                      <p:cBhvr>
                                        <p:cTn id="104" dur="1000"/>
                                        <p:tgtEl>
                                          <p:spTgt spid="47"/>
                                        </p:tgtEl>
                                      </p:cBhvr>
                                    </p:animEffect>
                                  </p:childTnLst>
                                </p:cTn>
                              </p:par>
                              <p:par>
                                <p:cTn id="105" presetID="31" presetClass="entr" presetSubtype="0" fill="hold" grpId="0" nodeType="withEffect">
                                  <p:stCondLst>
                                    <p:cond delay="250"/>
                                  </p:stCondLst>
                                  <p:childTnLst>
                                    <p:set>
                                      <p:cBhvr>
                                        <p:cTn id="106" dur="1" fill="hold">
                                          <p:stCondLst>
                                            <p:cond delay="0"/>
                                          </p:stCondLst>
                                        </p:cTn>
                                        <p:tgtEl>
                                          <p:spTgt spid="48"/>
                                        </p:tgtEl>
                                        <p:attrNameLst>
                                          <p:attrName>style.visibility</p:attrName>
                                        </p:attrNameLst>
                                      </p:cBhvr>
                                      <p:to>
                                        <p:strVal val="visible"/>
                                      </p:to>
                                    </p:set>
                                    <p:anim calcmode="lin" valueType="num">
                                      <p:cBhvr>
                                        <p:cTn id="107" dur="1000" fill="hold"/>
                                        <p:tgtEl>
                                          <p:spTgt spid="48"/>
                                        </p:tgtEl>
                                        <p:attrNameLst>
                                          <p:attrName>ppt_w</p:attrName>
                                        </p:attrNameLst>
                                      </p:cBhvr>
                                      <p:tavLst>
                                        <p:tav tm="0">
                                          <p:val>
                                            <p:fltVal val="0"/>
                                          </p:val>
                                        </p:tav>
                                        <p:tav tm="100000">
                                          <p:val>
                                            <p:strVal val="#ppt_w"/>
                                          </p:val>
                                        </p:tav>
                                      </p:tavLst>
                                    </p:anim>
                                    <p:anim calcmode="lin" valueType="num">
                                      <p:cBhvr>
                                        <p:cTn id="108" dur="1000" fill="hold"/>
                                        <p:tgtEl>
                                          <p:spTgt spid="48"/>
                                        </p:tgtEl>
                                        <p:attrNameLst>
                                          <p:attrName>ppt_h</p:attrName>
                                        </p:attrNameLst>
                                      </p:cBhvr>
                                      <p:tavLst>
                                        <p:tav tm="0">
                                          <p:val>
                                            <p:fltVal val="0"/>
                                          </p:val>
                                        </p:tav>
                                        <p:tav tm="100000">
                                          <p:val>
                                            <p:strVal val="#ppt_h"/>
                                          </p:val>
                                        </p:tav>
                                      </p:tavLst>
                                    </p:anim>
                                    <p:anim calcmode="lin" valueType="num">
                                      <p:cBhvr>
                                        <p:cTn id="109" dur="1000" fill="hold"/>
                                        <p:tgtEl>
                                          <p:spTgt spid="48"/>
                                        </p:tgtEl>
                                        <p:attrNameLst>
                                          <p:attrName>style.rotation</p:attrName>
                                        </p:attrNameLst>
                                      </p:cBhvr>
                                      <p:tavLst>
                                        <p:tav tm="0">
                                          <p:val>
                                            <p:fltVal val="90"/>
                                          </p:val>
                                        </p:tav>
                                        <p:tav tm="100000">
                                          <p:val>
                                            <p:fltVal val="0"/>
                                          </p:val>
                                        </p:tav>
                                      </p:tavLst>
                                    </p:anim>
                                    <p:animEffect transition="in" filter="fade">
                                      <p:cBhvr>
                                        <p:cTn id="110" dur="1000"/>
                                        <p:tgtEl>
                                          <p:spTgt spid="48"/>
                                        </p:tgtEl>
                                      </p:cBhvr>
                                    </p:animEffect>
                                  </p:childTnLst>
                                </p:cTn>
                              </p:par>
                              <p:par>
                                <p:cTn id="111" presetID="31" presetClass="entr" presetSubtype="0" fill="hold" grpId="0" nodeType="withEffect">
                                  <p:stCondLst>
                                    <p:cond delay="25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1000" fill="hold"/>
                                        <p:tgtEl>
                                          <p:spTgt spid="49"/>
                                        </p:tgtEl>
                                        <p:attrNameLst>
                                          <p:attrName>ppt_w</p:attrName>
                                        </p:attrNameLst>
                                      </p:cBhvr>
                                      <p:tavLst>
                                        <p:tav tm="0">
                                          <p:val>
                                            <p:fltVal val="0"/>
                                          </p:val>
                                        </p:tav>
                                        <p:tav tm="100000">
                                          <p:val>
                                            <p:strVal val="#ppt_w"/>
                                          </p:val>
                                        </p:tav>
                                      </p:tavLst>
                                    </p:anim>
                                    <p:anim calcmode="lin" valueType="num">
                                      <p:cBhvr>
                                        <p:cTn id="114" dur="1000" fill="hold"/>
                                        <p:tgtEl>
                                          <p:spTgt spid="49"/>
                                        </p:tgtEl>
                                        <p:attrNameLst>
                                          <p:attrName>ppt_h</p:attrName>
                                        </p:attrNameLst>
                                      </p:cBhvr>
                                      <p:tavLst>
                                        <p:tav tm="0">
                                          <p:val>
                                            <p:fltVal val="0"/>
                                          </p:val>
                                        </p:tav>
                                        <p:tav tm="100000">
                                          <p:val>
                                            <p:strVal val="#ppt_h"/>
                                          </p:val>
                                        </p:tav>
                                      </p:tavLst>
                                    </p:anim>
                                    <p:anim calcmode="lin" valueType="num">
                                      <p:cBhvr>
                                        <p:cTn id="115" dur="1000" fill="hold"/>
                                        <p:tgtEl>
                                          <p:spTgt spid="49"/>
                                        </p:tgtEl>
                                        <p:attrNameLst>
                                          <p:attrName>style.rotation</p:attrName>
                                        </p:attrNameLst>
                                      </p:cBhvr>
                                      <p:tavLst>
                                        <p:tav tm="0">
                                          <p:val>
                                            <p:fltVal val="90"/>
                                          </p:val>
                                        </p:tav>
                                        <p:tav tm="100000">
                                          <p:val>
                                            <p:fltVal val="0"/>
                                          </p:val>
                                        </p:tav>
                                      </p:tavLst>
                                    </p:anim>
                                    <p:animEffect transition="in" filter="fade">
                                      <p:cBhvr>
                                        <p:cTn id="116" dur="1000"/>
                                        <p:tgtEl>
                                          <p:spTgt spid="49"/>
                                        </p:tgtEl>
                                      </p:cBhvr>
                                    </p:animEffect>
                                  </p:childTnLst>
                                </p:cTn>
                              </p:par>
                              <p:par>
                                <p:cTn id="117" presetID="31" presetClass="entr" presetSubtype="0" fill="hold" grpId="0" nodeType="withEffect">
                                  <p:stCondLst>
                                    <p:cond delay="250"/>
                                  </p:stCondLst>
                                  <p:childTnLst>
                                    <p:set>
                                      <p:cBhvr>
                                        <p:cTn id="118" dur="1" fill="hold">
                                          <p:stCondLst>
                                            <p:cond delay="0"/>
                                          </p:stCondLst>
                                        </p:cTn>
                                        <p:tgtEl>
                                          <p:spTgt spid="50"/>
                                        </p:tgtEl>
                                        <p:attrNameLst>
                                          <p:attrName>style.visibility</p:attrName>
                                        </p:attrNameLst>
                                      </p:cBhvr>
                                      <p:to>
                                        <p:strVal val="visible"/>
                                      </p:to>
                                    </p:set>
                                    <p:anim calcmode="lin" valueType="num">
                                      <p:cBhvr>
                                        <p:cTn id="119" dur="1000" fill="hold"/>
                                        <p:tgtEl>
                                          <p:spTgt spid="50"/>
                                        </p:tgtEl>
                                        <p:attrNameLst>
                                          <p:attrName>ppt_w</p:attrName>
                                        </p:attrNameLst>
                                      </p:cBhvr>
                                      <p:tavLst>
                                        <p:tav tm="0">
                                          <p:val>
                                            <p:fltVal val="0"/>
                                          </p:val>
                                        </p:tav>
                                        <p:tav tm="100000">
                                          <p:val>
                                            <p:strVal val="#ppt_w"/>
                                          </p:val>
                                        </p:tav>
                                      </p:tavLst>
                                    </p:anim>
                                    <p:anim calcmode="lin" valueType="num">
                                      <p:cBhvr>
                                        <p:cTn id="120" dur="1000" fill="hold"/>
                                        <p:tgtEl>
                                          <p:spTgt spid="50"/>
                                        </p:tgtEl>
                                        <p:attrNameLst>
                                          <p:attrName>ppt_h</p:attrName>
                                        </p:attrNameLst>
                                      </p:cBhvr>
                                      <p:tavLst>
                                        <p:tav tm="0">
                                          <p:val>
                                            <p:fltVal val="0"/>
                                          </p:val>
                                        </p:tav>
                                        <p:tav tm="100000">
                                          <p:val>
                                            <p:strVal val="#ppt_h"/>
                                          </p:val>
                                        </p:tav>
                                      </p:tavLst>
                                    </p:anim>
                                    <p:anim calcmode="lin" valueType="num">
                                      <p:cBhvr>
                                        <p:cTn id="121" dur="1000" fill="hold"/>
                                        <p:tgtEl>
                                          <p:spTgt spid="50"/>
                                        </p:tgtEl>
                                        <p:attrNameLst>
                                          <p:attrName>style.rotation</p:attrName>
                                        </p:attrNameLst>
                                      </p:cBhvr>
                                      <p:tavLst>
                                        <p:tav tm="0">
                                          <p:val>
                                            <p:fltVal val="90"/>
                                          </p:val>
                                        </p:tav>
                                        <p:tav tm="100000">
                                          <p:val>
                                            <p:fltVal val="0"/>
                                          </p:val>
                                        </p:tav>
                                      </p:tavLst>
                                    </p:anim>
                                    <p:animEffect transition="in" filter="fade">
                                      <p:cBhvr>
                                        <p:cTn id="122" dur="1000"/>
                                        <p:tgtEl>
                                          <p:spTgt spid="50"/>
                                        </p:tgtEl>
                                      </p:cBhvr>
                                    </p:animEffect>
                                  </p:childTnLst>
                                </p:cTn>
                              </p:par>
                              <p:par>
                                <p:cTn id="123" presetID="31" presetClass="entr" presetSubtype="0" fill="hold" grpId="0" nodeType="withEffect">
                                  <p:stCondLst>
                                    <p:cond delay="250"/>
                                  </p:stCondLst>
                                  <p:childTnLst>
                                    <p:set>
                                      <p:cBhvr>
                                        <p:cTn id="124" dur="1" fill="hold">
                                          <p:stCondLst>
                                            <p:cond delay="0"/>
                                          </p:stCondLst>
                                        </p:cTn>
                                        <p:tgtEl>
                                          <p:spTgt spid="51"/>
                                        </p:tgtEl>
                                        <p:attrNameLst>
                                          <p:attrName>style.visibility</p:attrName>
                                        </p:attrNameLst>
                                      </p:cBhvr>
                                      <p:to>
                                        <p:strVal val="visible"/>
                                      </p:to>
                                    </p:set>
                                    <p:anim calcmode="lin" valueType="num">
                                      <p:cBhvr>
                                        <p:cTn id="125" dur="1000" fill="hold"/>
                                        <p:tgtEl>
                                          <p:spTgt spid="51"/>
                                        </p:tgtEl>
                                        <p:attrNameLst>
                                          <p:attrName>ppt_w</p:attrName>
                                        </p:attrNameLst>
                                      </p:cBhvr>
                                      <p:tavLst>
                                        <p:tav tm="0">
                                          <p:val>
                                            <p:fltVal val="0"/>
                                          </p:val>
                                        </p:tav>
                                        <p:tav tm="100000">
                                          <p:val>
                                            <p:strVal val="#ppt_w"/>
                                          </p:val>
                                        </p:tav>
                                      </p:tavLst>
                                    </p:anim>
                                    <p:anim calcmode="lin" valueType="num">
                                      <p:cBhvr>
                                        <p:cTn id="126" dur="1000" fill="hold"/>
                                        <p:tgtEl>
                                          <p:spTgt spid="51"/>
                                        </p:tgtEl>
                                        <p:attrNameLst>
                                          <p:attrName>ppt_h</p:attrName>
                                        </p:attrNameLst>
                                      </p:cBhvr>
                                      <p:tavLst>
                                        <p:tav tm="0">
                                          <p:val>
                                            <p:fltVal val="0"/>
                                          </p:val>
                                        </p:tav>
                                        <p:tav tm="100000">
                                          <p:val>
                                            <p:strVal val="#ppt_h"/>
                                          </p:val>
                                        </p:tav>
                                      </p:tavLst>
                                    </p:anim>
                                    <p:anim calcmode="lin" valueType="num">
                                      <p:cBhvr>
                                        <p:cTn id="127" dur="1000" fill="hold"/>
                                        <p:tgtEl>
                                          <p:spTgt spid="51"/>
                                        </p:tgtEl>
                                        <p:attrNameLst>
                                          <p:attrName>style.rotation</p:attrName>
                                        </p:attrNameLst>
                                      </p:cBhvr>
                                      <p:tavLst>
                                        <p:tav tm="0">
                                          <p:val>
                                            <p:fltVal val="90"/>
                                          </p:val>
                                        </p:tav>
                                        <p:tav tm="100000">
                                          <p:val>
                                            <p:fltVal val="0"/>
                                          </p:val>
                                        </p:tav>
                                      </p:tavLst>
                                    </p:anim>
                                    <p:animEffect transition="in" filter="fade">
                                      <p:cBhvr>
                                        <p:cTn id="128" dur="1000"/>
                                        <p:tgtEl>
                                          <p:spTgt spid="51"/>
                                        </p:tgtEl>
                                      </p:cBhvr>
                                    </p:animEffect>
                                  </p:childTnLst>
                                </p:cTn>
                              </p:par>
                              <p:par>
                                <p:cTn id="129" presetID="31" presetClass="entr" presetSubtype="0" fill="hold" grpId="0" nodeType="withEffect">
                                  <p:stCondLst>
                                    <p:cond delay="25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1000" fill="hold"/>
                                        <p:tgtEl>
                                          <p:spTgt spid="52"/>
                                        </p:tgtEl>
                                        <p:attrNameLst>
                                          <p:attrName>ppt_w</p:attrName>
                                        </p:attrNameLst>
                                      </p:cBhvr>
                                      <p:tavLst>
                                        <p:tav tm="0">
                                          <p:val>
                                            <p:fltVal val="0"/>
                                          </p:val>
                                        </p:tav>
                                        <p:tav tm="100000">
                                          <p:val>
                                            <p:strVal val="#ppt_w"/>
                                          </p:val>
                                        </p:tav>
                                      </p:tavLst>
                                    </p:anim>
                                    <p:anim calcmode="lin" valueType="num">
                                      <p:cBhvr>
                                        <p:cTn id="132" dur="1000" fill="hold"/>
                                        <p:tgtEl>
                                          <p:spTgt spid="52"/>
                                        </p:tgtEl>
                                        <p:attrNameLst>
                                          <p:attrName>ppt_h</p:attrName>
                                        </p:attrNameLst>
                                      </p:cBhvr>
                                      <p:tavLst>
                                        <p:tav tm="0">
                                          <p:val>
                                            <p:fltVal val="0"/>
                                          </p:val>
                                        </p:tav>
                                        <p:tav tm="100000">
                                          <p:val>
                                            <p:strVal val="#ppt_h"/>
                                          </p:val>
                                        </p:tav>
                                      </p:tavLst>
                                    </p:anim>
                                    <p:anim calcmode="lin" valueType="num">
                                      <p:cBhvr>
                                        <p:cTn id="133" dur="1000" fill="hold"/>
                                        <p:tgtEl>
                                          <p:spTgt spid="52"/>
                                        </p:tgtEl>
                                        <p:attrNameLst>
                                          <p:attrName>style.rotation</p:attrName>
                                        </p:attrNameLst>
                                      </p:cBhvr>
                                      <p:tavLst>
                                        <p:tav tm="0">
                                          <p:val>
                                            <p:fltVal val="90"/>
                                          </p:val>
                                        </p:tav>
                                        <p:tav tm="100000">
                                          <p:val>
                                            <p:fltVal val="0"/>
                                          </p:val>
                                        </p:tav>
                                      </p:tavLst>
                                    </p:anim>
                                    <p:animEffect transition="in" filter="fade">
                                      <p:cBhvr>
                                        <p:cTn id="134" dur="1000"/>
                                        <p:tgtEl>
                                          <p:spTgt spid="52"/>
                                        </p:tgtEl>
                                      </p:cBhvr>
                                    </p:animEffect>
                                  </p:childTnLst>
                                </p:cTn>
                              </p:par>
                              <p:par>
                                <p:cTn id="135" presetID="31" presetClass="entr" presetSubtype="0" fill="hold" grpId="0" nodeType="withEffect">
                                  <p:stCondLst>
                                    <p:cond delay="250"/>
                                  </p:stCondLst>
                                  <p:childTnLst>
                                    <p:set>
                                      <p:cBhvr>
                                        <p:cTn id="136" dur="1" fill="hold">
                                          <p:stCondLst>
                                            <p:cond delay="0"/>
                                          </p:stCondLst>
                                        </p:cTn>
                                        <p:tgtEl>
                                          <p:spTgt spid="53"/>
                                        </p:tgtEl>
                                        <p:attrNameLst>
                                          <p:attrName>style.visibility</p:attrName>
                                        </p:attrNameLst>
                                      </p:cBhvr>
                                      <p:to>
                                        <p:strVal val="visible"/>
                                      </p:to>
                                    </p:set>
                                    <p:anim calcmode="lin" valueType="num">
                                      <p:cBhvr>
                                        <p:cTn id="137" dur="1000" fill="hold"/>
                                        <p:tgtEl>
                                          <p:spTgt spid="53"/>
                                        </p:tgtEl>
                                        <p:attrNameLst>
                                          <p:attrName>ppt_w</p:attrName>
                                        </p:attrNameLst>
                                      </p:cBhvr>
                                      <p:tavLst>
                                        <p:tav tm="0">
                                          <p:val>
                                            <p:fltVal val="0"/>
                                          </p:val>
                                        </p:tav>
                                        <p:tav tm="100000">
                                          <p:val>
                                            <p:strVal val="#ppt_w"/>
                                          </p:val>
                                        </p:tav>
                                      </p:tavLst>
                                    </p:anim>
                                    <p:anim calcmode="lin" valueType="num">
                                      <p:cBhvr>
                                        <p:cTn id="138" dur="1000" fill="hold"/>
                                        <p:tgtEl>
                                          <p:spTgt spid="53"/>
                                        </p:tgtEl>
                                        <p:attrNameLst>
                                          <p:attrName>ppt_h</p:attrName>
                                        </p:attrNameLst>
                                      </p:cBhvr>
                                      <p:tavLst>
                                        <p:tav tm="0">
                                          <p:val>
                                            <p:fltVal val="0"/>
                                          </p:val>
                                        </p:tav>
                                        <p:tav tm="100000">
                                          <p:val>
                                            <p:strVal val="#ppt_h"/>
                                          </p:val>
                                        </p:tav>
                                      </p:tavLst>
                                    </p:anim>
                                    <p:anim calcmode="lin" valueType="num">
                                      <p:cBhvr>
                                        <p:cTn id="139" dur="1000" fill="hold"/>
                                        <p:tgtEl>
                                          <p:spTgt spid="53"/>
                                        </p:tgtEl>
                                        <p:attrNameLst>
                                          <p:attrName>style.rotation</p:attrName>
                                        </p:attrNameLst>
                                      </p:cBhvr>
                                      <p:tavLst>
                                        <p:tav tm="0">
                                          <p:val>
                                            <p:fltVal val="90"/>
                                          </p:val>
                                        </p:tav>
                                        <p:tav tm="100000">
                                          <p:val>
                                            <p:fltVal val="0"/>
                                          </p:val>
                                        </p:tav>
                                      </p:tavLst>
                                    </p:anim>
                                    <p:animEffect transition="in" filter="fade">
                                      <p:cBhvr>
                                        <p:cTn id="140" dur="1000"/>
                                        <p:tgtEl>
                                          <p:spTgt spid="53"/>
                                        </p:tgtEl>
                                      </p:cBhvr>
                                    </p:animEffect>
                                  </p:childTnLst>
                                </p:cTn>
                              </p:par>
                              <p:par>
                                <p:cTn id="141" presetID="31" presetClass="entr" presetSubtype="0" fill="hold" grpId="0" nodeType="withEffect">
                                  <p:stCondLst>
                                    <p:cond delay="250"/>
                                  </p:stCondLst>
                                  <p:childTnLst>
                                    <p:set>
                                      <p:cBhvr>
                                        <p:cTn id="142" dur="1" fill="hold">
                                          <p:stCondLst>
                                            <p:cond delay="0"/>
                                          </p:stCondLst>
                                        </p:cTn>
                                        <p:tgtEl>
                                          <p:spTgt spid="54"/>
                                        </p:tgtEl>
                                        <p:attrNameLst>
                                          <p:attrName>style.visibility</p:attrName>
                                        </p:attrNameLst>
                                      </p:cBhvr>
                                      <p:to>
                                        <p:strVal val="visible"/>
                                      </p:to>
                                    </p:set>
                                    <p:anim calcmode="lin" valueType="num">
                                      <p:cBhvr>
                                        <p:cTn id="143" dur="1000" fill="hold"/>
                                        <p:tgtEl>
                                          <p:spTgt spid="54"/>
                                        </p:tgtEl>
                                        <p:attrNameLst>
                                          <p:attrName>ppt_w</p:attrName>
                                        </p:attrNameLst>
                                      </p:cBhvr>
                                      <p:tavLst>
                                        <p:tav tm="0">
                                          <p:val>
                                            <p:fltVal val="0"/>
                                          </p:val>
                                        </p:tav>
                                        <p:tav tm="100000">
                                          <p:val>
                                            <p:strVal val="#ppt_w"/>
                                          </p:val>
                                        </p:tav>
                                      </p:tavLst>
                                    </p:anim>
                                    <p:anim calcmode="lin" valueType="num">
                                      <p:cBhvr>
                                        <p:cTn id="144" dur="1000" fill="hold"/>
                                        <p:tgtEl>
                                          <p:spTgt spid="54"/>
                                        </p:tgtEl>
                                        <p:attrNameLst>
                                          <p:attrName>ppt_h</p:attrName>
                                        </p:attrNameLst>
                                      </p:cBhvr>
                                      <p:tavLst>
                                        <p:tav tm="0">
                                          <p:val>
                                            <p:fltVal val="0"/>
                                          </p:val>
                                        </p:tav>
                                        <p:tav tm="100000">
                                          <p:val>
                                            <p:strVal val="#ppt_h"/>
                                          </p:val>
                                        </p:tav>
                                      </p:tavLst>
                                    </p:anim>
                                    <p:anim calcmode="lin" valueType="num">
                                      <p:cBhvr>
                                        <p:cTn id="145" dur="1000" fill="hold"/>
                                        <p:tgtEl>
                                          <p:spTgt spid="54"/>
                                        </p:tgtEl>
                                        <p:attrNameLst>
                                          <p:attrName>style.rotation</p:attrName>
                                        </p:attrNameLst>
                                      </p:cBhvr>
                                      <p:tavLst>
                                        <p:tav tm="0">
                                          <p:val>
                                            <p:fltVal val="90"/>
                                          </p:val>
                                        </p:tav>
                                        <p:tav tm="100000">
                                          <p:val>
                                            <p:fltVal val="0"/>
                                          </p:val>
                                        </p:tav>
                                      </p:tavLst>
                                    </p:anim>
                                    <p:animEffect transition="in" filter="fade">
                                      <p:cBhvr>
                                        <p:cTn id="146" dur="1000"/>
                                        <p:tgtEl>
                                          <p:spTgt spid="54"/>
                                        </p:tgtEl>
                                      </p:cBhvr>
                                    </p:animEffect>
                                  </p:childTnLst>
                                </p:cTn>
                              </p:par>
                              <p:par>
                                <p:cTn id="147" presetID="31" presetClass="entr" presetSubtype="0" fill="hold" grpId="0" nodeType="withEffect">
                                  <p:stCondLst>
                                    <p:cond delay="250"/>
                                  </p:stCondLst>
                                  <p:childTnLst>
                                    <p:set>
                                      <p:cBhvr>
                                        <p:cTn id="148" dur="1" fill="hold">
                                          <p:stCondLst>
                                            <p:cond delay="0"/>
                                          </p:stCondLst>
                                        </p:cTn>
                                        <p:tgtEl>
                                          <p:spTgt spid="55"/>
                                        </p:tgtEl>
                                        <p:attrNameLst>
                                          <p:attrName>style.visibility</p:attrName>
                                        </p:attrNameLst>
                                      </p:cBhvr>
                                      <p:to>
                                        <p:strVal val="visible"/>
                                      </p:to>
                                    </p:set>
                                    <p:anim calcmode="lin" valueType="num">
                                      <p:cBhvr>
                                        <p:cTn id="149" dur="1000" fill="hold"/>
                                        <p:tgtEl>
                                          <p:spTgt spid="55"/>
                                        </p:tgtEl>
                                        <p:attrNameLst>
                                          <p:attrName>ppt_w</p:attrName>
                                        </p:attrNameLst>
                                      </p:cBhvr>
                                      <p:tavLst>
                                        <p:tav tm="0">
                                          <p:val>
                                            <p:fltVal val="0"/>
                                          </p:val>
                                        </p:tav>
                                        <p:tav tm="100000">
                                          <p:val>
                                            <p:strVal val="#ppt_w"/>
                                          </p:val>
                                        </p:tav>
                                      </p:tavLst>
                                    </p:anim>
                                    <p:anim calcmode="lin" valueType="num">
                                      <p:cBhvr>
                                        <p:cTn id="150" dur="1000" fill="hold"/>
                                        <p:tgtEl>
                                          <p:spTgt spid="55"/>
                                        </p:tgtEl>
                                        <p:attrNameLst>
                                          <p:attrName>ppt_h</p:attrName>
                                        </p:attrNameLst>
                                      </p:cBhvr>
                                      <p:tavLst>
                                        <p:tav tm="0">
                                          <p:val>
                                            <p:fltVal val="0"/>
                                          </p:val>
                                        </p:tav>
                                        <p:tav tm="100000">
                                          <p:val>
                                            <p:strVal val="#ppt_h"/>
                                          </p:val>
                                        </p:tav>
                                      </p:tavLst>
                                    </p:anim>
                                    <p:anim calcmode="lin" valueType="num">
                                      <p:cBhvr>
                                        <p:cTn id="151" dur="1000" fill="hold"/>
                                        <p:tgtEl>
                                          <p:spTgt spid="55"/>
                                        </p:tgtEl>
                                        <p:attrNameLst>
                                          <p:attrName>style.rotation</p:attrName>
                                        </p:attrNameLst>
                                      </p:cBhvr>
                                      <p:tavLst>
                                        <p:tav tm="0">
                                          <p:val>
                                            <p:fltVal val="90"/>
                                          </p:val>
                                        </p:tav>
                                        <p:tav tm="100000">
                                          <p:val>
                                            <p:fltVal val="0"/>
                                          </p:val>
                                        </p:tav>
                                      </p:tavLst>
                                    </p:anim>
                                    <p:animEffect transition="in" filter="fade">
                                      <p:cBhvr>
                                        <p:cTn id="152" dur="1000"/>
                                        <p:tgtEl>
                                          <p:spTgt spid="55"/>
                                        </p:tgtEl>
                                      </p:cBhvr>
                                    </p:animEffect>
                                  </p:childTnLst>
                                </p:cTn>
                              </p:par>
                              <p:par>
                                <p:cTn id="153" presetID="31" presetClass="entr" presetSubtype="0" fill="hold" grpId="0" nodeType="withEffect">
                                  <p:stCondLst>
                                    <p:cond delay="250"/>
                                  </p:stCondLst>
                                  <p:childTnLst>
                                    <p:set>
                                      <p:cBhvr>
                                        <p:cTn id="154" dur="1" fill="hold">
                                          <p:stCondLst>
                                            <p:cond delay="0"/>
                                          </p:stCondLst>
                                        </p:cTn>
                                        <p:tgtEl>
                                          <p:spTgt spid="56"/>
                                        </p:tgtEl>
                                        <p:attrNameLst>
                                          <p:attrName>style.visibility</p:attrName>
                                        </p:attrNameLst>
                                      </p:cBhvr>
                                      <p:to>
                                        <p:strVal val="visible"/>
                                      </p:to>
                                    </p:set>
                                    <p:anim calcmode="lin" valueType="num">
                                      <p:cBhvr>
                                        <p:cTn id="155" dur="1000" fill="hold"/>
                                        <p:tgtEl>
                                          <p:spTgt spid="56"/>
                                        </p:tgtEl>
                                        <p:attrNameLst>
                                          <p:attrName>ppt_w</p:attrName>
                                        </p:attrNameLst>
                                      </p:cBhvr>
                                      <p:tavLst>
                                        <p:tav tm="0">
                                          <p:val>
                                            <p:fltVal val="0"/>
                                          </p:val>
                                        </p:tav>
                                        <p:tav tm="100000">
                                          <p:val>
                                            <p:strVal val="#ppt_w"/>
                                          </p:val>
                                        </p:tav>
                                      </p:tavLst>
                                    </p:anim>
                                    <p:anim calcmode="lin" valueType="num">
                                      <p:cBhvr>
                                        <p:cTn id="156" dur="1000" fill="hold"/>
                                        <p:tgtEl>
                                          <p:spTgt spid="56"/>
                                        </p:tgtEl>
                                        <p:attrNameLst>
                                          <p:attrName>ppt_h</p:attrName>
                                        </p:attrNameLst>
                                      </p:cBhvr>
                                      <p:tavLst>
                                        <p:tav tm="0">
                                          <p:val>
                                            <p:fltVal val="0"/>
                                          </p:val>
                                        </p:tav>
                                        <p:tav tm="100000">
                                          <p:val>
                                            <p:strVal val="#ppt_h"/>
                                          </p:val>
                                        </p:tav>
                                      </p:tavLst>
                                    </p:anim>
                                    <p:anim calcmode="lin" valueType="num">
                                      <p:cBhvr>
                                        <p:cTn id="157" dur="1000" fill="hold"/>
                                        <p:tgtEl>
                                          <p:spTgt spid="56"/>
                                        </p:tgtEl>
                                        <p:attrNameLst>
                                          <p:attrName>style.rotation</p:attrName>
                                        </p:attrNameLst>
                                      </p:cBhvr>
                                      <p:tavLst>
                                        <p:tav tm="0">
                                          <p:val>
                                            <p:fltVal val="90"/>
                                          </p:val>
                                        </p:tav>
                                        <p:tav tm="100000">
                                          <p:val>
                                            <p:fltVal val="0"/>
                                          </p:val>
                                        </p:tav>
                                      </p:tavLst>
                                    </p:anim>
                                    <p:animEffect transition="in" filter="fade">
                                      <p:cBhvr>
                                        <p:cTn id="158"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animBg="1"/>
      <p:bldP spid="23" grpId="0" animBg="1"/>
      <p:bldP spid="24" grpId="0" animBg="1"/>
      <p:bldP spid="25" grpId="0" animBg="1"/>
      <p:bldP spid="26" grpId="0"/>
      <p:bldP spid="27"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13"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372683"/>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3.</a:t>
            </a:r>
            <a:r>
              <a:rPr lang="zh-TW" altLang="en-US" sz="1600" dirty="0">
                <a:latin typeface="微软雅黑" panose="020B0503020204020204" pitchFamily="34" charset="-122"/>
                <a:ea typeface="微软雅黑" panose="020B0503020204020204" pitchFamily="34" charset="-122"/>
              </a:rPr>
              <a:t> 國外差旅費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1461884167"/>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4"/>
          <p:cNvSpPr>
            <a:spLocks noChangeArrowheads="1"/>
          </p:cNvSpPr>
          <p:nvPr/>
        </p:nvSpPr>
        <p:spPr bwMode="auto">
          <a:xfrm>
            <a:off x="609600" y="951310"/>
            <a:ext cx="7658911"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609600" lvl="1" indent="-609600" eaLnBrk="1" hangingPunct="1">
              <a:spcBef>
                <a:spcPts val="500"/>
              </a:spcBef>
              <a:buFont typeface="Wingdings" panose="05000000000000000000" pitchFamily="2" charset="2"/>
              <a:buChar char="Ø"/>
              <a:defRPr/>
            </a:pPr>
            <a:endParaRPr lang="zh-TW" altLang="en-US" sz="1600" dirty="0">
              <a:solidFill>
                <a:srgbClr val="FF0000"/>
              </a:solidFill>
              <a:latin typeface="微软雅黑" panose="020B0503020204020204" pitchFamily="34" charset="-122"/>
              <a:ea typeface="微软雅黑" panose="020B0503020204020204" pitchFamily="34" charset="-122"/>
            </a:endParaRP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
        <p:nvSpPr>
          <p:cNvPr id="6" name="Rectangle 4"/>
          <p:cNvSpPr>
            <a:spLocks noChangeArrowheads="1"/>
          </p:cNvSpPr>
          <p:nvPr/>
        </p:nvSpPr>
        <p:spPr bwMode="auto">
          <a:xfrm>
            <a:off x="609600" y="951309"/>
            <a:ext cx="6388894"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990600" indent="-53340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371600" indent="-4572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752600" indent="-3810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209800" indent="-3810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6670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31242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5814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40386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Clr>
                <a:schemeClr val="tx1"/>
              </a:buClr>
              <a:buFont typeface="Wingdings" panose="05000000000000000000" pitchFamily="2" charset="2"/>
              <a:buNone/>
            </a:pPr>
            <a:r>
              <a:rPr lang="en-US" altLang="zh-TW" sz="2100" dirty="0">
                <a:latin typeface="標楷體" panose="03000509000000000000" pitchFamily="65" charset="-120"/>
                <a:ea typeface="標楷體" panose="03000509000000000000" pitchFamily="65" charset="-120"/>
              </a:rPr>
              <a:t>2.</a:t>
            </a:r>
            <a:r>
              <a:rPr lang="zh-TW" altLang="en-US" sz="2100" dirty="0">
                <a:latin typeface="標楷體" panose="03000509000000000000" pitchFamily="65" charset="-120"/>
                <a:ea typeface="標楷體" panose="03000509000000000000" pitchFamily="65" charset="-120"/>
              </a:rPr>
              <a:t>機票：</a:t>
            </a:r>
          </a:p>
          <a:p>
            <a:pPr eaLnBrk="1" hangingPunct="1">
              <a:buFont typeface="Wingdings" panose="05000000000000000000" pitchFamily="2" charset="2"/>
              <a:buChar char="Ø"/>
            </a:pPr>
            <a:r>
              <a:rPr lang="zh-TW" altLang="en-US" sz="2100" dirty="0">
                <a:latin typeface="標楷體" panose="03000509000000000000" pitchFamily="65" charset="-120"/>
                <a:ea typeface="標楷體" panose="03000509000000000000" pitchFamily="65" charset="-120"/>
              </a:rPr>
              <a:t>機票票根或電子機票。</a:t>
            </a:r>
          </a:p>
          <a:p>
            <a:pPr eaLnBrk="1" hangingPunct="1">
              <a:buFont typeface="Wingdings" panose="05000000000000000000" pitchFamily="2" charset="2"/>
              <a:buChar char="Ø"/>
            </a:pPr>
            <a:r>
              <a:rPr lang="zh-TW" altLang="en-US" sz="2100" dirty="0">
                <a:latin typeface="標楷體" panose="03000509000000000000" pitchFamily="65" charset="-120"/>
                <a:ea typeface="標楷體" panose="03000509000000000000" pitchFamily="65" charset="-120"/>
              </a:rPr>
              <a:t>國際線航空機票購票證明單或旅行業代收轉付收據。</a:t>
            </a:r>
          </a:p>
          <a:p>
            <a:pPr marL="609600" lvl="1" indent="-609600" eaLnBrk="1" hangingPunct="1">
              <a:buFont typeface="Wingdings" panose="05000000000000000000" pitchFamily="2" charset="2"/>
              <a:buChar char="Ø"/>
            </a:pPr>
            <a:r>
              <a:rPr lang="zh-TW" altLang="en-US" sz="2100" dirty="0">
                <a:latin typeface="標楷體" panose="03000509000000000000" pitchFamily="65" charset="-120"/>
                <a:ea typeface="標楷體" panose="03000509000000000000" pitchFamily="65" charset="-120"/>
              </a:rPr>
              <a:t>登機證存根</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含電子登機證</a:t>
            </a:r>
            <a:r>
              <a:rPr lang="en-US" altLang="zh-TW" sz="2100" dirty="0">
                <a:latin typeface="標楷體" panose="03000509000000000000" pitchFamily="65" charset="-120"/>
                <a:ea typeface="標楷體" panose="03000509000000000000"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紙本上簽章</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 。</a:t>
            </a:r>
            <a:endParaRPr lang="en-US" altLang="zh-TW" sz="2100" dirty="0">
              <a:latin typeface="標楷體" panose="03000509000000000000" pitchFamily="65" charset="-120"/>
              <a:ea typeface="標楷體" panose="03000509000000000000" pitchFamily="65" charset="-120"/>
            </a:endParaRPr>
          </a:p>
          <a:p>
            <a:pPr marL="609600" lvl="1" indent="-609600" eaLnBrk="1" hangingPunct="1">
              <a:buFont typeface="Wingdings" panose="05000000000000000000" pitchFamily="2" charset="2"/>
              <a:buChar char="Ø"/>
            </a:pPr>
            <a:r>
              <a:rPr lang="zh-TW" altLang="en-US" sz="2100" dirty="0">
                <a:solidFill>
                  <a:srgbClr val="C00000"/>
                </a:solidFill>
                <a:latin typeface="標楷體" pitchFamily="65" charset="-120"/>
                <a:ea typeface="標楷體" pitchFamily="65" charset="-120"/>
              </a:rPr>
              <a:t>**依可查詢到最直接航線費用核實報支</a:t>
            </a:r>
            <a:br>
              <a:rPr lang="en-US" altLang="zh-TW" sz="2100" dirty="0">
                <a:solidFill>
                  <a:srgbClr val="C00000"/>
                </a:solidFill>
                <a:latin typeface="標楷體" pitchFamily="65" charset="-120"/>
                <a:ea typeface="標楷體" pitchFamily="65" charset="-120"/>
              </a:rPr>
            </a:br>
            <a:r>
              <a:rPr lang="zh-TW" altLang="en-US" sz="2100" dirty="0">
                <a:solidFill>
                  <a:srgbClr val="C00000"/>
                </a:solidFill>
                <a:latin typeface="標楷體" pitchFamily="65" charset="-120"/>
                <a:ea typeface="標楷體" pitchFamily="65" charset="-120"/>
              </a:rPr>
              <a:t>**僅可核銷一般經濟艙</a:t>
            </a:r>
            <a:r>
              <a:rPr lang="en-US" altLang="zh-TW" sz="2100" dirty="0">
                <a:solidFill>
                  <a:srgbClr val="C00000"/>
                </a:solidFill>
                <a:latin typeface="標楷體" pitchFamily="65" charset="-120"/>
                <a:ea typeface="標楷體" pitchFamily="65" charset="-120"/>
              </a:rPr>
              <a:t>(</a:t>
            </a:r>
            <a:r>
              <a:rPr lang="zh-TW" altLang="en-US" sz="2100" dirty="0">
                <a:solidFill>
                  <a:srgbClr val="C00000"/>
                </a:solidFill>
                <a:latin typeface="標楷體" pitchFamily="65" charset="-120"/>
                <a:ea typeface="標楷體" pitchFamily="65" charset="-120"/>
              </a:rPr>
              <a:t>豪華經濟艙不可報支</a:t>
            </a:r>
            <a:r>
              <a:rPr lang="en-US" altLang="zh-TW" sz="2100" dirty="0">
                <a:solidFill>
                  <a:srgbClr val="C00000"/>
                </a:solidFill>
                <a:latin typeface="標楷體" pitchFamily="65" charset="-120"/>
                <a:ea typeface="標楷體" pitchFamily="65" charset="-120"/>
              </a:rPr>
              <a:t>)</a:t>
            </a:r>
            <a:r>
              <a:rPr lang="zh-TW" altLang="en-US" sz="2100" dirty="0">
                <a:solidFill>
                  <a:srgbClr val="C00000"/>
                </a:solidFill>
                <a:latin typeface="標楷體" pitchFamily="65" charset="-120"/>
                <a:ea typeface="標楷體" pitchFamily="65" charset="-120"/>
              </a:rPr>
              <a:t> **免費升等座艙：需檢附免費升等或里程數兌</a:t>
            </a:r>
            <a:br>
              <a:rPr lang="en-US" altLang="zh-TW" sz="2100" dirty="0">
                <a:solidFill>
                  <a:srgbClr val="C00000"/>
                </a:solidFill>
                <a:latin typeface="標楷體" pitchFamily="65" charset="-120"/>
                <a:ea typeface="標楷體" pitchFamily="65" charset="-120"/>
              </a:rPr>
            </a:br>
            <a:r>
              <a:rPr lang="zh-TW" altLang="en-US" sz="2100" dirty="0">
                <a:solidFill>
                  <a:srgbClr val="C00000"/>
                </a:solidFill>
                <a:latin typeface="標楷體" pitchFamily="65" charset="-120"/>
                <a:ea typeface="標楷體" pitchFamily="65" charset="-120"/>
              </a:rPr>
              <a:t>  換等相關文件</a:t>
            </a:r>
            <a:endParaRPr lang="en-US" altLang="zh-TW" sz="2100" dirty="0">
              <a:solidFill>
                <a:srgbClr val="C00000"/>
              </a:solidFill>
              <a:latin typeface="標楷體" panose="03000509000000000000" pitchFamily="65" charset="-120"/>
              <a:ea typeface="標楷體" panose="03000509000000000000" pitchFamily="65" charset="-120"/>
            </a:endParaRPr>
          </a:p>
          <a:p>
            <a:pPr marL="0" lvl="1" indent="0" eaLnBrk="1" hangingPunct="1">
              <a:buNone/>
            </a:pPr>
            <a:endParaRPr lang="en-US" altLang="zh-TW" sz="2100" dirty="0">
              <a:solidFill>
                <a:srgbClr val="C00000"/>
              </a:solidFill>
              <a:latin typeface="標楷體" panose="03000509000000000000" pitchFamily="65" charset="-120"/>
              <a:ea typeface="標楷體" panose="03000509000000000000" pitchFamily="65" charset="-120"/>
            </a:endParaRPr>
          </a:p>
          <a:p>
            <a:pPr marL="0" lvl="1" indent="0" eaLnBrk="1" hangingPunct="1">
              <a:buNone/>
            </a:pPr>
            <a:endParaRPr lang="zh-TW" altLang="en-US" sz="2100" dirty="0">
              <a:solidFill>
                <a:srgbClr val="C00000"/>
              </a:solidFill>
              <a:latin typeface="標楷體" pitchFamily="65" charset="-120"/>
              <a:ea typeface="標楷體" pitchFamily="65" charset="-120"/>
            </a:endParaRPr>
          </a:p>
          <a:p>
            <a:pPr eaLnBrk="1" hangingPunct="1">
              <a:buFont typeface="Wingdings" panose="05000000000000000000" pitchFamily="2" charset="2"/>
              <a:buChar char="Ø"/>
            </a:pPr>
            <a:endParaRPr lang="zh-TW" altLang="en-US" sz="2100" dirty="0">
              <a:solidFill>
                <a:srgbClr val="FF0000"/>
              </a:solidFill>
              <a:latin typeface="標楷體" pitchFamily="65" charset="-120"/>
              <a:ea typeface="標楷體" pitchFamily="65" charset="-120"/>
            </a:endParaRPr>
          </a:p>
          <a:p>
            <a:pPr eaLnBrk="1" hangingPunct="1">
              <a:buClr>
                <a:schemeClr val="tx1"/>
              </a:buClr>
              <a:buFont typeface="Wingdings" panose="05000000000000000000" pitchFamily="2" charset="2"/>
              <a:buNone/>
            </a:pPr>
            <a:endParaRPr lang="zh-TW" altLang="en-US" sz="2100" dirty="0">
              <a:latin typeface="標楷體" panose="03000509000000000000" pitchFamily="65" charset="-120"/>
              <a:ea typeface="標楷體" panose="03000509000000000000" pitchFamily="65" charset="-120"/>
            </a:endParaRPr>
          </a:p>
          <a:p>
            <a:pPr eaLnBrk="1" hangingPunct="1">
              <a:lnSpc>
                <a:spcPct val="80000"/>
              </a:lnSpc>
              <a:buClr>
                <a:schemeClr val="tx1"/>
              </a:buClr>
              <a:buFont typeface="Wingdings" panose="05000000000000000000" pitchFamily="2" charset="2"/>
              <a:buNone/>
            </a:pPr>
            <a:r>
              <a:rPr lang="zh-TW" altLang="en-US" sz="2100"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83174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372683"/>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3.</a:t>
            </a:r>
            <a:r>
              <a:rPr lang="zh-TW" altLang="en-US" sz="1600" dirty="0">
                <a:latin typeface="微软雅黑" panose="020B0503020204020204" pitchFamily="34" charset="-122"/>
                <a:ea typeface="微软雅黑" panose="020B0503020204020204" pitchFamily="34" charset="-122"/>
              </a:rPr>
              <a:t> 國外差旅費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503321668"/>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4"/>
          <p:cNvSpPr>
            <a:spLocks noChangeArrowheads="1"/>
          </p:cNvSpPr>
          <p:nvPr/>
        </p:nvSpPr>
        <p:spPr bwMode="auto">
          <a:xfrm>
            <a:off x="609600" y="951310"/>
            <a:ext cx="7658911"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609600" lvl="1" indent="-609600" eaLnBrk="1" hangingPunct="1">
              <a:spcBef>
                <a:spcPts val="500"/>
              </a:spcBef>
              <a:buFont typeface="Wingdings" panose="05000000000000000000" pitchFamily="2" charset="2"/>
              <a:buChar char="Ø"/>
              <a:defRPr/>
            </a:pPr>
            <a:endParaRPr lang="zh-TW" altLang="en-US" sz="1600" dirty="0">
              <a:solidFill>
                <a:srgbClr val="FF0000"/>
              </a:solidFill>
              <a:latin typeface="微软雅黑" panose="020B0503020204020204" pitchFamily="34" charset="-122"/>
              <a:ea typeface="微软雅黑" panose="020B0503020204020204" pitchFamily="34" charset="-122"/>
            </a:endParaRP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
        <p:nvSpPr>
          <p:cNvPr id="9" name="Rectangle 4"/>
          <p:cNvSpPr>
            <a:spLocks noChangeArrowheads="1"/>
          </p:cNvSpPr>
          <p:nvPr/>
        </p:nvSpPr>
        <p:spPr bwMode="auto">
          <a:xfrm>
            <a:off x="609600" y="952399"/>
            <a:ext cx="6634264"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990600" indent="-53340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371600" indent="-4572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752600" indent="-3810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209800" indent="-3810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6670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31242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5814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40386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Tx/>
              <a:buNone/>
            </a:pPr>
            <a:r>
              <a:rPr lang="en-US" altLang="zh-TW" sz="2100" dirty="0">
                <a:latin typeface="標楷體" panose="03000509000000000000" pitchFamily="65" charset="-120"/>
                <a:ea typeface="標楷體" panose="03000509000000000000" pitchFamily="65" charset="-120"/>
              </a:rPr>
              <a:t>3.</a:t>
            </a:r>
            <a:r>
              <a:rPr lang="zh-TW" altLang="en-US" sz="2100" dirty="0">
                <a:latin typeface="標楷體" panose="03000509000000000000" pitchFamily="65" charset="-120"/>
                <a:ea typeface="標楷體" panose="03000509000000000000" pitchFamily="65" charset="-120"/>
              </a:rPr>
              <a:t>註冊費正本</a:t>
            </a:r>
            <a:r>
              <a:rPr lang="en-US" altLang="zh-TW" sz="2100" dirty="0">
                <a:latin typeface="標楷體" panose="03000509000000000000" pitchFamily="65" charset="-120"/>
                <a:ea typeface="標楷體" panose="03000509000000000000" pitchFamily="65" charset="-120"/>
              </a:rPr>
              <a:t>INVOICE</a:t>
            </a:r>
            <a:r>
              <a:rPr lang="zh-TW" altLang="en-US" sz="2100" dirty="0">
                <a:latin typeface="標楷體" panose="03000509000000000000" pitchFamily="65" charset="-120"/>
                <a:ea typeface="標楷體" panose="03000509000000000000" pitchFamily="65" charset="-120"/>
              </a:rPr>
              <a:t>或收據。 </a:t>
            </a:r>
          </a:p>
          <a:p>
            <a:pPr eaLnBrk="1" hangingPunct="1">
              <a:buFont typeface="Wingdings" panose="05000000000000000000" pitchFamily="2" charset="2"/>
              <a:buChar char="Ø"/>
            </a:pPr>
            <a:r>
              <a:rPr lang="zh-TW" altLang="en-US" sz="2100" dirty="0">
                <a:latin typeface="標楷體" panose="03000509000000000000" pitchFamily="65" charset="-120"/>
                <a:ea typeface="標楷體" panose="03000509000000000000" pitchFamily="65" charset="-120"/>
              </a:rPr>
              <a:t>須於出國前繳交報名等費用者：</a:t>
            </a:r>
          </a:p>
          <a:p>
            <a:pPr eaLnBrk="1" hangingPunct="1">
              <a:buFont typeface="Wingdings" panose="05000000000000000000" pitchFamily="2" charset="2"/>
              <a:buNone/>
            </a:pPr>
            <a:r>
              <a:rPr lang="en-US" altLang="zh-TW" sz="2100" dirty="0">
                <a:latin typeface="標楷體" panose="03000509000000000000" pitchFamily="65" charset="-120"/>
                <a:ea typeface="標楷體" panose="03000509000000000000" pitchFamily="65" charset="-120"/>
              </a:rPr>
              <a:t>    (1)</a:t>
            </a:r>
            <a:r>
              <a:rPr lang="zh-TW" altLang="en-US" sz="2100" dirty="0">
                <a:latin typeface="標楷體" panose="03000509000000000000" pitchFamily="65" charset="-120"/>
                <a:ea typeface="標楷體" panose="03000509000000000000" pitchFamily="65" charset="-120"/>
              </a:rPr>
              <a:t>銀行兌換水單匯價辦理報支。</a:t>
            </a:r>
          </a:p>
          <a:p>
            <a:pPr eaLnBrk="1" hangingPunct="1">
              <a:buFont typeface="Wingdings" panose="05000000000000000000" pitchFamily="2" charset="2"/>
              <a:buNone/>
            </a:pPr>
            <a:r>
              <a:rPr lang="en-US" altLang="zh-TW" sz="2100" dirty="0">
                <a:latin typeface="標楷體" panose="03000509000000000000" pitchFamily="65" charset="-120"/>
                <a:ea typeface="標楷體" panose="03000509000000000000" pitchFamily="65" charset="-120"/>
              </a:rPr>
              <a:t>    (2)</a:t>
            </a:r>
            <a:r>
              <a:rPr lang="zh-TW" altLang="en-US" sz="2100" dirty="0">
                <a:latin typeface="標楷體" panose="03000509000000000000" pitchFamily="65" charset="-120"/>
                <a:ea typeface="標楷體" panose="03000509000000000000" pitchFamily="65" charset="-120"/>
              </a:rPr>
              <a:t>以信用卡支付者，以信用卡結算匯率報支</a:t>
            </a:r>
            <a:endParaRPr lang="en-US" altLang="zh-TW" sz="2100" dirty="0">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r>
              <a:rPr lang="en-US" altLang="zh-TW" sz="21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手續費可列支</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a:t>
            </a:r>
            <a:endParaRPr lang="en-US" altLang="zh-TW" sz="2100" dirty="0">
              <a:latin typeface="標楷體" panose="03000509000000000000" pitchFamily="65" charset="-120"/>
              <a:ea typeface="標楷體" panose="03000509000000000000" pitchFamily="65" charset="-120"/>
            </a:endParaRPr>
          </a:p>
          <a:p>
            <a:pPr eaLnBrk="1" hangingPunct="1">
              <a:buFont typeface="Wingdings" panose="05000000000000000000" pitchFamily="2" charset="2"/>
              <a:buChar char="Ø"/>
            </a:pPr>
            <a:r>
              <a:rPr lang="zh-TW" altLang="en-US" sz="2100" dirty="0">
                <a:solidFill>
                  <a:srgbClr val="C00000"/>
                </a:solidFill>
                <a:latin typeface="標楷體" pitchFamily="65" charset="-120"/>
                <a:ea typeface="標楷體" pitchFamily="65" charset="-120"/>
              </a:rPr>
              <a:t>**無水單或國外信用卡帳單：以奉派出國前一日臺灣銀行賣出即期外幣匯價</a:t>
            </a:r>
            <a:r>
              <a:rPr lang="en-US" altLang="zh-TW" sz="2100" dirty="0">
                <a:solidFill>
                  <a:srgbClr val="C00000"/>
                </a:solidFill>
                <a:latin typeface="標楷體" panose="03000509000000000000" pitchFamily="65" charset="-120"/>
                <a:ea typeface="標楷體" panose="03000509000000000000"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遇假日則往前推至當周星期五</a:t>
            </a:r>
            <a:r>
              <a:rPr lang="en-US" altLang="zh-TW" sz="2100" dirty="0">
                <a:solidFill>
                  <a:srgbClr val="C00000"/>
                </a:solidFill>
                <a:latin typeface="標楷體" panose="03000509000000000000" pitchFamily="65" charset="-120"/>
                <a:ea typeface="標楷體" panose="03000509000000000000"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a:t>
            </a:r>
          </a:p>
          <a:p>
            <a:pPr eaLnBrk="1" hangingPunct="1">
              <a:buFont typeface="Wingdings" panose="05000000000000000000" pitchFamily="2" charset="2"/>
              <a:buNone/>
            </a:pPr>
            <a:endParaRPr lang="zh-TW" altLang="en-US" sz="2100" dirty="0">
              <a:latin typeface="標楷體" panose="03000509000000000000" pitchFamily="65" charset="-120"/>
              <a:ea typeface="標楷體" panose="03000509000000000000" pitchFamily="65" charset="-120"/>
            </a:endParaRPr>
          </a:p>
          <a:p>
            <a:pPr eaLnBrk="1" hangingPunct="1">
              <a:buFontTx/>
              <a:buNone/>
            </a:pPr>
            <a:r>
              <a:rPr lang="zh-TW" altLang="en-US" sz="2100" dirty="0">
                <a:latin typeface="標楷體" panose="03000509000000000000" pitchFamily="65" charset="-120"/>
                <a:ea typeface="標楷體" panose="03000509000000000000" pitchFamily="65" charset="-120"/>
              </a:rPr>
              <a:t>　</a:t>
            </a:r>
          </a:p>
          <a:p>
            <a:pPr eaLnBrk="1" hangingPunct="1">
              <a:buClr>
                <a:schemeClr val="tx1"/>
              </a:buClr>
              <a:buFont typeface="Wingdings" panose="05000000000000000000" pitchFamily="2" charset="2"/>
              <a:buNone/>
            </a:pPr>
            <a:r>
              <a:rPr lang="zh-TW" altLang="en-US" sz="2100"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2469534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052596"/>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3.</a:t>
            </a:r>
            <a:r>
              <a:rPr lang="zh-TW" altLang="en-US" sz="1600" dirty="0">
                <a:latin typeface="微软雅黑" panose="020B0503020204020204" pitchFamily="34" charset="-122"/>
                <a:ea typeface="微软雅黑" panose="020B0503020204020204" pitchFamily="34" charset="-122"/>
              </a:rPr>
              <a:t> 國外差旅費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r>
              <a:rPr lang="en-US" altLang="zh-TW" sz="1600" dirty="0">
                <a:latin typeface="微软雅黑" panose="020B0503020204020204" pitchFamily="34" charset="-122"/>
                <a:ea typeface="微软雅黑" panose="020B0503020204020204" pitchFamily="34" charset="-122"/>
              </a:rPr>
              <a:t>4</a:t>
            </a: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3071772040"/>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4"/>
          <p:cNvSpPr>
            <a:spLocks noChangeArrowheads="1"/>
          </p:cNvSpPr>
          <p:nvPr/>
        </p:nvSpPr>
        <p:spPr bwMode="auto">
          <a:xfrm>
            <a:off x="609600" y="951310"/>
            <a:ext cx="7658911"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609600" lvl="1" indent="-609600" eaLnBrk="1" hangingPunct="1">
              <a:spcBef>
                <a:spcPts val="500"/>
              </a:spcBef>
              <a:buFont typeface="Wingdings" panose="05000000000000000000" pitchFamily="2" charset="2"/>
              <a:buChar char="Ø"/>
              <a:defRPr/>
            </a:pPr>
            <a:endParaRPr lang="zh-TW" altLang="en-US" sz="1600" dirty="0">
              <a:solidFill>
                <a:srgbClr val="FF0000"/>
              </a:solidFill>
              <a:latin typeface="微软雅黑" panose="020B0503020204020204" pitchFamily="34" charset="-122"/>
              <a:ea typeface="微软雅黑" panose="020B0503020204020204" pitchFamily="34" charset="-122"/>
            </a:endParaRP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
        <p:nvSpPr>
          <p:cNvPr id="6" name="Rectangle 4"/>
          <p:cNvSpPr>
            <a:spLocks noChangeArrowheads="1"/>
          </p:cNvSpPr>
          <p:nvPr/>
        </p:nvSpPr>
        <p:spPr bwMode="auto">
          <a:xfrm>
            <a:off x="609600" y="978340"/>
            <a:ext cx="6343788"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990600" indent="-53340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371600" indent="-4572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752600" indent="-3810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209800" indent="-3810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6670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31242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5814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40386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4.</a:t>
            </a:r>
            <a:r>
              <a:rPr lang="zh-TW" altLang="en-US" sz="2100" dirty="0">
                <a:latin typeface="標楷體" panose="03000509000000000000" pitchFamily="65" charset="-120"/>
                <a:ea typeface="標楷體" panose="03000509000000000000" pitchFamily="65" charset="-120"/>
              </a:rPr>
              <a:t>議程表。</a:t>
            </a: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5.</a:t>
            </a:r>
            <a:r>
              <a:rPr lang="zh-TW" altLang="en-US" sz="2100" dirty="0">
                <a:latin typeface="標楷體" panose="03000509000000000000" pitchFamily="65" charset="-120"/>
                <a:ea typeface="標楷體" panose="03000509000000000000" pitchFamily="65" charset="-120"/>
              </a:rPr>
              <a:t>搭乘非本國籍班機者，應填具「因公出國人員搭</a:t>
            </a:r>
            <a:endParaRPr lang="en-US" altLang="zh-TW" sz="2100" dirty="0">
              <a:latin typeface="標楷體" panose="03000509000000000000" pitchFamily="65" charset="-120"/>
              <a:ea typeface="標楷體" panose="03000509000000000000" pitchFamily="65" charset="-120"/>
            </a:endParaRP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乘外國籍航空公司班機申請書」。 </a:t>
            </a: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6.</a:t>
            </a:r>
            <a:r>
              <a:rPr lang="zh-TW" altLang="en-US" sz="2100" dirty="0">
                <a:latin typeface="標楷體" panose="03000509000000000000" pitchFamily="65" charset="-120"/>
                <a:ea typeface="標楷體" panose="03000509000000000000" pitchFamily="65" charset="-120"/>
              </a:rPr>
              <a:t>保險費：綜合保險金額</a:t>
            </a:r>
            <a:r>
              <a:rPr lang="en-US" altLang="zh-TW" sz="2100" dirty="0">
                <a:solidFill>
                  <a:srgbClr val="C00000"/>
                </a:solidFill>
                <a:latin typeface="標楷體" panose="03000509000000000000" pitchFamily="65" charset="-120"/>
                <a:ea typeface="標楷體" panose="03000509000000000000" pitchFamily="65" charset="-120"/>
              </a:rPr>
              <a:t>400</a:t>
            </a:r>
            <a:r>
              <a:rPr lang="zh-TW" altLang="en-US" sz="2100" dirty="0">
                <a:solidFill>
                  <a:srgbClr val="C00000"/>
                </a:solidFill>
                <a:latin typeface="標楷體" panose="03000509000000000000" pitchFamily="65" charset="-120"/>
                <a:ea typeface="標楷體" panose="03000509000000000000" pitchFamily="65" charset="-120"/>
              </a:rPr>
              <a:t>萬</a:t>
            </a:r>
            <a:r>
              <a:rPr lang="zh-TW" altLang="en-US" sz="2100" dirty="0">
                <a:latin typeface="標楷體" panose="03000509000000000000" pitchFamily="65" charset="-120"/>
                <a:ea typeface="標楷體" panose="03000509000000000000" pitchFamily="65" charset="-120"/>
              </a:rPr>
              <a:t>元為上限。</a:t>
            </a: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7.</a:t>
            </a:r>
            <a:r>
              <a:rPr lang="zh-TW" altLang="en-US" sz="2100" dirty="0">
                <a:latin typeface="標楷體" panose="03000509000000000000" pitchFamily="65" charset="-120"/>
                <a:ea typeface="標楷體" panose="03000509000000000000" pitchFamily="65" charset="-120"/>
              </a:rPr>
              <a:t>手續費：</a:t>
            </a:r>
            <a:r>
              <a:rPr lang="zh-TW" altLang="zh-TW" sz="2100" dirty="0">
                <a:latin typeface="標楷體" panose="03000509000000000000" pitchFamily="65" charset="-120"/>
                <a:ea typeface="標楷體" panose="03000509000000000000" pitchFamily="65" charset="-120"/>
              </a:rPr>
              <a:t>包括護照費、簽證費、黃皮書費、預防</a:t>
            </a:r>
            <a:endParaRPr lang="en-US" altLang="zh-TW" sz="2100" dirty="0">
              <a:latin typeface="標楷體" panose="03000509000000000000" pitchFamily="65" charset="-120"/>
              <a:ea typeface="標楷體" panose="03000509000000000000" pitchFamily="65" charset="-120"/>
            </a:endParaRP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          </a:t>
            </a:r>
            <a:r>
              <a:rPr lang="zh-TW" altLang="zh-TW" sz="2100" dirty="0">
                <a:latin typeface="標楷體" panose="03000509000000000000" pitchFamily="65" charset="-120"/>
                <a:ea typeface="標楷體" panose="03000509000000000000" pitchFamily="65" charset="-120"/>
              </a:rPr>
              <a:t>針費、結匯手續費及機場服務費，均應</a:t>
            </a:r>
            <a:endParaRPr lang="en-US" altLang="zh-TW" sz="2100" dirty="0">
              <a:latin typeface="標楷體" panose="03000509000000000000" pitchFamily="65" charset="-120"/>
              <a:ea typeface="標楷體" panose="03000509000000000000" pitchFamily="65" charset="-120"/>
            </a:endParaRP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          </a:t>
            </a:r>
            <a:r>
              <a:rPr lang="zh-TW" altLang="zh-TW" sz="2100" dirty="0">
                <a:latin typeface="標楷體" panose="03000509000000000000" pitchFamily="65" charset="-120"/>
                <a:ea typeface="標楷體" panose="03000509000000000000" pitchFamily="65" charset="-120"/>
              </a:rPr>
              <a:t>檢附原始單據或旅行業代收轉付收據覈</a:t>
            </a:r>
            <a:endParaRPr lang="en-US" altLang="zh-TW" sz="2100" dirty="0">
              <a:latin typeface="標楷體" panose="03000509000000000000" pitchFamily="65" charset="-120"/>
              <a:ea typeface="標楷體" panose="03000509000000000000" pitchFamily="65" charset="-120"/>
            </a:endParaRP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          </a:t>
            </a:r>
            <a:r>
              <a:rPr lang="zh-TW" altLang="zh-TW" sz="2100" dirty="0">
                <a:latin typeface="標楷體" panose="03000509000000000000" pitchFamily="65" charset="-120"/>
                <a:ea typeface="標楷體" panose="03000509000000000000" pitchFamily="65" charset="-120"/>
              </a:rPr>
              <a:t>實報支。</a:t>
            </a:r>
            <a:endParaRPr lang="en-US" altLang="zh-TW" sz="2100" dirty="0">
              <a:latin typeface="標楷體" panose="03000509000000000000" pitchFamily="65" charset="-120"/>
              <a:ea typeface="標楷體" panose="03000509000000000000" pitchFamily="65" charset="-120"/>
            </a:endParaRPr>
          </a:p>
          <a:p>
            <a:pPr eaLnBrk="1" hangingPunct="1">
              <a:buClr>
                <a:schemeClr val="tx1"/>
              </a:buClr>
              <a:buNone/>
            </a:pPr>
            <a:r>
              <a:rPr lang="en-US" altLang="zh-TW" sz="2100" dirty="0">
                <a:solidFill>
                  <a:srgbClr val="C00000"/>
                </a:solidFill>
                <a:latin typeface="標楷體" panose="03000509000000000000" pitchFamily="65" charset="-120"/>
                <a:ea typeface="標楷體" panose="03000509000000000000" pitchFamily="65" charset="-120"/>
              </a:rPr>
              <a:t>8.</a:t>
            </a:r>
            <a:r>
              <a:rPr lang="zh-TW" altLang="zh-TW" sz="2100" dirty="0">
                <a:solidFill>
                  <a:srgbClr val="C00000"/>
                </a:solidFill>
                <a:latin typeface="標楷體" panose="03000509000000000000" pitchFamily="65" charset="-120"/>
                <a:ea typeface="標楷體" panose="03000509000000000000" pitchFamily="65" charset="-120"/>
              </a:rPr>
              <a:t>搭配</a:t>
            </a:r>
            <a:r>
              <a:rPr lang="zh-TW" altLang="en-US" sz="2100" dirty="0">
                <a:solidFill>
                  <a:srgbClr val="C00000"/>
                </a:solidFill>
                <a:latin typeface="標楷體" panose="03000509000000000000" pitchFamily="65" charset="-120"/>
                <a:ea typeface="標楷體" panose="03000509000000000000" pitchFamily="65" charset="-120"/>
              </a:rPr>
              <a:t>國科會</a:t>
            </a:r>
            <a:r>
              <a:rPr lang="zh-TW" altLang="zh-TW" sz="2100" dirty="0">
                <a:solidFill>
                  <a:srgbClr val="C00000"/>
                </a:solidFill>
                <a:latin typeface="標楷體" panose="03000509000000000000" pitchFamily="65" charset="-120"/>
                <a:ea typeface="標楷體" panose="03000509000000000000" pitchFamily="65" charset="-120"/>
              </a:rPr>
              <a:t>計畫</a:t>
            </a:r>
            <a:r>
              <a:rPr lang="zh-TW" altLang="en-US" sz="2100" dirty="0">
                <a:solidFill>
                  <a:srgbClr val="C00000"/>
                </a:solidFill>
                <a:latin typeface="標楷體" panose="03000509000000000000" pitchFamily="65" charset="-120"/>
                <a:ea typeface="標楷體" panose="03000509000000000000" pitchFamily="65" charset="-120"/>
              </a:rPr>
              <a:t>經費</a:t>
            </a:r>
            <a:r>
              <a:rPr lang="zh-TW" altLang="zh-TW" sz="2100" dirty="0">
                <a:solidFill>
                  <a:srgbClr val="C00000"/>
                </a:solidFill>
                <a:latin typeface="標楷體" panose="03000509000000000000" pitchFamily="65" charset="-120"/>
                <a:ea typeface="標楷體" panose="03000509000000000000" pitchFamily="65" charset="-120"/>
              </a:rPr>
              <a:t>核銷國外差旅費，皆須加具</a:t>
            </a:r>
            <a:endParaRPr lang="en-US" altLang="zh-TW" sz="2100" dirty="0">
              <a:solidFill>
                <a:srgbClr val="C00000"/>
              </a:solidFill>
              <a:latin typeface="標楷體" panose="03000509000000000000" pitchFamily="65" charset="-120"/>
              <a:ea typeface="標楷體" panose="03000509000000000000" pitchFamily="65" charset="-120"/>
            </a:endParaRPr>
          </a:p>
          <a:p>
            <a:pPr eaLnBrk="1" hangingPunct="1">
              <a:buClr>
                <a:schemeClr val="tx1"/>
              </a:buClr>
              <a:buNone/>
            </a:pPr>
            <a:r>
              <a:rPr lang="zh-TW" altLang="en-US" sz="2100" dirty="0">
                <a:solidFill>
                  <a:srgbClr val="C00000"/>
                </a:solidFill>
                <a:latin typeface="標楷體" panose="03000509000000000000" pitchFamily="65" charset="-120"/>
                <a:ea typeface="標楷體" panose="03000509000000000000" pitchFamily="65" charset="-120"/>
              </a:rPr>
              <a:t>  </a:t>
            </a:r>
            <a:r>
              <a:rPr lang="zh-TW" altLang="zh-TW" sz="2100" dirty="0">
                <a:solidFill>
                  <a:srgbClr val="C00000"/>
                </a:solidFill>
                <a:latin typeface="標楷體" panose="03000509000000000000" pitchFamily="65" charset="-120"/>
                <a:ea typeface="標楷體" panose="03000509000000000000" pitchFamily="65" charset="-120"/>
              </a:rPr>
              <a:t>支出機關分攤表。</a:t>
            </a:r>
          </a:p>
          <a:p>
            <a:pPr eaLnBrk="1" hangingPunct="1">
              <a:buClr>
                <a:schemeClr val="tx1"/>
              </a:buClr>
              <a:buFontTx/>
              <a:buNone/>
            </a:pPr>
            <a:endParaRPr lang="zh-TW" altLang="en-US" sz="21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93264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372683"/>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3.</a:t>
            </a:r>
            <a:r>
              <a:rPr lang="zh-TW" altLang="en-US" sz="1600" dirty="0">
                <a:latin typeface="微软雅黑" panose="020B0503020204020204" pitchFamily="34" charset="-122"/>
                <a:ea typeface="微软雅黑" panose="020B0503020204020204" pitchFamily="34" charset="-122"/>
              </a:rPr>
              <a:t> 國外差旅費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3229173758"/>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4"/>
          <p:cNvSpPr>
            <a:spLocks noChangeArrowheads="1"/>
          </p:cNvSpPr>
          <p:nvPr/>
        </p:nvSpPr>
        <p:spPr bwMode="auto">
          <a:xfrm>
            <a:off x="609600" y="951310"/>
            <a:ext cx="7658911"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609600" lvl="1" indent="-609600" eaLnBrk="1" hangingPunct="1">
              <a:spcBef>
                <a:spcPts val="500"/>
              </a:spcBef>
              <a:buFont typeface="Wingdings" panose="05000000000000000000" pitchFamily="2" charset="2"/>
              <a:buChar char="Ø"/>
              <a:defRPr/>
            </a:pPr>
            <a:endParaRPr lang="zh-TW" altLang="en-US" sz="1600" dirty="0">
              <a:solidFill>
                <a:srgbClr val="FF0000"/>
              </a:solidFill>
              <a:latin typeface="微软雅黑" panose="020B0503020204020204" pitchFamily="34" charset="-122"/>
              <a:ea typeface="微软雅黑" panose="020B0503020204020204" pitchFamily="34" charset="-122"/>
            </a:endParaRP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zh-TW" altLang="en-US" sz="2100" dirty="0">
              <a:latin typeface="標楷體" pitchFamily="65" charset="-120"/>
              <a:ea typeface="標楷體" pitchFamily="65" charset="-120"/>
            </a:endParaRPr>
          </a:p>
          <a:p>
            <a:pPr eaLnBrk="1" hangingPunct="1">
              <a:lnSpc>
                <a:spcPct val="80000"/>
              </a:lnSpc>
              <a:buClr>
                <a:schemeClr val="tx1"/>
              </a:buClr>
              <a:buFont typeface="Wingdings" pitchFamily="2" charset="2"/>
              <a:buNone/>
              <a:defRPr/>
            </a:pPr>
            <a:r>
              <a:rPr lang="zh-TW" altLang="en-US" sz="2100" dirty="0">
                <a:latin typeface="標楷體" pitchFamily="65" charset="-120"/>
                <a:ea typeface="標楷體" pitchFamily="65" charset="-120"/>
              </a:rPr>
              <a:t>  </a:t>
            </a:r>
          </a:p>
        </p:txBody>
      </p:sp>
      <p:sp>
        <p:nvSpPr>
          <p:cNvPr id="9" name="Rectangle 4"/>
          <p:cNvSpPr>
            <a:spLocks noChangeArrowheads="1"/>
          </p:cNvSpPr>
          <p:nvPr/>
        </p:nvSpPr>
        <p:spPr bwMode="auto">
          <a:xfrm>
            <a:off x="609600" y="951310"/>
            <a:ext cx="6388894"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990600" indent="-53340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371600" indent="-4572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752600" indent="-3810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209800" indent="-3810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6670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31242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5814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4038600" indent="-3810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Char char="Ø"/>
            </a:pPr>
            <a:r>
              <a:rPr lang="zh-TW" altLang="en-US" sz="2100" dirty="0">
                <a:latin typeface="標楷體" panose="03000509000000000000" pitchFamily="65" charset="-120"/>
                <a:ea typeface="標楷體" panose="03000509000000000000" pitchFamily="65" charset="-120"/>
              </a:rPr>
              <a:t>日支費</a:t>
            </a: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1.</a:t>
            </a:r>
            <a:r>
              <a:rPr lang="zh-TW" altLang="en-US" sz="2100" dirty="0">
                <a:latin typeface="標楷體" panose="03000509000000000000" pitchFamily="65" charset="-120"/>
                <a:ea typeface="標楷體" panose="03000509000000000000" pitchFamily="65" charset="-120"/>
              </a:rPr>
              <a:t>生活費：以出國前兌換匯水單或奉派出國前一天</a:t>
            </a:r>
          </a:p>
          <a:p>
            <a:pPr eaLnBrk="1" hangingPunct="1">
              <a:buClr>
                <a:schemeClr val="tx1"/>
              </a:buClr>
              <a:buFontTx/>
              <a:buNone/>
            </a:pPr>
            <a:r>
              <a:rPr lang="zh-TW" altLang="en-US" sz="2100" dirty="0">
                <a:latin typeface="標楷體" panose="03000509000000000000" pitchFamily="65" charset="-120"/>
                <a:ea typeface="標楷體" panose="03000509000000000000" pitchFamily="65" charset="-120"/>
              </a:rPr>
              <a:t>  台灣銀行即期賣出匯率辦理報支。 </a:t>
            </a:r>
          </a:p>
          <a:p>
            <a:pPr eaLnBrk="1" hangingPunct="1">
              <a:spcBef>
                <a:spcPct val="0"/>
              </a:spcBef>
              <a:buClr>
                <a:schemeClr val="tx1"/>
              </a:buClr>
              <a:buFontTx/>
              <a:buNone/>
            </a:pPr>
            <a:endParaRPr lang="zh-TW" altLang="en-US" sz="2100" dirty="0">
              <a:latin typeface="標楷體" panose="03000509000000000000" pitchFamily="65" charset="-120"/>
              <a:ea typeface="標楷體" panose="03000509000000000000" pitchFamily="65" charset="-120"/>
            </a:endParaRP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2.</a:t>
            </a:r>
            <a:r>
              <a:rPr lang="zh-TW" altLang="en-US" sz="2100" dirty="0">
                <a:latin typeface="標楷體" panose="03000509000000000000" pitchFamily="65" charset="-120"/>
                <a:ea typeface="標楷體" panose="03000509000000000000" pitchFamily="65" charset="-120"/>
              </a:rPr>
              <a:t>出差人員生活費日支數額表，依行政院生活費</a:t>
            </a:r>
          </a:p>
          <a:p>
            <a:pPr eaLnBrk="1" hangingPunct="1">
              <a:buClr>
                <a:schemeClr val="tx1"/>
              </a:buClr>
              <a:buFontTx/>
              <a:buNone/>
            </a:pPr>
            <a:r>
              <a:rPr lang="zh-TW" altLang="en-US" sz="2100" dirty="0">
                <a:latin typeface="標楷體" panose="03000509000000000000" pitchFamily="65" charset="-120"/>
                <a:ea typeface="標楷體" panose="03000509000000000000" pitchFamily="65" charset="-120"/>
              </a:rPr>
              <a:t>  標準表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日支生活費標準表）。</a:t>
            </a:r>
            <a:endParaRPr lang="en-US" altLang="zh-TW" sz="2100" dirty="0">
              <a:latin typeface="標楷體" panose="03000509000000000000" pitchFamily="65" charset="-120"/>
              <a:ea typeface="標楷體" panose="03000509000000000000" pitchFamily="65" charset="-120"/>
            </a:endParaRPr>
          </a:p>
          <a:p>
            <a:pPr eaLnBrk="1" hangingPunct="1">
              <a:buClr>
                <a:schemeClr val="tx1"/>
              </a:buClr>
              <a:buFontTx/>
              <a:buNone/>
            </a:pPr>
            <a:endParaRPr lang="zh-TW" altLang="en-US" sz="2100" dirty="0">
              <a:latin typeface="標楷體" panose="03000509000000000000" pitchFamily="65" charset="-120"/>
              <a:ea typeface="標楷體" panose="03000509000000000000" pitchFamily="65" charset="-120"/>
            </a:endParaRPr>
          </a:p>
          <a:p>
            <a:pPr eaLnBrk="1" hangingPunct="1">
              <a:buClr>
                <a:schemeClr val="tx1"/>
              </a:buClr>
              <a:buFontTx/>
              <a:buNone/>
            </a:pPr>
            <a:r>
              <a:rPr lang="en-US" altLang="zh-TW" sz="2100" dirty="0">
                <a:latin typeface="標楷體" panose="03000509000000000000" pitchFamily="65" charset="-120"/>
                <a:ea typeface="標楷體" panose="03000509000000000000" pitchFamily="65" charset="-120"/>
              </a:rPr>
              <a:t>3.</a:t>
            </a:r>
            <a:r>
              <a:rPr lang="zh-TW" altLang="en-US" sz="2100" dirty="0">
                <a:latin typeface="標楷體" panose="03000509000000000000" pitchFamily="65" charset="-120"/>
                <a:ea typeface="標楷體" panose="03000509000000000000" pitchFamily="65" charset="-120"/>
              </a:rPr>
              <a:t>凡住宿免費宿舍、過境旅館或交通工具歇夜及</a:t>
            </a:r>
          </a:p>
          <a:p>
            <a:pPr eaLnBrk="1" hangingPunct="1">
              <a:buClr>
                <a:schemeClr val="tx1"/>
              </a:buClr>
              <a:buFontTx/>
              <a:buNone/>
            </a:pPr>
            <a:r>
              <a:rPr lang="zh-TW" altLang="en-US" sz="2100" dirty="0">
                <a:latin typeface="標楷體" panose="03000509000000000000" pitchFamily="65" charset="-120"/>
                <a:ea typeface="標楷體" panose="03000509000000000000" pitchFamily="65" charset="-120"/>
              </a:rPr>
              <a:t>  返國當天，生活費按該地區生活費日支數額</a:t>
            </a:r>
            <a:r>
              <a:rPr lang="en-US" altLang="zh-TW" sz="2100" dirty="0">
                <a:solidFill>
                  <a:srgbClr val="CC0000"/>
                </a:solidFill>
                <a:latin typeface="標楷體" panose="03000509000000000000" pitchFamily="65" charset="-120"/>
                <a:ea typeface="標楷體" panose="03000509000000000000" pitchFamily="65" charset="-120"/>
              </a:rPr>
              <a:t>30%</a:t>
            </a:r>
          </a:p>
          <a:p>
            <a:pPr eaLnBrk="1" hangingPunct="1">
              <a:buClr>
                <a:schemeClr val="tx1"/>
              </a:buClr>
              <a:buFontTx/>
              <a:buNone/>
            </a:pPr>
            <a:r>
              <a:rPr lang="en-US" altLang="zh-TW" sz="2100" dirty="0">
                <a:solidFill>
                  <a:srgbClr val="CC0000"/>
                </a:solidFill>
                <a:latin typeface="標楷體" panose="03000509000000000000" pitchFamily="65" charset="-120"/>
                <a:ea typeface="標楷體" panose="03000509000000000000" pitchFamily="65" charset="-120"/>
              </a:rPr>
              <a:t>  </a:t>
            </a:r>
            <a:r>
              <a:rPr lang="zh-TW" altLang="en-US" sz="2100" dirty="0">
                <a:solidFill>
                  <a:srgbClr val="CC0000"/>
                </a:solidFill>
                <a:latin typeface="標楷體" panose="03000509000000000000" pitchFamily="65" charset="-120"/>
                <a:ea typeface="標楷體" panose="03000509000000000000" pitchFamily="65" charset="-120"/>
              </a:rPr>
              <a:t>報支。</a:t>
            </a:r>
          </a:p>
          <a:p>
            <a:pPr eaLnBrk="1" hangingPunct="1">
              <a:buClr>
                <a:schemeClr val="tx1"/>
              </a:buClr>
              <a:buFont typeface="Wingdings" panose="05000000000000000000" pitchFamily="2" charset="2"/>
              <a:buNone/>
            </a:pPr>
            <a:endParaRPr lang="zh-TW" altLang="en-US" sz="2100" dirty="0">
              <a:latin typeface="標楷體" panose="03000509000000000000" pitchFamily="65" charset="-120"/>
              <a:ea typeface="標楷體" panose="03000509000000000000" pitchFamily="65" charset="-120"/>
            </a:endParaRPr>
          </a:p>
          <a:p>
            <a:pPr eaLnBrk="1" hangingPunct="1">
              <a:buFont typeface="Wingdings" panose="05000000000000000000" pitchFamily="2" charset="2"/>
              <a:buChar char="Ø"/>
            </a:pPr>
            <a:endParaRPr lang="zh-TW" altLang="en-US" sz="2100" dirty="0">
              <a:latin typeface="標楷體" panose="03000509000000000000" pitchFamily="65" charset="-120"/>
              <a:ea typeface="標楷體" panose="03000509000000000000" pitchFamily="65" charset="-120"/>
            </a:endParaRPr>
          </a:p>
          <a:p>
            <a:pPr eaLnBrk="1" hangingPunct="1">
              <a:buClr>
                <a:schemeClr val="tx1"/>
              </a:buClr>
              <a:buFontTx/>
              <a:buNone/>
            </a:pPr>
            <a:endParaRPr lang="en-US" altLang="zh-TW" sz="21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085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372683"/>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3.</a:t>
            </a:r>
            <a:r>
              <a:rPr lang="zh-TW" altLang="en-US" sz="1600" dirty="0">
                <a:latin typeface="微软雅黑" panose="020B0503020204020204" pitchFamily="34" charset="-122"/>
                <a:ea typeface="微软雅黑" panose="020B0503020204020204" pitchFamily="34" charset="-122"/>
              </a:rPr>
              <a:t> 國外差旅費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2203184296"/>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4"/>
          <p:cNvSpPr>
            <a:spLocks noChangeArrowheads="1"/>
          </p:cNvSpPr>
          <p:nvPr/>
        </p:nvSpPr>
        <p:spPr bwMode="auto">
          <a:xfrm>
            <a:off x="609600" y="951310"/>
            <a:ext cx="7658911"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609600" lvl="1" indent="-609600" eaLnBrk="1" hangingPunct="1">
              <a:spcBef>
                <a:spcPts val="500"/>
              </a:spcBef>
              <a:buFont typeface="Wingdings" panose="05000000000000000000" pitchFamily="2" charset="2"/>
              <a:buChar char="Ø"/>
              <a:defRPr/>
            </a:pPr>
            <a:endParaRPr lang="zh-TW" altLang="en-US" sz="1600" dirty="0">
              <a:solidFill>
                <a:srgbClr val="FF0000"/>
              </a:solidFill>
              <a:latin typeface="微软雅黑" panose="020B0503020204020204" pitchFamily="34" charset="-122"/>
              <a:ea typeface="微软雅黑" panose="020B0503020204020204" pitchFamily="34" charset="-122"/>
            </a:endParaRP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en-US" altLang="zh-TW" sz="2100" dirty="0">
              <a:latin typeface="標楷體" pitchFamily="65" charset="-120"/>
              <a:ea typeface="標楷體" pitchFamily="65" charset="-120"/>
            </a:endParaRPr>
          </a:p>
          <a:p>
            <a:pPr marL="0" indent="0">
              <a:buNone/>
            </a:pPr>
            <a:endParaRPr lang="en-US" altLang="zh-TW" sz="2100" dirty="0">
              <a:latin typeface="標楷體" pitchFamily="65" charset="-120"/>
              <a:ea typeface="標楷體" pitchFamily="65" charset="-120"/>
            </a:endParaRPr>
          </a:p>
          <a:p>
            <a:pPr marL="0" indent="0">
              <a:buNone/>
            </a:pPr>
            <a:endParaRPr lang="zh-TW" altLang="en-US" sz="2100" dirty="0">
              <a:latin typeface="標楷體" pitchFamily="65" charset="-120"/>
              <a:ea typeface="標楷體" pitchFamily="65" charset="-120"/>
            </a:endParaRPr>
          </a:p>
          <a:p>
            <a:pPr marL="0" indent="0">
              <a:buNone/>
            </a:pPr>
            <a:endParaRPr lang="zh-TW" altLang="en-US" sz="2100" dirty="0">
              <a:latin typeface="標楷體" pitchFamily="65" charset="-120"/>
              <a:ea typeface="標楷體" pitchFamily="65" charset="-120"/>
            </a:endParaRPr>
          </a:p>
          <a:p>
            <a:pPr marL="0" indent="0" eaLnBrk="1" hangingPunct="1">
              <a:lnSpc>
                <a:spcPct val="80000"/>
              </a:lnSpc>
              <a:buClr>
                <a:schemeClr val="tx1"/>
              </a:buClr>
              <a:buNone/>
              <a:defRPr/>
            </a:pPr>
            <a:endParaRPr lang="zh-TW" altLang="en-US" sz="2100" dirty="0">
              <a:latin typeface="標楷體" pitchFamily="65" charset="-120"/>
              <a:ea typeface="標楷體"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352226563"/>
              </p:ext>
            </p:extLst>
          </p:nvPr>
        </p:nvGraphicFramePr>
        <p:xfrm>
          <a:off x="1011380" y="1007141"/>
          <a:ext cx="6248404" cy="1423873"/>
        </p:xfrm>
        <a:graphic>
          <a:graphicData uri="http://schemas.openxmlformats.org/drawingml/2006/table">
            <a:tbl>
              <a:tblPr firstRow="1" bandRow="1">
                <a:tableStyleId>{5C22544A-7EE6-4342-B048-85BDC9FD1C3A}</a:tableStyleId>
              </a:tblPr>
              <a:tblGrid>
                <a:gridCol w="1562101">
                  <a:extLst>
                    <a:ext uri="{9D8B030D-6E8A-4147-A177-3AD203B41FA5}">
                      <a16:colId xmlns:a16="http://schemas.microsoft.com/office/drawing/2014/main" val="1739315548"/>
                    </a:ext>
                  </a:extLst>
                </a:gridCol>
                <a:gridCol w="1562101">
                  <a:extLst>
                    <a:ext uri="{9D8B030D-6E8A-4147-A177-3AD203B41FA5}">
                      <a16:colId xmlns:a16="http://schemas.microsoft.com/office/drawing/2014/main" val="2596790477"/>
                    </a:ext>
                  </a:extLst>
                </a:gridCol>
                <a:gridCol w="1562101">
                  <a:extLst>
                    <a:ext uri="{9D8B030D-6E8A-4147-A177-3AD203B41FA5}">
                      <a16:colId xmlns:a16="http://schemas.microsoft.com/office/drawing/2014/main" val="435790045"/>
                    </a:ext>
                  </a:extLst>
                </a:gridCol>
                <a:gridCol w="1562101">
                  <a:extLst>
                    <a:ext uri="{9D8B030D-6E8A-4147-A177-3AD203B41FA5}">
                      <a16:colId xmlns:a16="http://schemas.microsoft.com/office/drawing/2014/main" val="4234459394"/>
                    </a:ext>
                  </a:extLst>
                </a:gridCol>
              </a:tblGrid>
              <a:tr h="316960">
                <a:tc>
                  <a:txBody>
                    <a:bodyPr/>
                    <a:lstStyle/>
                    <a:p>
                      <a:pPr algn="ctr"/>
                      <a:endParaRPr lang="zh-TW" altLang="en-US" sz="1600" dirty="0"/>
                    </a:p>
                  </a:txBody>
                  <a:tcPr/>
                </a:tc>
                <a:tc>
                  <a:txBody>
                    <a:bodyPr/>
                    <a:lstStyle/>
                    <a:p>
                      <a:pPr algn="ctr"/>
                      <a:r>
                        <a:rPr lang="en-US" altLang="zh-TW" sz="1600" dirty="0">
                          <a:latin typeface="標楷體" panose="03000509000000000000" pitchFamily="65" charset="-120"/>
                          <a:ea typeface="標楷體" panose="03000509000000000000" pitchFamily="65" charset="-120"/>
                        </a:rPr>
                        <a:t>70%</a:t>
                      </a:r>
                      <a:r>
                        <a:rPr lang="zh-TW" altLang="en-US" sz="1600" dirty="0">
                          <a:latin typeface="標楷體" panose="03000509000000000000" pitchFamily="65" charset="-120"/>
                          <a:ea typeface="標楷體" panose="03000509000000000000" pitchFamily="65" charset="-120"/>
                        </a:rPr>
                        <a:t>住宿費</a:t>
                      </a:r>
                    </a:p>
                  </a:txBody>
                  <a:tcPr/>
                </a:tc>
                <a:tc>
                  <a:txBody>
                    <a:bodyPr/>
                    <a:lstStyle/>
                    <a:p>
                      <a:pPr algn="ctr"/>
                      <a:r>
                        <a:rPr lang="en-US" altLang="zh-TW" sz="1600" dirty="0">
                          <a:latin typeface="標楷體" panose="03000509000000000000" pitchFamily="65" charset="-120"/>
                          <a:ea typeface="標楷體" panose="03000509000000000000" pitchFamily="65" charset="-120"/>
                        </a:rPr>
                        <a:t>20%</a:t>
                      </a:r>
                      <a:r>
                        <a:rPr lang="zh-TW" altLang="en-US" sz="1600" dirty="0">
                          <a:latin typeface="標楷體" panose="03000509000000000000" pitchFamily="65" charset="-120"/>
                          <a:ea typeface="標楷體" panose="03000509000000000000" pitchFamily="65" charset="-120"/>
                        </a:rPr>
                        <a:t>膳食費</a:t>
                      </a:r>
                    </a:p>
                  </a:txBody>
                  <a:tcPr/>
                </a:tc>
                <a:tc>
                  <a:txBody>
                    <a:bodyPr/>
                    <a:lstStyle/>
                    <a:p>
                      <a:pPr algn="ctr"/>
                      <a:r>
                        <a:rPr lang="en-US" altLang="zh-TW" sz="1600" dirty="0">
                          <a:latin typeface="標楷體" panose="03000509000000000000" pitchFamily="65" charset="-120"/>
                          <a:ea typeface="標楷體" panose="03000509000000000000" pitchFamily="65" charset="-120"/>
                        </a:rPr>
                        <a:t>10%</a:t>
                      </a:r>
                      <a:r>
                        <a:rPr lang="zh-TW" altLang="en-US" sz="1600" dirty="0">
                          <a:latin typeface="標楷體" panose="03000509000000000000" pitchFamily="65" charset="-120"/>
                          <a:ea typeface="標楷體" panose="03000509000000000000" pitchFamily="65" charset="-120"/>
                        </a:rPr>
                        <a:t>零用金</a:t>
                      </a:r>
                    </a:p>
                  </a:txBody>
                  <a:tcPr/>
                </a:tc>
                <a:extLst>
                  <a:ext uri="{0D108BD9-81ED-4DB2-BD59-A6C34878D82A}">
                    <a16:rowId xmlns:a16="http://schemas.microsoft.com/office/drawing/2014/main" val="3284808198"/>
                  </a:ext>
                </a:extLst>
              </a:tr>
              <a:tr h="316960">
                <a:tc>
                  <a:txBody>
                    <a:bodyPr/>
                    <a:lstStyle/>
                    <a:p>
                      <a:pPr algn="l"/>
                      <a:r>
                        <a:rPr lang="zh-TW" altLang="en-US" sz="1600" dirty="0">
                          <a:latin typeface="標楷體" panose="03000509000000000000" pitchFamily="65" charset="-120"/>
                          <a:ea typeface="標楷體" panose="03000509000000000000" pitchFamily="65" charset="-120"/>
                        </a:rPr>
                        <a:t>供膳宿</a:t>
                      </a:r>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sym typeface="Wingdings" panose="05000000000000000000" pitchFamily="2" charset="2"/>
                        </a:rPr>
                        <a:t></a:t>
                      </a:r>
                      <a:endParaRPr lang="zh-TW" altLang="en-US" sz="1600" dirty="0"/>
                    </a:p>
                  </a:txBody>
                  <a:tcPr/>
                </a:tc>
                <a:extLst>
                  <a:ext uri="{0D108BD9-81ED-4DB2-BD59-A6C34878D82A}">
                    <a16:rowId xmlns:a16="http://schemas.microsoft.com/office/drawing/2014/main" val="1457229534"/>
                  </a:ext>
                </a:extLst>
              </a:tr>
              <a:tr h="316960">
                <a:tc>
                  <a:txBody>
                    <a:bodyPr/>
                    <a:lstStyle/>
                    <a:p>
                      <a:pPr algn="l"/>
                      <a:r>
                        <a:rPr lang="zh-TW" altLang="en-US" sz="1600" dirty="0">
                          <a:latin typeface="標楷體" panose="03000509000000000000" pitchFamily="65" charset="-120"/>
                          <a:ea typeface="標楷體" panose="03000509000000000000" pitchFamily="65" charset="-120"/>
                        </a:rPr>
                        <a:t>供膳不供宿</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sym typeface="Wingdings" panose="05000000000000000000" pitchFamily="2" charset="2"/>
                        </a:rPr>
                        <a:t></a:t>
                      </a:r>
                      <a:endParaRPr lang="zh-TW" altLang="en-US" sz="1600" dirty="0"/>
                    </a:p>
                  </a:txBody>
                  <a:tcPr/>
                </a:tc>
                <a:tc>
                  <a:txBody>
                    <a:bodyPr/>
                    <a:lstStyle/>
                    <a:p>
                      <a:pPr algn="ctr"/>
                      <a:endParaRPr lang="zh-TW" altLang="en-US" sz="1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sym typeface="Wingdings" panose="05000000000000000000" pitchFamily="2" charset="2"/>
                        </a:rPr>
                        <a:t></a:t>
                      </a:r>
                      <a:endParaRPr lang="zh-TW" altLang="en-US" sz="1600" dirty="0"/>
                    </a:p>
                  </a:txBody>
                  <a:tcPr/>
                </a:tc>
                <a:extLst>
                  <a:ext uri="{0D108BD9-81ED-4DB2-BD59-A6C34878D82A}">
                    <a16:rowId xmlns:a16="http://schemas.microsoft.com/office/drawing/2014/main" val="136309493"/>
                  </a:ext>
                </a:extLst>
              </a:tr>
              <a:tr h="4180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供宿不供膳</a:t>
                      </a:r>
                    </a:p>
                  </a:txBody>
                  <a:tcPr/>
                </a:tc>
                <a:tc>
                  <a:txBody>
                    <a:bodyPr/>
                    <a:lstStyle/>
                    <a:p>
                      <a:pPr algn="ctr"/>
                      <a:endParaRPr lang="zh-TW" altLang="en-US" sz="1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sym typeface="Wingdings" panose="05000000000000000000" pitchFamily="2" charset="2"/>
                        </a:rPr>
                        <a:t></a:t>
                      </a:r>
                      <a:endParaRPr lang="zh-TW" altLang="en-US" sz="1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sym typeface="Wingdings" panose="05000000000000000000" pitchFamily="2" charset="2"/>
                        </a:rPr>
                        <a:t></a:t>
                      </a:r>
                      <a:endParaRPr lang="zh-TW" altLang="en-US" sz="1600" dirty="0"/>
                    </a:p>
                  </a:txBody>
                  <a:tcPr/>
                </a:tc>
                <a:extLst>
                  <a:ext uri="{0D108BD9-81ED-4DB2-BD59-A6C34878D82A}">
                    <a16:rowId xmlns:a16="http://schemas.microsoft.com/office/drawing/2014/main" val="3723113170"/>
                  </a:ext>
                </a:extLst>
              </a:tr>
            </a:tbl>
          </a:graphicData>
        </a:graphic>
      </p:graphicFrame>
      <p:graphicFrame>
        <p:nvGraphicFramePr>
          <p:cNvPr id="5" name="資料庫圖表 4"/>
          <p:cNvGraphicFramePr/>
          <p:nvPr>
            <p:extLst>
              <p:ext uri="{D42A27DB-BD31-4B8C-83A1-F6EECF244321}">
                <p14:modId xmlns:p14="http://schemas.microsoft.com/office/powerpoint/2010/main" val="3549448705"/>
              </p:ext>
            </p:extLst>
          </p:nvPr>
        </p:nvGraphicFramePr>
        <p:xfrm>
          <a:off x="683958" y="2431014"/>
          <a:ext cx="6524460" cy="27124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424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052596"/>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4.</a:t>
            </a:r>
            <a:r>
              <a:rPr lang="zh-TW" altLang="en-US" sz="1600" dirty="0">
                <a:latin typeface="微软雅黑" panose="020B0503020204020204" pitchFamily="34" charset="-122"/>
                <a:ea typeface="微软雅黑" panose="020B0503020204020204" pitchFamily="34" charset="-122"/>
              </a:rPr>
              <a:t> 管理費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29429117"/>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4"/>
          <p:cNvSpPr>
            <a:spLocks noChangeArrowheads="1"/>
          </p:cNvSpPr>
          <p:nvPr/>
        </p:nvSpPr>
        <p:spPr bwMode="auto">
          <a:xfrm>
            <a:off x="609600" y="951310"/>
            <a:ext cx="7658911"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kumimoji="1" sz="3200">
                <a:solidFill>
                  <a:schemeClr val="tx1"/>
                </a:solidFill>
                <a:latin typeface="Arial" charset="0"/>
                <a:ea typeface="新細明體" pitchFamily="18" charset="-120"/>
              </a:defRPr>
            </a:lvl1pPr>
            <a:lvl2pPr marL="990600" indent="-533400" eaLnBrk="0" hangingPunct="0">
              <a:spcBef>
                <a:spcPct val="20000"/>
              </a:spcBef>
              <a:buChar char="–"/>
              <a:defRPr kumimoji="1" sz="2800">
                <a:solidFill>
                  <a:schemeClr val="tx1"/>
                </a:solidFill>
                <a:latin typeface="Arial" charset="0"/>
                <a:ea typeface="新細明體" pitchFamily="18" charset="-120"/>
              </a:defRPr>
            </a:lvl2pPr>
            <a:lvl3pPr marL="1371600" indent="-457200" eaLnBrk="0" hangingPunct="0">
              <a:spcBef>
                <a:spcPct val="20000"/>
              </a:spcBef>
              <a:buChar char="•"/>
              <a:defRPr kumimoji="1" sz="2400">
                <a:solidFill>
                  <a:schemeClr val="tx1"/>
                </a:solidFill>
                <a:latin typeface="Arial" charset="0"/>
                <a:ea typeface="新細明體" pitchFamily="18" charset="-120"/>
              </a:defRPr>
            </a:lvl3pPr>
            <a:lvl4pPr marL="1752600" indent="-381000" eaLnBrk="0" hangingPunct="0">
              <a:spcBef>
                <a:spcPct val="20000"/>
              </a:spcBef>
              <a:buChar char="–"/>
              <a:defRPr kumimoji="1" sz="2000">
                <a:solidFill>
                  <a:schemeClr val="tx1"/>
                </a:solidFill>
                <a:latin typeface="Arial" charset="0"/>
                <a:ea typeface="新細明體" pitchFamily="18" charset="-120"/>
              </a:defRPr>
            </a:lvl4pPr>
            <a:lvl5pPr marL="2209800" indent="-381000" eaLnBrk="0" hangingPunct="0">
              <a:spcBef>
                <a:spcPct val="20000"/>
              </a:spcBef>
              <a:buChar char="»"/>
              <a:defRPr kumimoji="1" sz="2000">
                <a:solidFill>
                  <a:schemeClr val="tx1"/>
                </a:solidFill>
                <a:latin typeface="Arial" charset="0"/>
                <a:ea typeface="新細明體" pitchFamily="18"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609600" lvl="1" indent="-609600" eaLnBrk="1" hangingPunct="1">
              <a:spcBef>
                <a:spcPts val="500"/>
              </a:spcBef>
              <a:buFont typeface="Wingdings" panose="05000000000000000000" pitchFamily="2" charset="2"/>
              <a:buChar char="Ø"/>
              <a:defRPr/>
            </a:pPr>
            <a:endParaRPr lang="zh-TW" altLang="en-US" sz="1600" dirty="0">
              <a:solidFill>
                <a:srgbClr val="FF0000"/>
              </a:solidFill>
              <a:latin typeface="微软雅黑" panose="020B0503020204020204" pitchFamily="34" charset="-122"/>
              <a:ea typeface="微软雅黑" panose="020B0503020204020204" pitchFamily="34" charset="-122"/>
            </a:endParaRPr>
          </a:p>
          <a:p>
            <a:pPr marL="0" indent="0" eaLnBrk="1" hangingPunct="1">
              <a:spcBef>
                <a:spcPts val="500"/>
              </a:spcBef>
              <a:buNone/>
              <a:defRPr/>
            </a:pPr>
            <a:r>
              <a:rPr lang="en-US" altLang="zh-TW" sz="2100" dirty="0">
                <a:latin typeface="標楷體" pitchFamily="65" charset="-120"/>
                <a:ea typeface="標楷體" pitchFamily="65" charset="-120"/>
              </a:rPr>
              <a:t>1.</a:t>
            </a:r>
            <a:r>
              <a:rPr lang="zh-TW" altLang="en-US" sz="2100" dirty="0">
                <a:latin typeface="標楷體" pitchFamily="65" charset="-120"/>
                <a:ea typeface="標楷體" pitchFamily="65" charset="-120"/>
              </a:rPr>
              <a:t>本項經費係為配合委託單位或補助單位執行研究計畫所需之費 </a:t>
            </a:r>
            <a:endParaRPr lang="en-US" altLang="zh-TW" sz="2100" dirty="0">
              <a:latin typeface="標楷體" pitchFamily="65" charset="-120"/>
              <a:ea typeface="標楷體" pitchFamily="65" charset="-120"/>
            </a:endParaRPr>
          </a:p>
          <a:p>
            <a:pPr marL="0" indent="0" eaLnBrk="1" hangingPunct="1">
              <a:spcBef>
                <a:spcPts val="500"/>
              </a:spcBef>
              <a:buNone/>
              <a:defRPr/>
            </a:pPr>
            <a:r>
              <a:rPr lang="zh-TW" altLang="en-US" sz="2100" dirty="0">
                <a:latin typeface="標楷體" pitchFamily="65" charset="-120"/>
                <a:ea typeface="標楷體" pitchFamily="65" charset="-120"/>
              </a:rPr>
              <a:t>  用，由本校統籌支用。</a:t>
            </a:r>
            <a:r>
              <a:rPr lang="zh-TW" altLang="en-US" sz="2100" dirty="0">
                <a:solidFill>
                  <a:srgbClr val="C00000"/>
                </a:solidFill>
                <a:latin typeface="標楷體" pitchFamily="65" charset="-120"/>
                <a:ea typeface="標楷體" pitchFamily="65" charset="-120"/>
              </a:rPr>
              <a:t>統一由會計室編製「管理費收據」，平</a:t>
            </a:r>
            <a:endParaRPr lang="en-US" altLang="zh-TW" sz="2100" dirty="0">
              <a:solidFill>
                <a:srgbClr val="C00000"/>
              </a:solidFill>
              <a:latin typeface="標楷體" pitchFamily="65" charset="-120"/>
              <a:ea typeface="標楷體" pitchFamily="65" charset="-120"/>
            </a:endParaRPr>
          </a:p>
          <a:p>
            <a:pPr marL="0" indent="0" eaLnBrk="1" hangingPunct="1">
              <a:spcBef>
                <a:spcPts val="500"/>
              </a:spcBef>
              <a:buNone/>
              <a:defRPr/>
            </a:pPr>
            <a:r>
              <a:rPr lang="en-US" altLang="zh-TW" sz="2100" dirty="0">
                <a:solidFill>
                  <a:srgbClr val="C00000"/>
                </a:solidFill>
                <a:latin typeface="標楷體" pitchFamily="65" charset="-120"/>
                <a:ea typeface="標楷體" pitchFamily="65" charset="-120"/>
              </a:rPr>
              <a:t>  </a:t>
            </a:r>
            <a:r>
              <a:rPr lang="zh-TW" altLang="en-US" sz="2100" dirty="0">
                <a:solidFill>
                  <a:srgbClr val="C00000"/>
                </a:solidFill>
                <a:latin typeface="標楷體" pitchFamily="65" charset="-120"/>
                <a:ea typeface="標楷體" pitchFamily="65" charset="-120"/>
              </a:rPr>
              <a:t>日勿至請款系統填寫「管理費」單據。</a:t>
            </a:r>
          </a:p>
          <a:p>
            <a:pPr marL="0" indent="0" eaLnBrk="1" hangingPunct="1">
              <a:spcBef>
                <a:spcPts val="500"/>
              </a:spcBef>
              <a:buNone/>
              <a:defRPr/>
            </a:pPr>
            <a:r>
              <a:rPr lang="en-US" altLang="zh-TW" sz="2100" dirty="0">
                <a:latin typeface="標楷體" pitchFamily="65" charset="-120"/>
                <a:ea typeface="標楷體" pitchFamily="65" charset="-120"/>
              </a:rPr>
              <a:t>2.</a:t>
            </a:r>
            <a:r>
              <a:rPr lang="zh-TW" altLang="en-US" sz="2100" dirty="0">
                <a:solidFill>
                  <a:srgbClr val="C00000"/>
                </a:solidFill>
                <a:latin typeface="標楷體" pitchFamily="65" charset="-120"/>
                <a:ea typeface="標楷體" pitchFamily="65" charset="-120"/>
              </a:rPr>
              <a:t>本項經費不得流出至其他補助項目支用。</a:t>
            </a:r>
            <a:endParaRPr lang="en-US" altLang="zh-TW" sz="2100" dirty="0">
              <a:solidFill>
                <a:srgbClr val="C00000"/>
              </a:solidFill>
              <a:latin typeface="標楷體" pitchFamily="65" charset="-120"/>
              <a:ea typeface="標楷體" pitchFamily="65" charset="-120"/>
            </a:endParaRPr>
          </a:p>
          <a:p>
            <a:pPr eaLnBrk="1" hangingPunct="1">
              <a:spcBef>
                <a:spcPts val="500"/>
              </a:spcBef>
              <a:buFont typeface="Wingdings" panose="05000000000000000000" pitchFamily="2" charset="2"/>
              <a:buChar char="Ø"/>
              <a:defRPr/>
            </a:pPr>
            <a:endParaRPr lang="en-US" altLang="zh-TW" sz="2100" dirty="0">
              <a:latin typeface="標楷體" pitchFamily="65" charset="-120"/>
              <a:ea typeface="標楷體" pitchFamily="65" charset="-120"/>
            </a:endParaRPr>
          </a:p>
          <a:p>
            <a:pPr eaLnBrk="1" hangingPunct="1">
              <a:lnSpc>
                <a:spcPct val="80000"/>
              </a:lnSpc>
              <a:buClr>
                <a:schemeClr val="tx1"/>
              </a:buClr>
              <a:buFont typeface="Wingdings" pitchFamily="2" charset="2"/>
              <a:buChar char="Ø"/>
              <a:defRPr/>
            </a:pPr>
            <a:endParaRPr lang="en-US" altLang="zh-TW" sz="2100" dirty="0">
              <a:latin typeface="標楷體" pitchFamily="65" charset="-120"/>
              <a:ea typeface="標楷體" pitchFamily="65" charset="-120"/>
            </a:endParaRPr>
          </a:p>
          <a:p>
            <a:pPr marL="0" indent="0">
              <a:buNone/>
            </a:pPr>
            <a:endParaRPr lang="en-US" altLang="zh-TW" sz="2100" dirty="0">
              <a:latin typeface="標楷體" pitchFamily="65" charset="-120"/>
              <a:ea typeface="標楷體" pitchFamily="65" charset="-120"/>
            </a:endParaRPr>
          </a:p>
          <a:p>
            <a:pPr marL="0" indent="0">
              <a:buNone/>
            </a:pPr>
            <a:r>
              <a:rPr lang="zh-TW" altLang="en-US" sz="2100" dirty="0">
                <a:latin typeface="標楷體" pitchFamily="65" charset="-120"/>
                <a:ea typeface="標楷體" pitchFamily="65" charset="-120"/>
              </a:rPr>
              <a:t> </a:t>
            </a:r>
          </a:p>
          <a:p>
            <a:pPr marL="0" indent="0" eaLnBrk="1" hangingPunct="1">
              <a:lnSpc>
                <a:spcPct val="80000"/>
              </a:lnSpc>
              <a:buClr>
                <a:schemeClr val="tx1"/>
              </a:buClr>
              <a:buNone/>
              <a:defRPr/>
            </a:pPr>
            <a:endParaRPr lang="zh-TW" altLang="en-US" sz="2100" dirty="0">
              <a:latin typeface="標楷體" pitchFamily="65" charset="-120"/>
              <a:ea typeface="標楷體" pitchFamily="65" charset="-120"/>
            </a:endParaRPr>
          </a:p>
        </p:txBody>
      </p:sp>
    </p:spTree>
    <p:extLst>
      <p:ext uri="{BB962C8B-B14F-4D97-AF65-F5344CB8AC3E}">
        <p14:creationId xmlns:p14="http://schemas.microsoft.com/office/powerpoint/2010/main" val="182759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 name="矩形 7"/>
          <p:cNvSpPr/>
          <p:nvPr/>
        </p:nvSpPr>
        <p:spPr>
          <a:xfrm rot="2700000">
            <a:off x="255826" y="3652442"/>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矩形 8"/>
          <p:cNvSpPr/>
          <p:nvPr/>
        </p:nvSpPr>
        <p:spPr>
          <a:xfrm rot="2700000">
            <a:off x="1475483" y="4090779"/>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1" name="矩形 10"/>
          <p:cNvSpPr/>
          <p:nvPr/>
        </p:nvSpPr>
        <p:spPr>
          <a:xfrm rot="2700000">
            <a:off x="2561347" y="4495516"/>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1567259"/>
            <a:ext cx="9144000" cy="1511774"/>
          </a:xfrm>
          <a:prstGeom prst="rect">
            <a:avLst/>
          </a:prstGeom>
          <a:solidFill>
            <a:srgbClr val="00877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cxnSp>
        <p:nvCxnSpPr>
          <p:cNvPr id="13" name="直接连接符 12"/>
          <p:cNvCxnSpPr/>
          <p:nvPr/>
        </p:nvCxnSpPr>
        <p:spPr>
          <a:xfrm flipV="1">
            <a:off x="3813680" y="2564538"/>
            <a:ext cx="5420375" cy="13855"/>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382346" y="1612916"/>
            <a:ext cx="5392666" cy="931000"/>
          </a:xfrm>
          <a:prstGeom prst="rect">
            <a:avLst/>
          </a:prstGeom>
        </p:spPr>
        <p:txBody>
          <a:bodyPr wrap="square" lIns="68555" tIns="34278" rIns="68555" bIns="34278">
            <a:spAutoFit/>
          </a:bodyPr>
          <a:lstStyle/>
          <a:p>
            <a:pPr algn="ctr">
              <a:spcBef>
                <a:spcPct val="0"/>
              </a:spcBef>
              <a:buFont typeface="Arial" panose="020B0604020202020204" pitchFamily="34" charset="0"/>
              <a:buNone/>
            </a:pPr>
            <a:r>
              <a:rPr lang="en-US" altLang="zh-TW"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r>
              <a:rPr lang="zh-TW"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補助項目新增、支出用途</a:t>
            </a:r>
            <a:endParaRPr lang="en-US" altLang="zh-TW"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ct val="0"/>
              </a:spcBef>
              <a:buFont typeface="Arial" panose="020B0604020202020204" pitchFamily="34" charset="0"/>
              <a:buNone/>
            </a:pPr>
            <a:r>
              <a:rPr lang="zh-TW"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變更及經費流用</a:t>
            </a:r>
          </a:p>
        </p:txBody>
      </p:sp>
      <p:grpSp>
        <p:nvGrpSpPr>
          <p:cNvPr id="35" name="组合 34"/>
          <p:cNvGrpSpPr/>
          <p:nvPr/>
        </p:nvGrpSpPr>
        <p:grpSpPr>
          <a:xfrm>
            <a:off x="2704874" y="1603697"/>
            <a:ext cx="1046460" cy="1046460"/>
            <a:chOff x="1677608" y="2996952"/>
            <a:chExt cx="1395643" cy="1395643"/>
          </a:xfrm>
        </p:grpSpPr>
        <p:sp>
          <p:nvSpPr>
            <p:cNvPr id="3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37" name="Oval 29"/>
            <p:cNvSpPr>
              <a:spLocks noChangeAspect="1"/>
            </p:cNvSpPr>
            <p:nvPr/>
          </p:nvSpPr>
          <p:spPr>
            <a:xfrm>
              <a:off x="1850114" y="3169458"/>
              <a:ext cx="1050630" cy="1050630"/>
            </a:xfrm>
            <a:prstGeom prst="ellipse">
              <a:avLst/>
            </a:prstGeom>
            <a:gradFill>
              <a:gsLst>
                <a:gs pos="0">
                  <a:srgbClr val="03435C"/>
                </a:gs>
                <a:gs pos="100000">
                  <a:srgbClr val="037A9B"/>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38" name="KSO_Shape"/>
          <p:cNvSpPr/>
          <p:nvPr/>
        </p:nvSpPr>
        <p:spPr bwMode="auto">
          <a:xfrm>
            <a:off x="3045566" y="1925887"/>
            <a:ext cx="442242" cy="37590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dirty="0">
              <a:solidFill>
                <a:srgbClr val="1C666E"/>
              </a:solidFill>
              <a:latin typeface="微软雅黑" panose="020B0503020204020204" pitchFamily="34" charset="-122"/>
              <a:ea typeface="宋体" panose="02010600030101010101" pitchFamily="2" charset="-122"/>
            </a:endParaRPr>
          </a:p>
        </p:txBody>
      </p:sp>
    </p:spTree>
    <p:extLst>
      <p:ext uri="{BB962C8B-B14F-4D97-AF65-F5344CB8AC3E}">
        <p14:creationId xmlns:p14="http://schemas.microsoft.com/office/powerpoint/2010/main" val="2755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par>
                          <p:cTn id="53" fill="hold">
                            <p:stCondLst>
                              <p:cond delay="1250"/>
                            </p:stCondLst>
                            <p:childTnLst>
                              <p:par>
                                <p:cTn id="54" presetID="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1750"/>
                            </p:stCondLst>
                            <p:childTnLst>
                              <p:par>
                                <p:cTn id="59" presetID="26"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290">
                                          <p:stCondLst>
                                            <p:cond delay="0"/>
                                          </p:stCondLst>
                                        </p:cTn>
                                        <p:tgtEl>
                                          <p:spTgt spid="35"/>
                                        </p:tgtEl>
                                      </p:cBhvr>
                                    </p:animEffect>
                                    <p:anim calcmode="lin" valueType="num">
                                      <p:cBhvr>
                                        <p:cTn id="62"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67" dur="13">
                                          <p:stCondLst>
                                            <p:cond delay="325"/>
                                          </p:stCondLst>
                                        </p:cTn>
                                        <p:tgtEl>
                                          <p:spTgt spid="35"/>
                                        </p:tgtEl>
                                      </p:cBhvr>
                                      <p:to x="100000" y="60000"/>
                                    </p:animScale>
                                    <p:animScale>
                                      <p:cBhvr>
                                        <p:cTn id="68" dur="83" decel="50000">
                                          <p:stCondLst>
                                            <p:cond delay="338"/>
                                          </p:stCondLst>
                                        </p:cTn>
                                        <p:tgtEl>
                                          <p:spTgt spid="35"/>
                                        </p:tgtEl>
                                      </p:cBhvr>
                                      <p:to x="100000" y="100000"/>
                                    </p:animScale>
                                    <p:animScale>
                                      <p:cBhvr>
                                        <p:cTn id="69" dur="13">
                                          <p:stCondLst>
                                            <p:cond delay="656"/>
                                          </p:stCondLst>
                                        </p:cTn>
                                        <p:tgtEl>
                                          <p:spTgt spid="35"/>
                                        </p:tgtEl>
                                      </p:cBhvr>
                                      <p:to x="100000" y="80000"/>
                                    </p:animScale>
                                    <p:animScale>
                                      <p:cBhvr>
                                        <p:cTn id="70" dur="83" decel="50000">
                                          <p:stCondLst>
                                            <p:cond delay="669"/>
                                          </p:stCondLst>
                                        </p:cTn>
                                        <p:tgtEl>
                                          <p:spTgt spid="35"/>
                                        </p:tgtEl>
                                      </p:cBhvr>
                                      <p:to x="100000" y="100000"/>
                                    </p:animScale>
                                    <p:animScale>
                                      <p:cBhvr>
                                        <p:cTn id="71" dur="13">
                                          <p:stCondLst>
                                            <p:cond delay="821"/>
                                          </p:stCondLst>
                                        </p:cTn>
                                        <p:tgtEl>
                                          <p:spTgt spid="35"/>
                                        </p:tgtEl>
                                      </p:cBhvr>
                                      <p:to x="100000" y="90000"/>
                                    </p:animScale>
                                    <p:animScale>
                                      <p:cBhvr>
                                        <p:cTn id="72" dur="83" decel="50000">
                                          <p:stCondLst>
                                            <p:cond delay="834"/>
                                          </p:stCondLst>
                                        </p:cTn>
                                        <p:tgtEl>
                                          <p:spTgt spid="35"/>
                                        </p:tgtEl>
                                      </p:cBhvr>
                                      <p:to x="100000" y="100000"/>
                                    </p:animScale>
                                    <p:animScale>
                                      <p:cBhvr>
                                        <p:cTn id="73" dur="13">
                                          <p:stCondLst>
                                            <p:cond delay="904"/>
                                          </p:stCondLst>
                                        </p:cTn>
                                        <p:tgtEl>
                                          <p:spTgt spid="35"/>
                                        </p:tgtEl>
                                      </p:cBhvr>
                                      <p:to x="100000" y="95000"/>
                                    </p:animScale>
                                    <p:animScale>
                                      <p:cBhvr>
                                        <p:cTn id="74" dur="83" decel="50000">
                                          <p:stCondLst>
                                            <p:cond delay="917"/>
                                          </p:stCondLst>
                                        </p:cTn>
                                        <p:tgtEl>
                                          <p:spTgt spid="35"/>
                                        </p:tgtEl>
                                      </p:cBhvr>
                                      <p:to x="100000" y="100000"/>
                                    </p:animScale>
                                  </p:childTnLst>
                                </p:cTn>
                              </p:par>
                              <p:par>
                                <p:cTn id="75" presetID="10" presetClass="entr" presetSubtype="0" fill="hold" grpId="0" nodeType="withEffect">
                                  <p:stCondLst>
                                    <p:cond delay="100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par>
                          <p:cTn id="78" fill="hold">
                            <p:stCondLst>
                              <p:cond delay="3250"/>
                            </p:stCondLst>
                            <p:childTnLst>
                              <p:par>
                                <p:cTn id="79" presetID="22" presetClass="entr" presetSubtype="8"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par>
                                <p:cTn id="82" presetID="2" presetClass="entr" presetSubtype="2" fill="hold" grpId="0" nodeType="withEffect">
                                  <p:stCondLst>
                                    <p:cond delay="50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1+#ppt_w/2"/>
                                          </p:val>
                                        </p:tav>
                                        <p:tav tm="100000">
                                          <p:val>
                                            <p:strVal val="#ppt_x"/>
                                          </p:val>
                                        </p:tav>
                                      </p:tavLst>
                                    </p:anim>
                                    <p:anim calcmode="lin" valueType="num">
                                      <p:cBhvr additive="base">
                                        <p:cTn id="8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11726" y="31398"/>
            <a:ext cx="4962016" cy="400110"/>
            <a:chOff x="610673" y="37655"/>
            <a:chExt cx="6616024" cy="533480"/>
          </a:xfrm>
        </p:grpSpPr>
        <p:sp>
          <p:nvSpPr>
            <p:cNvPr id="5" name="文本框 23"/>
            <p:cNvSpPr txBox="1"/>
            <p:nvPr/>
          </p:nvSpPr>
          <p:spPr>
            <a:xfrm>
              <a:off x="824942" y="37655"/>
              <a:ext cx="6401755" cy="533480"/>
            </a:xfrm>
            <a:prstGeom prst="rect">
              <a:avLst/>
            </a:prstGeom>
            <a:solidFill>
              <a:schemeClr val="accent4">
                <a:lumMod val="60000"/>
                <a:lumOff val="40000"/>
              </a:schemeClr>
            </a:solidFill>
          </p:spPr>
          <p:txBody>
            <a:bodyPr wrap="none" rtlCol="0">
              <a:spAutoFit/>
            </a:bodyPr>
            <a:lstStyle/>
            <a:p>
              <a:r>
                <a:rPr lang="zh-TW" altLang="en-US" sz="2000" dirty="0">
                  <a:solidFill>
                    <a:schemeClr val="tx1">
                      <a:lumMod val="75000"/>
                      <a:lumOff val="25000"/>
                    </a:schemeClr>
                  </a:solidFill>
                  <a:latin typeface="微软雅黑" panose="020B0503020204020204" pitchFamily="34" charset="-122"/>
                  <a:ea typeface="微软雅黑" panose="020B0503020204020204" pitchFamily="34" charset="-122"/>
                </a:rPr>
                <a:t>補助項目新增、支出用途變更及經費流用</a:t>
              </a:r>
            </a:p>
          </p:txBody>
        </p:sp>
        <p:sp>
          <p:nvSpPr>
            <p:cNvPr id="6" name="等腰三角形 5"/>
            <p:cNvSpPr/>
            <p:nvPr/>
          </p:nvSpPr>
          <p:spPr>
            <a:xfrm rot="16200000" flipH="1" flipV="1">
              <a:off x="552704" y="216646"/>
              <a:ext cx="304324" cy="188385"/>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grpSp>
      <p:grpSp>
        <p:nvGrpSpPr>
          <p:cNvPr id="3" name="群組 2"/>
          <p:cNvGrpSpPr/>
          <p:nvPr/>
        </p:nvGrpSpPr>
        <p:grpSpPr>
          <a:xfrm>
            <a:off x="3082865" y="1671108"/>
            <a:ext cx="5938183" cy="1509942"/>
            <a:chOff x="2723498" y="1657870"/>
            <a:chExt cx="5938183" cy="1509942"/>
          </a:xfrm>
        </p:grpSpPr>
        <p:grpSp>
          <p:nvGrpSpPr>
            <p:cNvPr id="11" name="组合 10"/>
            <p:cNvGrpSpPr/>
            <p:nvPr/>
          </p:nvGrpSpPr>
          <p:grpSpPr>
            <a:xfrm>
              <a:off x="2723498" y="1788362"/>
              <a:ext cx="1476387" cy="1317853"/>
              <a:chOff x="3342359" y="1161598"/>
              <a:chExt cx="2123116" cy="1895135"/>
            </a:xfrm>
            <a:effectLst>
              <a:outerShdw blurRad="63500" sx="102000" sy="102000" algn="ctr" rotWithShape="0">
                <a:prstClr val="black">
                  <a:alpha val="40000"/>
                </a:prstClr>
              </a:outerShdw>
            </a:effectLst>
          </p:grpSpPr>
          <p:sp>
            <p:nvSpPr>
              <p:cNvPr id="12" name="任意多边形 1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C72319"/>
                  </a:gs>
                  <a:gs pos="100000">
                    <a:srgbClr val="F34347"/>
                  </a:gs>
                </a:gsLst>
                <a:lin ang="5400000" scaled="1"/>
              </a:gradFill>
              <a:ln w="19050">
                <a:noFill/>
              </a:ln>
              <a:effectLst>
                <a:innerShdw blurRad="63500" dist="63500" dir="2700000">
                  <a:prstClr val="black">
                    <a:alpha val="50000"/>
                  </a:prstClr>
                </a:innerShdw>
              </a:effectLst>
            </p:spPr>
            <p:txBody>
              <a:bodyPr vert="horz" wrap="square" lIns="68562" tIns="34281" rIns="68562" bIns="34281" numCol="1" anchor="t" anchorCtr="0" compatLnSpc="1">
                <a:noAutofit/>
              </a:bodyPr>
              <a:lstStyle/>
              <a:p>
                <a:endParaRPr lang="zh-CN" altLang="en-US" sz="1012" dirty="0">
                  <a:solidFill>
                    <a:prstClr val="black"/>
                  </a:solidFill>
                  <a:latin typeface="微软雅黑" panose="020B0503020204020204" pitchFamily="34" charset="-122"/>
                </a:endParaRPr>
              </a:p>
            </p:txBody>
          </p:sp>
          <p:sp>
            <p:nvSpPr>
              <p:cNvPr id="1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txBody>
              <a:bodyPr vert="horz" wrap="square" lIns="68562" tIns="34281" rIns="68562" bIns="34281" numCol="1" anchor="t" anchorCtr="0" compatLnSpc="1"/>
              <a:lstStyle/>
              <a:p>
                <a:endParaRPr lang="zh-CN" altLang="en-US" sz="1012" dirty="0">
                  <a:solidFill>
                    <a:prstClr val="black"/>
                  </a:solidFill>
                  <a:latin typeface="微软雅黑" panose="020B0503020204020204" pitchFamily="34" charset="-122"/>
                </a:endParaRPr>
              </a:p>
            </p:txBody>
          </p:sp>
        </p:grpSp>
        <p:grpSp>
          <p:nvGrpSpPr>
            <p:cNvPr id="14" name="组合 13"/>
            <p:cNvGrpSpPr/>
            <p:nvPr/>
          </p:nvGrpSpPr>
          <p:grpSpPr>
            <a:xfrm>
              <a:off x="4203148" y="1657870"/>
              <a:ext cx="1514666" cy="1352021"/>
              <a:chOff x="3342359" y="1161598"/>
              <a:chExt cx="2123116" cy="1895135"/>
            </a:xfrm>
            <a:effectLst>
              <a:outerShdw blurRad="63500" sx="102000" sy="102000" algn="ctr" rotWithShape="0">
                <a:prstClr val="black">
                  <a:alpha val="40000"/>
                </a:prstClr>
              </a:outerShdw>
            </a:effectLst>
          </p:grpSpPr>
          <p:sp>
            <p:nvSpPr>
              <p:cNvPr id="15" name="任意多边形 1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26C68"/>
                  </a:gs>
                  <a:gs pos="100000">
                    <a:srgbClr val="059188"/>
                  </a:gs>
                </a:gsLst>
                <a:lin ang="5400000" scaled="1"/>
              </a:gradFill>
              <a:ln w="19050">
                <a:noFill/>
              </a:ln>
              <a:effectLst>
                <a:innerShdw blurRad="63500" dist="63500" dir="2700000">
                  <a:prstClr val="black">
                    <a:alpha val="50000"/>
                  </a:prstClr>
                </a:innerShdw>
              </a:effectLst>
            </p:spPr>
            <p:txBody>
              <a:bodyPr vert="horz" wrap="square" lIns="68562" tIns="34281" rIns="68562" bIns="34281" numCol="1" anchor="t" anchorCtr="0" compatLnSpc="1">
                <a:noAutofit/>
              </a:bodyPr>
              <a:lstStyle/>
              <a:p>
                <a:endParaRPr lang="zh-CN" altLang="en-US" sz="1012" dirty="0">
                  <a:solidFill>
                    <a:prstClr val="black"/>
                  </a:solidFill>
                  <a:latin typeface="微软雅黑" panose="020B0503020204020204" pitchFamily="34" charset="-122"/>
                </a:endParaRPr>
              </a:p>
            </p:txBody>
          </p:sp>
          <p:sp>
            <p:nvSpPr>
              <p:cNvPr id="16" name="Freeform 5"/>
              <p:cNvSpPr/>
              <p:nvPr/>
            </p:nvSpPr>
            <p:spPr bwMode="auto">
              <a:xfrm rot="10800000">
                <a:off x="3656171" y="1432168"/>
                <a:ext cx="1495485" cy="134947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txBody>
              <a:bodyPr vert="horz" wrap="square" lIns="68562" tIns="34281" rIns="68562" bIns="34281" numCol="1" anchor="t" anchorCtr="0" compatLnSpc="1"/>
              <a:lstStyle/>
              <a:p>
                <a:endParaRPr lang="zh-CN" altLang="en-US" sz="1012" dirty="0">
                  <a:solidFill>
                    <a:prstClr val="black"/>
                  </a:solidFill>
                  <a:latin typeface="微软雅黑" panose="020B0503020204020204" pitchFamily="34" charset="-122"/>
                </a:endParaRPr>
              </a:p>
            </p:txBody>
          </p:sp>
        </p:grpSp>
        <p:grpSp>
          <p:nvGrpSpPr>
            <p:cNvPr id="17" name="组合 16"/>
            <p:cNvGrpSpPr/>
            <p:nvPr/>
          </p:nvGrpSpPr>
          <p:grpSpPr>
            <a:xfrm>
              <a:off x="5705931" y="1859645"/>
              <a:ext cx="1466787" cy="1308167"/>
              <a:chOff x="3337529" y="1161598"/>
              <a:chExt cx="2138277" cy="1907040"/>
            </a:xfrm>
            <a:effectLst>
              <a:outerShdw blurRad="63500" sx="102000" sy="102000" algn="ctr" rotWithShape="0">
                <a:prstClr val="black">
                  <a:alpha val="40000"/>
                </a:prstClr>
              </a:outerShdw>
            </a:effectLst>
          </p:grpSpPr>
          <p:sp>
            <p:nvSpPr>
              <p:cNvPr id="18" name="任意多边形 1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87071"/>
              </a:solidFill>
              <a:ln w="19050">
                <a:noFill/>
              </a:ln>
              <a:effectLst>
                <a:innerShdw blurRad="63500" dist="63500" dir="2700000">
                  <a:prstClr val="black">
                    <a:alpha val="50000"/>
                  </a:prstClr>
                </a:innerShdw>
              </a:effectLst>
            </p:spPr>
            <p:txBody>
              <a:bodyPr vert="horz" wrap="square" lIns="68562" tIns="34281" rIns="68562" bIns="34281" numCol="1" anchor="t" anchorCtr="0" compatLnSpc="1">
                <a:noAutofit/>
              </a:bodyPr>
              <a:lstStyle/>
              <a:p>
                <a:endParaRPr lang="zh-CN" altLang="en-US" sz="1012" dirty="0">
                  <a:solidFill>
                    <a:prstClr val="black"/>
                  </a:solidFill>
                  <a:latin typeface="微软雅黑" panose="020B0503020204020204" pitchFamily="34" charset="-122"/>
                </a:endParaRPr>
              </a:p>
            </p:txBody>
          </p:sp>
          <p:sp>
            <p:nvSpPr>
              <p:cNvPr id="19"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DC4A1B"/>
                  </a:gs>
                  <a:gs pos="100000">
                    <a:srgbClr val="F66C47"/>
                  </a:gs>
                </a:gsLst>
                <a:lin ang="5400000" scaled="1"/>
              </a:gradFill>
              <a:ln w="19050">
                <a:noFill/>
              </a:ln>
              <a:effectLst>
                <a:innerShdw blurRad="63500" dist="63500" dir="2700000">
                  <a:prstClr val="black">
                    <a:alpha val="50000"/>
                  </a:prstClr>
                </a:innerShdw>
              </a:effectLst>
            </p:spPr>
            <p:txBody>
              <a:bodyPr vert="horz" wrap="square" lIns="68562" tIns="34281" rIns="68562" bIns="34281" numCol="1" anchor="t" anchorCtr="0" compatLnSpc="1">
                <a:noAutofit/>
              </a:bodyPr>
              <a:lstStyle/>
              <a:p>
                <a:endParaRPr lang="zh-CN" altLang="en-US" sz="1012" dirty="0">
                  <a:solidFill>
                    <a:prstClr val="black"/>
                  </a:solidFill>
                  <a:latin typeface="微软雅黑" panose="020B0503020204020204" pitchFamily="34" charset="-122"/>
                </a:endParaRPr>
              </a:p>
            </p:txBody>
          </p:sp>
          <p:sp>
            <p:nvSpPr>
              <p:cNvPr id="20"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txBody>
              <a:bodyPr vert="horz" wrap="square" lIns="68562" tIns="34281" rIns="68562" bIns="34281" numCol="1" anchor="t" anchorCtr="0" compatLnSpc="1"/>
              <a:lstStyle/>
              <a:p>
                <a:endParaRPr lang="zh-CN" altLang="en-US" sz="1012" dirty="0">
                  <a:solidFill>
                    <a:prstClr val="black"/>
                  </a:solidFill>
                  <a:latin typeface="微软雅黑" panose="020B0503020204020204" pitchFamily="34" charset="-122"/>
                </a:endParaRPr>
              </a:p>
            </p:txBody>
          </p:sp>
        </p:grpSp>
        <p:grpSp>
          <p:nvGrpSpPr>
            <p:cNvPr id="21" name="组合 20"/>
            <p:cNvGrpSpPr/>
            <p:nvPr/>
          </p:nvGrpSpPr>
          <p:grpSpPr>
            <a:xfrm>
              <a:off x="7185293" y="1748171"/>
              <a:ext cx="1476388" cy="1317854"/>
              <a:chOff x="3342359" y="1161599"/>
              <a:chExt cx="2123116" cy="1895135"/>
            </a:xfrm>
            <a:effectLst>
              <a:outerShdw blurRad="63500" sx="102000" sy="102000" algn="ctr" rotWithShape="0">
                <a:prstClr val="black">
                  <a:alpha val="40000"/>
                </a:prstClr>
              </a:outerShdw>
            </a:effectLst>
          </p:grpSpPr>
          <p:sp>
            <p:nvSpPr>
              <p:cNvPr id="22" name="任意多边形 21"/>
              <p:cNvSpPr/>
              <p:nvPr/>
            </p:nvSpPr>
            <p:spPr bwMode="auto">
              <a:xfrm rot="10800000">
                <a:off x="3342359" y="1161599"/>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3435C"/>
                  </a:gs>
                  <a:gs pos="100000">
                    <a:srgbClr val="037A9B"/>
                  </a:gs>
                </a:gsLst>
                <a:lin ang="5400000" scaled="1"/>
              </a:gradFill>
              <a:ln w="19050">
                <a:noFill/>
              </a:ln>
              <a:effectLst>
                <a:innerShdw blurRad="63500" dist="63500" dir="2700000">
                  <a:prstClr val="black">
                    <a:alpha val="50000"/>
                  </a:prstClr>
                </a:innerShdw>
              </a:effectLst>
            </p:spPr>
            <p:txBody>
              <a:bodyPr vert="horz" wrap="square" lIns="68562" tIns="34281" rIns="68562" bIns="34281" numCol="1" anchor="t" anchorCtr="0" compatLnSpc="1">
                <a:noAutofit/>
              </a:bodyPr>
              <a:lstStyle/>
              <a:p>
                <a:endParaRPr lang="zh-CN" altLang="en-US" sz="1012" dirty="0">
                  <a:solidFill>
                    <a:prstClr val="black"/>
                  </a:solidFill>
                  <a:latin typeface="微软雅黑" panose="020B0503020204020204" pitchFamily="34" charset="-122"/>
                </a:endParaRPr>
              </a:p>
            </p:txBody>
          </p:sp>
          <p:sp>
            <p:nvSpPr>
              <p:cNvPr id="23" name="Freeform 5"/>
              <p:cNvSpPr/>
              <p:nvPr/>
            </p:nvSpPr>
            <p:spPr bwMode="auto">
              <a:xfrm rot="10800000">
                <a:off x="3656173" y="1456204"/>
                <a:ext cx="1431293" cy="13254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txBody>
              <a:bodyPr vert="horz" wrap="square" lIns="68562" tIns="34281" rIns="68562" bIns="34281" numCol="1" anchor="t" anchorCtr="0" compatLnSpc="1"/>
              <a:lstStyle/>
              <a:p>
                <a:endParaRPr lang="zh-CN" altLang="en-US" sz="1012" dirty="0">
                  <a:solidFill>
                    <a:prstClr val="black"/>
                  </a:solidFill>
                  <a:latin typeface="微软雅黑" panose="020B0503020204020204" pitchFamily="34" charset="-122"/>
                </a:endParaRPr>
              </a:p>
            </p:txBody>
          </p:sp>
        </p:grpSp>
        <p:grpSp>
          <p:nvGrpSpPr>
            <p:cNvPr id="25" name="组合 24"/>
            <p:cNvGrpSpPr/>
            <p:nvPr/>
          </p:nvGrpSpPr>
          <p:grpSpPr>
            <a:xfrm>
              <a:off x="3180281" y="2226520"/>
              <a:ext cx="598141" cy="412455"/>
              <a:chOff x="3451225" y="3006725"/>
              <a:chExt cx="436563" cy="430213"/>
            </a:xfrm>
            <a:gradFill>
              <a:gsLst>
                <a:gs pos="0">
                  <a:srgbClr val="C72319"/>
                </a:gs>
                <a:gs pos="100000">
                  <a:srgbClr val="F34347"/>
                </a:gs>
              </a:gsLst>
              <a:lin ang="5400000" scaled="1"/>
            </a:gradFill>
          </p:grpSpPr>
          <p:sp>
            <p:nvSpPr>
              <p:cNvPr id="26" name="Freeform 828"/>
              <p:cNvSpPr>
                <a:spLocks noEditPoints="1"/>
              </p:cNvSpPr>
              <p:nvPr/>
            </p:nvSpPr>
            <p:spPr bwMode="auto">
              <a:xfrm>
                <a:off x="3451225" y="3006725"/>
                <a:ext cx="376238" cy="430213"/>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sp>
            <p:nvSpPr>
              <p:cNvPr id="27" name="Rectangle 829"/>
              <p:cNvSpPr>
                <a:spLocks noChangeArrowheads="1"/>
              </p:cNvSpPr>
              <p:nvPr/>
            </p:nvSpPr>
            <p:spPr bwMode="auto">
              <a:xfrm>
                <a:off x="3848100" y="3006725"/>
                <a:ext cx="396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sp>
            <p:nvSpPr>
              <p:cNvPr id="28" name="Rectangle 830"/>
              <p:cNvSpPr>
                <a:spLocks noChangeArrowheads="1"/>
              </p:cNvSpPr>
              <p:nvPr/>
            </p:nvSpPr>
            <p:spPr bwMode="auto">
              <a:xfrm>
                <a:off x="3848100" y="3128963"/>
                <a:ext cx="39688" cy="100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sp>
            <p:nvSpPr>
              <p:cNvPr id="29" name="Rectangle 831"/>
              <p:cNvSpPr>
                <a:spLocks noChangeArrowheads="1"/>
              </p:cNvSpPr>
              <p:nvPr/>
            </p:nvSpPr>
            <p:spPr bwMode="auto">
              <a:xfrm>
                <a:off x="3848100" y="3254375"/>
                <a:ext cx="39688" cy="100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grpSp>
        <p:grpSp>
          <p:nvGrpSpPr>
            <p:cNvPr id="30" name="组合 29"/>
            <p:cNvGrpSpPr/>
            <p:nvPr/>
          </p:nvGrpSpPr>
          <p:grpSpPr>
            <a:xfrm>
              <a:off x="4695467" y="2033837"/>
              <a:ext cx="546779" cy="507036"/>
              <a:chOff x="10058400" y="1028700"/>
              <a:chExt cx="266700" cy="347663"/>
            </a:xfrm>
            <a:gradFill>
              <a:gsLst>
                <a:gs pos="0">
                  <a:srgbClr val="026C68"/>
                </a:gs>
                <a:gs pos="100000">
                  <a:srgbClr val="059188"/>
                </a:gs>
              </a:gsLst>
              <a:lin ang="5400000" scaled="1"/>
            </a:gradFill>
          </p:grpSpPr>
          <p:sp>
            <p:nvSpPr>
              <p:cNvPr id="31" name="Freeform 1558"/>
              <p:cNvSpPr>
                <a:spLocks noEditPoints="1"/>
              </p:cNvSpPr>
              <p:nvPr/>
            </p:nvSpPr>
            <p:spPr bwMode="auto">
              <a:xfrm>
                <a:off x="10058400" y="1028700"/>
                <a:ext cx="266700" cy="347663"/>
              </a:xfrm>
              <a:custGeom>
                <a:avLst/>
                <a:gdLst>
                  <a:gd name="T0" fmla="*/ 6 w 104"/>
                  <a:gd name="T1" fmla="*/ 0 h 136"/>
                  <a:gd name="T2" fmla="*/ 0 w 104"/>
                  <a:gd name="T3" fmla="*/ 130 h 136"/>
                  <a:gd name="T4" fmla="*/ 98 w 104"/>
                  <a:gd name="T5" fmla="*/ 136 h 136"/>
                  <a:gd name="T6" fmla="*/ 104 w 104"/>
                  <a:gd name="T7" fmla="*/ 6 h 136"/>
                  <a:gd name="T8" fmla="*/ 35 w 104"/>
                  <a:gd name="T9" fmla="*/ 112 h 136"/>
                  <a:gd name="T10" fmla="*/ 21 w 104"/>
                  <a:gd name="T11" fmla="*/ 115 h 136"/>
                  <a:gd name="T12" fmla="*/ 18 w 104"/>
                  <a:gd name="T13" fmla="*/ 105 h 136"/>
                  <a:gd name="T14" fmla="*/ 32 w 104"/>
                  <a:gd name="T15" fmla="*/ 102 h 136"/>
                  <a:gd name="T16" fmla="*/ 35 w 104"/>
                  <a:gd name="T17" fmla="*/ 112 h 136"/>
                  <a:gd name="T18" fmla="*/ 32 w 104"/>
                  <a:gd name="T19" fmla="*/ 95 h 136"/>
                  <a:gd name="T20" fmla="*/ 18 w 104"/>
                  <a:gd name="T21" fmla="*/ 92 h 136"/>
                  <a:gd name="T22" fmla="*/ 21 w 104"/>
                  <a:gd name="T23" fmla="*/ 82 h 136"/>
                  <a:gd name="T24" fmla="*/ 35 w 104"/>
                  <a:gd name="T25" fmla="*/ 85 h 136"/>
                  <a:gd name="T26" fmla="*/ 35 w 104"/>
                  <a:gd name="T27" fmla="*/ 72 h 136"/>
                  <a:gd name="T28" fmla="*/ 21 w 104"/>
                  <a:gd name="T29" fmla="*/ 74 h 136"/>
                  <a:gd name="T30" fmla="*/ 18 w 104"/>
                  <a:gd name="T31" fmla="*/ 64 h 136"/>
                  <a:gd name="T32" fmla="*/ 32 w 104"/>
                  <a:gd name="T33" fmla="*/ 61 h 136"/>
                  <a:gd name="T34" fmla="*/ 35 w 104"/>
                  <a:gd name="T35" fmla="*/ 72 h 136"/>
                  <a:gd name="T36" fmla="*/ 58 w 104"/>
                  <a:gd name="T37" fmla="*/ 115 h 136"/>
                  <a:gd name="T38" fmla="*/ 43 w 104"/>
                  <a:gd name="T39" fmla="*/ 112 h 136"/>
                  <a:gd name="T40" fmla="*/ 47 w 104"/>
                  <a:gd name="T41" fmla="*/ 102 h 136"/>
                  <a:gd name="T42" fmla="*/ 61 w 104"/>
                  <a:gd name="T43" fmla="*/ 105 h 136"/>
                  <a:gd name="T44" fmla="*/ 61 w 104"/>
                  <a:gd name="T45" fmla="*/ 92 h 136"/>
                  <a:gd name="T46" fmla="*/ 47 w 104"/>
                  <a:gd name="T47" fmla="*/ 95 h 136"/>
                  <a:gd name="T48" fmla="*/ 43 w 104"/>
                  <a:gd name="T49" fmla="*/ 85 h 136"/>
                  <a:gd name="T50" fmla="*/ 58 w 104"/>
                  <a:gd name="T51" fmla="*/ 82 h 136"/>
                  <a:gd name="T52" fmla="*/ 61 w 104"/>
                  <a:gd name="T53" fmla="*/ 92 h 136"/>
                  <a:gd name="T54" fmla="*/ 58 w 104"/>
                  <a:gd name="T55" fmla="*/ 74 h 136"/>
                  <a:gd name="T56" fmla="*/ 43 w 104"/>
                  <a:gd name="T57" fmla="*/ 72 h 136"/>
                  <a:gd name="T58" fmla="*/ 47 w 104"/>
                  <a:gd name="T59" fmla="*/ 61 h 136"/>
                  <a:gd name="T60" fmla="*/ 61 w 104"/>
                  <a:gd name="T61" fmla="*/ 64 h 136"/>
                  <a:gd name="T62" fmla="*/ 86 w 104"/>
                  <a:gd name="T63" fmla="*/ 112 h 136"/>
                  <a:gd name="T64" fmla="*/ 72 w 104"/>
                  <a:gd name="T65" fmla="*/ 115 h 136"/>
                  <a:gd name="T66" fmla="*/ 69 w 104"/>
                  <a:gd name="T67" fmla="*/ 104 h 136"/>
                  <a:gd name="T68" fmla="*/ 83 w 104"/>
                  <a:gd name="T69" fmla="*/ 102 h 136"/>
                  <a:gd name="T70" fmla="*/ 86 w 104"/>
                  <a:gd name="T71" fmla="*/ 112 h 136"/>
                  <a:gd name="T72" fmla="*/ 83 w 104"/>
                  <a:gd name="T73" fmla="*/ 95 h 136"/>
                  <a:gd name="T74" fmla="*/ 69 w 104"/>
                  <a:gd name="T75" fmla="*/ 92 h 136"/>
                  <a:gd name="T76" fmla="*/ 72 w 104"/>
                  <a:gd name="T77" fmla="*/ 82 h 136"/>
                  <a:gd name="T78" fmla="*/ 86 w 104"/>
                  <a:gd name="T79" fmla="*/ 84 h 136"/>
                  <a:gd name="T80" fmla="*/ 86 w 104"/>
                  <a:gd name="T81" fmla="*/ 72 h 136"/>
                  <a:gd name="T82" fmla="*/ 72 w 104"/>
                  <a:gd name="T83" fmla="*/ 74 h 136"/>
                  <a:gd name="T84" fmla="*/ 69 w 104"/>
                  <a:gd name="T85" fmla="*/ 64 h 136"/>
                  <a:gd name="T86" fmla="*/ 83 w 104"/>
                  <a:gd name="T87" fmla="*/ 61 h 136"/>
                  <a:gd name="T88" fmla="*/ 86 w 104"/>
                  <a:gd name="T89" fmla="*/ 72 h 136"/>
                  <a:gd name="T90" fmla="*/ 71 w 104"/>
                  <a:gd name="T91" fmla="*/ 48 h 136"/>
                  <a:gd name="T92" fmla="*/ 71 w 104"/>
                  <a:gd name="T93" fmla="*/ 39 h 136"/>
                  <a:gd name="T94" fmla="*/ 90 w 104"/>
                  <a:gd name="T95" fmla="*/ 43 h 136"/>
                  <a:gd name="T96" fmla="*/ 94 w 104"/>
                  <a:gd name="T97" fmla="*/ 27 h 136"/>
                  <a:gd name="T98" fmla="*/ 14 w 104"/>
                  <a:gd name="T99" fmla="*/ 32 h 136"/>
                  <a:gd name="T100" fmla="*/ 10 w 104"/>
                  <a:gd name="T101" fmla="*/ 16 h 136"/>
                  <a:gd name="T102" fmla="*/ 90 w 104"/>
                  <a:gd name="T103" fmla="*/ 12 h 136"/>
                  <a:gd name="T104" fmla="*/ 94 w 104"/>
                  <a:gd name="T105" fmla="*/ 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136">
                    <a:moveTo>
                      <a:pt x="98" y="0"/>
                    </a:moveTo>
                    <a:cubicBezTo>
                      <a:pt x="6" y="0"/>
                      <a:pt x="6" y="0"/>
                      <a:pt x="6" y="0"/>
                    </a:cubicBezTo>
                    <a:cubicBezTo>
                      <a:pt x="3" y="0"/>
                      <a:pt x="0" y="3"/>
                      <a:pt x="0" y="6"/>
                    </a:cubicBezTo>
                    <a:cubicBezTo>
                      <a:pt x="0" y="130"/>
                      <a:pt x="0" y="130"/>
                      <a:pt x="0" y="130"/>
                    </a:cubicBezTo>
                    <a:cubicBezTo>
                      <a:pt x="0" y="133"/>
                      <a:pt x="3" y="136"/>
                      <a:pt x="6" y="136"/>
                    </a:cubicBezTo>
                    <a:cubicBezTo>
                      <a:pt x="98" y="136"/>
                      <a:pt x="98" y="136"/>
                      <a:pt x="98" y="136"/>
                    </a:cubicBezTo>
                    <a:cubicBezTo>
                      <a:pt x="101" y="136"/>
                      <a:pt x="104" y="133"/>
                      <a:pt x="104" y="130"/>
                    </a:cubicBezTo>
                    <a:cubicBezTo>
                      <a:pt x="104" y="6"/>
                      <a:pt x="104" y="6"/>
                      <a:pt x="104" y="6"/>
                    </a:cubicBezTo>
                    <a:cubicBezTo>
                      <a:pt x="104" y="3"/>
                      <a:pt x="101" y="0"/>
                      <a:pt x="98" y="0"/>
                    </a:cubicBezTo>
                    <a:close/>
                    <a:moveTo>
                      <a:pt x="35" y="112"/>
                    </a:moveTo>
                    <a:cubicBezTo>
                      <a:pt x="35" y="114"/>
                      <a:pt x="34" y="115"/>
                      <a:pt x="32" y="115"/>
                    </a:cubicBezTo>
                    <a:cubicBezTo>
                      <a:pt x="21" y="115"/>
                      <a:pt x="21" y="115"/>
                      <a:pt x="21" y="115"/>
                    </a:cubicBezTo>
                    <a:cubicBezTo>
                      <a:pt x="19" y="115"/>
                      <a:pt x="18" y="114"/>
                      <a:pt x="18" y="112"/>
                    </a:cubicBezTo>
                    <a:cubicBezTo>
                      <a:pt x="18" y="105"/>
                      <a:pt x="18" y="105"/>
                      <a:pt x="18" y="105"/>
                    </a:cubicBezTo>
                    <a:cubicBezTo>
                      <a:pt x="18" y="103"/>
                      <a:pt x="19" y="102"/>
                      <a:pt x="21" y="102"/>
                    </a:cubicBezTo>
                    <a:cubicBezTo>
                      <a:pt x="32" y="102"/>
                      <a:pt x="32" y="102"/>
                      <a:pt x="32" y="102"/>
                    </a:cubicBezTo>
                    <a:cubicBezTo>
                      <a:pt x="34" y="102"/>
                      <a:pt x="35" y="103"/>
                      <a:pt x="35" y="105"/>
                    </a:cubicBezTo>
                    <a:lnTo>
                      <a:pt x="35" y="112"/>
                    </a:lnTo>
                    <a:close/>
                    <a:moveTo>
                      <a:pt x="35" y="92"/>
                    </a:moveTo>
                    <a:cubicBezTo>
                      <a:pt x="35" y="94"/>
                      <a:pt x="34" y="95"/>
                      <a:pt x="32" y="95"/>
                    </a:cubicBezTo>
                    <a:cubicBezTo>
                      <a:pt x="21" y="95"/>
                      <a:pt x="21" y="95"/>
                      <a:pt x="21" y="95"/>
                    </a:cubicBezTo>
                    <a:cubicBezTo>
                      <a:pt x="19" y="95"/>
                      <a:pt x="18" y="94"/>
                      <a:pt x="18" y="92"/>
                    </a:cubicBezTo>
                    <a:cubicBezTo>
                      <a:pt x="18" y="85"/>
                      <a:pt x="18" y="85"/>
                      <a:pt x="18" y="85"/>
                    </a:cubicBezTo>
                    <a:cubicBezTo>
                      <a:pt x="18" y="83"/>
                      <a:pt x="19" y="82"/>
                      <a:pt x="21" y="82"/>
                    </a:cubicBezTo>
                    <a:cubicBezTo>
                      <a:pt x="32" y="82"/>
                      <a:pt x="32" y="82"/>
                      <a:pt x="32" y="82"/>
                    </a:cubicBezTo>
                    <a:cubicBezTo>
                      <a:pt x="34" y="82"/>
                      <a:pt x="35" y="83"/>
                      <a:pt x="35" y="85"/>
                    </a:cubicBezTo>
                    <a:lnTo>
                      <a:pt x="35" y="92"/>
                    </a:lnTo>
                    <a:close/>
                    <a:moveTo>
                      <a:pt x="35" y="72"/>
                    </a:moveTo>
                    <a:cubicBezTo>
                      <a:pt x="35" y="73"/>
                      <a:pt x="34" y="74"/>
                      <a:pt x="32" y="74"/>
                    </a:cubicBezTo>
                    <a:cubicBezTo>
                      <a:pt x="21" y="74"/>
                      <a:pt x="21" y="74"/>
                      <a:pt x="21" y="74"/>
                    </a:cubicBezTo>
                    <a:cubicBezTo>
                      <a:pt x="19" y="74"/>
                      <a:pt x="18" y="73"/>
                      <a:pt x="18" y="72"/>
                    </a:cubicBezTo>
                    <a:cubicBezTo>
                      <a:pt x="18" y="64"/>
                      <a:pt x="18" y="64"/>
                      <a:pt x="18" y="64"/>
                    </a:cubicBezTo>
                    <a:cubicBezTo>
                      <a:pt x="18" y="62"/>
                      <a:pt x="19" y="61"/>
                      <a:pt x="21" y="61"/>
                    </a:cubicBezTo>
                    <a:cubicBezTo>
                      <a:pt x="32" y="61"/>
                      <a:pt x="32" y="61"/>
                      <a:pt x="32" y="61"/>
                    </a:cubicBezTo>
                    <a:cubicBezTo>
                      <a:pt x="34" y="61"/>
                      <a:pt x="35" y="62"/>
                      <a:pt x="35" y="64"/>
                    </a:cubicBezTo>
                    <a:lnTo>
                      <a:pt x="35" y="72"/>
                    </a:lnTo>
                    <a:close/>
                    <a:moveTo>
                      <a:pt x="61" y="112"/>
                    </a:moveTo>
                    <a:cubicBezTo>
                      <a:pt x="61" y="114"/>
                      <a:pt x="59" y="115"/>
                      <a:pt x="58" y="115"/>
                    </a:cubicBezTo>
                    <a:cubicBezTo>
                      <a:pt x="47" y="115"/>
                      <a:pt x="47" y="115"/>
                      <a:pt x="47" y="115"/>
                    </a:cubicBezTo>
                    <a:cubicBezTo>
                      <a:pt x="45" y="115"/>
                      <a:pt x="43" y="114"/>
                      <a:pt x="43" y="112"/>
                    </a:cubicBezTo>
                    <a:cubicBezTo>
                      <a:pt x="43" y="105"/>
                      <a:pt x="43" y="105"/>
                      <a:pt x="43" y="105"/>
                    </a:cubicBezTo>
                    <a:cubicBezTo>
                      <a:pt x="43" y="103"/>
                      <a:pt x="45" y="102"/>
                      <a:pt x="47" y="102"/>
                    </a:cubicBezTo>
                    <a:cubicBezTo>
                      <a:pt x="58" y="102"/>
                      <a:pt x="58" y="102"/>
                      <a:pt x="58" y="102"/>
                    </a:cubicBezTo>
                    <a:cubicBezTo>
                      <a:pt x="59" y="102"/>
                      <a:pt x="61" y="103"/>
                      <a:pt x="61" y="105"/>
                    </a:cubicBezTo>
                    <a:lnTo>
                      <a:pt x="61" y="112"/>
                    </a:lnTo>
                    <a:close/>
                    <a:moveTo>
                      <a:pt x="61" y="92"/>
                    </a:moveTo>
                    <a:cubicBezTo>
                      <a:pt x="61" y="94"/>
                      <a:pt x="59" y="95"/>
                      <a:pt x="58" y="95"/>
                    </a:cubicBezTo>
                    <a:cubicBezTo>
                      <a:pt x="47" y="95"/>
                      <a:pt x="47" y="95"/>
                      <a:pt x="47" y="95"/>
                    </a:cubicBezTo>
                    <a:cubicBezTo>
                      <a:pt x="45" y="95"/>
                      <a:pt x="43" y="94"/>
                      <a:pt x="43" y="92"/>
                    </a:cubicBezTo>
                    <a:cubicBezTo>
                      <a:pt x="43" y="85"/>
                      <a:pt x="43" y="85"/>
                      <a:pt x="43" y="85"/>
                    </a:cubicBezTo>
                    <a:cubicBezTo>
                      <a:pt x="43" y="83"/>
                      <a:pt x="45" y="82"/>
                      <a:pt x="47" y="82"/>
                    </a:cubicBezTo>
                    <a:cubicBezTo>
                      <a:pt x="58" y="82"/>
                      <a:pt x="58" y="82"/>
                      <a:pt x="58" y="82"/>
                    </a:cubicBezTo>
                    <a:cubicBezTo>
                      <a:pt x="59" y="82"/>
                      <a:pt x="61" y="83"/>
                      <a:pt x="61" y="85"/>
                    </a:cubicBezTo>
                    <a:lnTo>
                      <a:pt x="61" y="92"/>
                    </a:lnTo>
                    <a:close/>
                    <a:moveTo>
                      <a:pt x="61" y="72"/>
                    </a:moveTo>
                    <a:cubicBezTo>
                      <a:pt x="61" y="73"/>
                      <a:pt x="59" y="74"/>
                      <a:pt x="58" y="74"/>
                    </a:cubicBezTo>
                    <a:cubicBezTo>
                      <a:pt x="47" y="74"/>
                      <a:pt x="47" y="74"/>
                      <a:pt x="47" y="74"/>
                    </a:cubicBezTo>
                    <a:cubicBezTo>
                      <a:pt x="45" y="74"/>
                      <a:pt x="43" y="73"/>
                      <a:pt x="43" y="72"/>
                    </a:cubicBezTo>
                    <a:cubicBezTo>
                      <a:pt x="43" y="64"/>
                      <a:pt x="43" y="64"/>
                      <a:pt x="43" y="64"/>
                    </a:cubicBezTo>
                    <a:cubicBezTo>
                      <a:pt x="43" y="62"/>
                      <a:pt x="45" y="61"/>
                      <a:pt x="47" y="61"/>
                    </a:cubicBezTo>
                    <a:cubicBezTo>
                      <a:pt x="58" y="61"/>
                      <a:pt x="58" y="61"/>
                      <a:pt x="58" y="61"/>
                    </a:cubicBezTo>
                    <a:cubicBezTo>
                      <a:pt x="59" y="61"/>
                      <a:pt x="61" y="62"/>
                      <a:pt x="61" y="64"/>
                    </a:cubicBezTo>
                    <a:lnTo>
                      <a:pt x="61" y="72"/>
                    </a:lnTo>
                    <a:close/>
                    <a:moveTo>
                      <a:pt x="86" y="112"/>
                    </a:moveTo>
                    <a:cubicBezTo>
                      <a:pt x="86" y="114"/>
                      <a:pt x="85" y="115"/>
                      <a:pt x="83" y="115"/>
                    </a:cubicBezTo>
                    <a:cubicBezTo>
                      <a:pt x="72" y="115"/>
                      <a:pt x="72" y="115"/>
                      <a:pt x="72" y="115"/>
                    </a:cubicBezTo>
                    <a:cubicBezTo>
                      <a:pt x="70" y="115"/>
                      <a:pt x="69" y="114"/>
                      <a:pt x="69" y="112"/>
                    </a:cubicBezTo>
                    <a:cubicBezTo>
                      <a:pt x="69" y="104"/>
                      <a:pt x="69" y="104"/>
                      <a:pt x="69" y="104"/>
                    </a:cubicBezTo>
                    <a:cubicBezTo>
                      <a:pt x="69" y="103"/>
                      <a:pt x="70" y="102"/>
                      <a:pt x="72" y="102"/>
                    </a:cubicBezTo>
                    <a:cubicBezTo>
                      <a:pt x="83" y="102"/>
                      <a:pt x="83" y="102"/>
                      <a:pt x="83" y="102"/>
                    </a:cubicBezTo>
                    <a:cubicBezTo>
                      <a:pt x="85" y="102"/>
                      <a:pt x="86" y="103"/>
                      <a:pt x="86" y="104"/>
                    </a:cubicBezTo>
                    <a:lnTo>
                      <a:pt x="86" y="112"/>
                    </a:lnTo>
                    <a:close/>
                    <a:moveTo>
                      <a:pt x="86" y="92"/>
                    </a:moveTo>
                    <a:cubicBezTo>
                      <a:pt x="86" y="94"/>
                      <a:pt x="85" y="95"/>
                      <a:pt x="83" y="95"/>
                    </a:cubicBezTo>
                    <a:cubicBezTo>
                      <a:pt x="72" y="95"/>
                      <a:pt x="72" y="95"/>
                      <a:pt x="72" y="95"/>
                    </a:cubicBezTo>
                    <a:cubicBezTo>
                      <a:pt x="70" y="95"/>
                      <a:pt x="69" y="94"/>
                      <a:pt x="69" y="92"/>
                    </a:cubicBezTo>
                    <a:cubicBezTo>
                      <a:pt x="69" y="84"/>
                      <a:pt x="69" y="84"/>
                      <a:pt x="69" y="84"/>
                    </a:cubicBezTo>
                    <a:cubicBezTo>
                      <a:pt x="69" y="83"/>
                      <a:pt x="70" y="82"/>
                      <a:pt x="72" y="82"/>
                    </a:cubicBezTo>
                    <a:cubicBezTo>
                      <a:pt x="83" y="82"/>
                      <a:pt x="83" y="82"/>
                      <a:pt x="83" y="82"/>
                    </a:cubicBezTo>
                    <a:cubicBezTo>
                      <a:pt x="85" y="82"/>
                      <a:pt x="86" y="83"/>
                      <a:pt x="86" y="84"/>
                    </a:cubicBezTo>
                    <a:lnTo>
                      <a:pt x="86" y="92"/>
                    </a:lnTo>
                    <a:close/>
                    <a:moveTo>
                      <a:pt x="86" y="72"/>
                    </a:moveTo>
                    <a:cubicBezTo>
                      <a:pt x="86" y="73"/>
                      <a:pt x="85" y="74"/>
                      <a:pt x="83" y="74"/>
                    </a:cubicBezTo>
                    <a:cubicBezTo>
                      <a:pt x="72" y="74"/>
                      <a:pt x="72" y="74"/>
                      <a:pt x="72" y="74"/>
                    </a:cubicBezTo>
                    <a:cubicBezTo>
                      <a:pt x="70" y="74"/>
                      <a:pt x="69" y="73"/>
                      <a:pt x="69" y="72"/>
                    </a:cubicBezTo>
                    <a:cubicBezTo>
                      <a:pt x="69" y="64"/>
                      <a:pt x="69" y="64"/>
                      <a:pt x="69" y="64"/>
                    </a:cubicBezTo>
                    <a:cubicBezTo>
                      <a:pt x="69" y="62"/>
                      <a:pt x="70" y="61"/>
                      <a:pt x="72" y="61"/>
                    </a:cubicBezTo>
                    <a:cubicBezTo>
                      <a:pt x="83" y="61"/>
                      <a:pt x="83" y="61"/>
                      <a:pt x="83" y="61"/>
                    </a:cubicBezTo>
                    <a:cubicBezTo>
                      <a:pt x="85" y="61"/>
                      <a:pt x="86" y="62"/>
                      <a:pt x="86" y="64"/>
                    </a:cubicBezTo>
                    <a:lnTo>
                      <a:pt x="86" y="72"/>
                    </a:lnTo>
                    <a:close/>
                    <a:moveTo>
                      <a:pt x="87" y="48"/>
                    </a:moveTo>
                    <a:cubicBezTo>
                      <a:pt x="71" y="48"/>
                      <a:pt x="71" y="48"/>
                      <a:pt x="71" y="48"/>
                    </a:cubicBezTo>
                    <a:cubicBezTo>
                      <a:pt x="70" y="48"/>
                      <a:pt x="68" y="46"/>
                      <a:pt x="68" y="43"/>
                    </a:cubicBezTo>
                    <a:cubicBezTo>
                      <a:pt x="68" y="41"/>
                      <a:pt x="70" y="39"/>
                      <a:pt x="71" y="39"/>
                    </a:cubicBezTo>
                    <a:cubicBezTo>
                      <a:pt x="87" y="39"/>
                      <a:pt x="87" y="39"/>
                      <a:pt x="87" y="39"/>
                    </a:cubicBezTo>
                    <a:cubicBezTo>
                      <a:pt x="89" y="39"/>
                      <a:pt x="90" y="41"/>
                      <a:pt x="90" y="43"/>
                    </a:cubicBezTo>
                    <a:cubicBezTo>
                      <a:pt x="90" y="46"/>
                      <a:pt x="89" y="48"/>
                      <a:pt x="87" y="48"/>
                    </a:cubicBezTo>
                    <a:close/>
                    <a:moveTo>
                      <a:pt x="94" y="27"/>
                    </a:moveTo>
                    <a:cubicBezTo>
                      <a:pt x="94" y="30"/>
                      <a:pt x="92" y="32"/>
                      <a:pt x="90" y="32"/>
                    </a:cubicBezTo>
                    <a:cubicBezTo>
                      <a:pt x="14" y="32"/>
                      <a:pt x="14" y="32"/>
                      <a:pt x="14" y="32"/>
                    </a:cubicBezTo>
                    <a:cubicBezTo>
                      <a:pt x="12" y="32"/>
                      <a:pt x="10" y="30"/>
                      <a:pt x="10" y="27"/>
                    </a:cubicBezTo>
                    <a:cubicBezTo>
                      <a:pt x="10" y="16"/>
                      <a:pt x="10" y="16"/>
                      <a:pt x="10" y="16"/>
                    </a:cubicBezTo>
                    <a:cubicBezTo>
                      <a:pt x="10" y="14"/>
                      <a:pt x="12" y="12"/>
                      <a:pt x="14" y="12"/>
                    </a:cubicBezTo>
                    <a:cubicBezTo>
                      <a:pt x="90" y="12"/>
                      <a:pt x="90" y="12"/>
                      <a:pt x="90" y="12"/>
                    </a:cubicBezTo>
                    <a:cubicBezTo>
                      <a:pt x="92" y="12"/>
                      <a:pt x="94" y="14"/>
                      <a:pt x="94" y="16"/>
                    </a:cubicBezTo>
                    <a:lnTo>
                      <a:pt x="9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sp>
            <p:nvSpPr>
              <p:cNvPr id="32" name="Freeform 1559"/>
              <p:cNvSpPr/>
              <p:nvPr/>
            </p:nvSpPr>
            <p:spPr bwMode="auto">
              <a:xfrm>
                <a:off x="10272713" y="1063625"/>
                <a:ext cx="12700" cy="41275"/>
              </a:xfrm>
              <a:custGeom>
                <a:avLst/>
                <a:gdLst>
                  <a:gd name="T0" fmla="*/ 5 w 5"/>
                  <a:gd name="T1" fmla="*/ 14 h 16"/>
                  <a:gd name="T2" fmla="*/ 2 w 5"/>
                  <a:gd name="T3" fmla="*/ 16 h 16"/>
                  <a:gd name="T4" fmla="*/ 2 w 5"/>
                  <a:gd name="T5" fmla="*/ 16 h 16"/>
                  <a:gd name="T6" fmla="*/ 0 w 5"/>
                  <a:gd name="T7" fmla="*/ 14 h 16"/>
                  <a:gd name="T8" fmla="*/ 0 w 5"/>
                  <a:gd name="T9" fmla="*/ 2 h 16"/>
                  <a:gd name="T10" fmla="*/ 2 w 5"/>
                  <a:gd name="T11" fmla="*/ 0 h 16"/>
                  <a:gd name="T12" fmla="*/ 2 w 5"/>
                  <a:gd name="T13" fmla="*/ 0 h 16"/>
                  <a:gd name="T14" fmla="*/ 5 w 5"/>
                  <a:gd name="T15" fmla="*/ 2 h 16"/>
                  <a:gd name="T16" fmla="*/ 5 w 5"/>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4"/>
                    </a:moveTo>
                    <a:cubicBezTo>
                      <a:pt x="5" y="15"/>
                      <a:pt x="4" y="16"/>
                      <a:pt x="2" y="16"/>
                    </a:cubicBezTo>
                    <a:cubicBezTo>
                      <a:pt x="2" y="16"/>
                      <a:pt x="2" y="16"/>
                      <a:pt x="2" y="16"/>
                    </a:cubicBezTo>
                    <a:cubicBezTo>
                      <a:pt x="1" y="16"/>
                      <a:pt x="0" y="15"/>
                      <a:pt x="0" y="14"/>
                    </a:cubicBezTo>
                    <a:cubicBezTo>
                      <a:pt x="0" y="2"/>
                      <a:pt x="0" y="2"/>
                      <a:pt x="0" y="2"/>
                    </a:cubicBezTo>
                    <a:cubicBezTo>
                      <a:pt x="0" y="1"/>
                      <a:pt x="1" y="0"/>
                      <a:pt x="2" y="0"/>
                    </a:cubicBezTo>
                    <a:cubicBezTo>
                      <a:pt x="2" y="0"/>
                      <a:pt x="2" y="0"/>
                      <a:pt x="2" y="0"/>
                    </a:cubicBezTo>
                    <a:cubicBezTo>
                      <a:pt x="4" y="0"/>
                      <a:pt x="5" y="1"/>
                      <a:pt x="5" y="2"/>
                    </a:cubicBezTo>
                    <a:lnTo>
                      <a:pt x="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grpSp>
        <p:sp>
          <p:nvSpPr>
            <p:cNvPr id="33" name="Freeform 803"/>
            <p:cNvSpPr/>
            <p:nvPr/>
          </p:nvSpPr>
          <p:spPr bwMode="auto">
            <a:xfrm>
              <a:off x="6200583" y="2251032"/>
              <a:ext cx="495007" cy="395369"/>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gradFill>
              <a:gsLst>
                <a:gs pos="0">
                  <a:srgbClr val="DC4A1B"/>
                </a:gs>
                <a:gs pos="100000">
                  <a:srgbClr val="F66C47"/>
                </a:gs>
              </a:gsLst>
              <a:lin ang="5400000" scaled="1"/>
            </a:gradFill>
            <a:ln>
              <a:noFill/>
            </a:ln>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sp>
          <p:nvSpPr>
            <p:cNvPr id="34" name="Freeform 939"/>
            <p:cNvSpPr>
              <a:spLocks noEditPoints="1"/>
            </p:cNvSpPr>
            <p:nvPr/>
          </p:nvSpPr>
          <p:spPr bwMode="auto">
            <a:xfrm>
              <a:off x="7653141" y="2194468"/>
              <a:ext cx="540691" cy="377944"/>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gradFill>
              <a:gsLst>
                <a:gs pos="0">
                  <a:srgbClr val="03435C"/>
                </a:gs>
                <a:gs pos="100000">
                  <a:srgbClr val="037A9B"/>
                </a:gs>
              </a:gsLst>
              <a:lin ang="5400000" scaled="1"/>
            </a:gradFill>
            <a:ln>
              <a:noFill/>
            </a:ln>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grpSp>
      <p:grpSp>
        <p:nvGrpSpPr>
          <p:cNvPr id="41" name="组合 40"/>
          <p:cNvGrpSpPr/>
          <p:nvPr/>
        </p:nvGrpSpPr>
        <p:grpSpPr>
          <a:xfrm>
            <a:off x="5605323" y="641478"/>
            <a:ext cx="3538678" cy="693463"/>
            <a:chOff x="9169036" y="1455789"/>
            <a:chExt cx="3394417" cy="857411"/>
          </a:xfrm>
        </p:grpSpPr>
        <p:sp>
          <p:nvSpPr>
            <p:cNvPr id="42" name="矩形 41"/>
            <p:cNvSpPr/>
            <p:nvPr/>
          </p:nvSpPr>
          <p:spPr>
            <a:xfrm>
              <a:off x="10071216" y="1455789"/>
              <a:ext cx="1067238" cy="451524"/>
            </a:xfrm>
            <a:prstGeom prst="rect">
              <a:avLst/>
            </a:prstGeom>
          </p:spPr>
          <p:txBody>
            <a:bodyPr wrap="none">
              <a:spAutoFit/>
            </a:bodyPr>
            <a:lstStyle/>
            <a:p>
              <a:pPr algn="ctr">
                <a:spcBef>
                  <a:spcPct val="0"/>
                </a:spcBef>
                <a:buFont typeface="Arial" panose="020B0604020202020204" pitchFamily="34" charset="0"/>
                <a:buNone/>
              </a:pPr>
              <a:r>
                <a:rPr lang="zh-TW" altLang="en-US" sz="1600" b="1" dirty="0">
                  <a:solidFill>
                    <a:srgbClr val="059188"/>
                  </a:solidFill>
                  <a:latin typeface="微软雅黑" panose="020B0503020204020204" pitchFamily="34" charset="-122"/>
                  <a:ea typeface="微软雅黑" panose="020B0503020204020204" pitchFamily="34" charset="-122"/>
                  <a:cs typeface="Arial" panose="020B0604020202020204" pitchFamily="34" charset="0"/>
                </a:rPr>
                <a:t>管理費</a:t>
              </a:r>
              <a:endParaRPr lang="zh-CN" altLang="en-US" sz="1600" b="1" dirty="0">
                <a:solidFill>
                  <a:srgbClr val="059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矩形 42"/>
            <p:cNvSpPr/>
            <p:nvPr/>
          </p:nvSpPr>
          <p:spPr>
            <a:xfrm>
              <a:off x="9169036" y="1803275"/>
              <a:ext cx="3394417" cy="509925"/>
            </a:xfrm>
            <a:prstGeom prst="rect">
              <a:avLst/>
            </a:prstGeom>
          </p:spPr>
          <p:txBody>
            <a:bodyPr wrap="square" anchor="ctr">
              <a:spAutoFit/>
            </a:bodyPr>
            <a:lstStyle/>
            <a:p>
              <a:pPr>
                <a:lnSpc>
                  <a:spcPct val="130000"/>
                </a:lnSpc>
              </a:pPr>
              <a:r>
                <a:rPr lang="zh-TW" altLang="en-US" sz="1600" dirty="0">
                  <a:latin typeface="標楷體" panose="03000509000000000000" pitchFamily="65" charset="-120"/>
                  <a:ea typeface="標楷體" panose="03000509000000000000" pitchFamily="65" charset="-120"/>
                </a:rPr>
                <a:t>管理費</a:t>
              </a:r>
              <a:r>
                <a:rPr lang="zh-TW" altLang="en-US" sz="1600" dirty="0">
                  <a:solidFill>
                    <a:srgbClr val="C00000"/>
                  </a:solidFill>
                  <a:latin typeface="標楷體" panose="03000509000000000000" pitchFamily="65" charset="-120"/>
                  <a:ea typeface="標楷體" panose="03000509000000000000" pitchFamily="65" charset="-120"/>
                </a:rPr>
                <a:t>不得流出至其他補助項目支用。</a:t>
              </a:r>
              <a:endParaRPr lang="zh-TW" altLang="en-US" sz="1050" dirty="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195966" y="3193578"/>
            <a:ext cx="5881143" cy="1792798"/>
            <a:chOff x="6134088" y="920272"/>
            <a:chExt cx="8295633" cy="2391022"/>
          </a:xfrm>
        </p:grpSpPr>
        <p:sp>
          <p:nvSpPr>
            <p:cNvPr id="45" name="矩形 44"/>
            <p:cNvSpPr/>
            <p:nvPr/>
          </p:nvSpPr>
          <p:spPr>
            <a:xfrm>
              <a:off x="6134088" y="1596539"/>
              <a:ext cx="296555" cy="779904"/>
            </a:xfrm>
            <a:prstGeom prst="rect">
              <a:avLst/>
            </a:prstGeom>
            <a:solidFill>
              <a:srgbClr val="FFFF00"/>
            </a:solidFill>
          </p:spPr>
          <p:txBody>
            <a:bodyPr wrap="square">
              <a:spAutoFit/>
            </a:bodyPr>
            <a:lstStyle/>
            <a:p>
              <a:pPr algn="ctr">
                <a:spcBef>
                  <a:spcPct val="0"/>
                </a:spcBef>
                <a:buFont typeface="Arial" panose="020B0604020202020204" pitchFamily="34" charset="0"/>
                <a:buNone/>
              </a:pPr>
              <a:r>
                <a:rPr lang="zh-TW"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提</a:t>
              </a:r>
              <a:endParaRPr lang="en-US" altLang="zh-TW"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ct val="0"/>
                </a:spcBef>
                <a:buFont typeface="Arial" panose="020B0604020202020204" pitchFamily="34" charset="0"/>
                <a:buNone/>
              </a:pPr>
              <a:r>
                <a:rPr lang="zh-TW"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醒</a:t>
              </a:r>
              <a:endPar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矩形 45"/>
            <p:cNvSpPr/>
            <p:nvPr/>
          </p:nvSpPr>
          <p:spPr>
            <a:xfrm>
              <a:off x="6545144" y="920272"/>
              <a:ext cx="7884577" cy="2391022"/>
            </a:xfrm>
            <a:prstGeom prst="rect">
              <a:avLst/>
            </a:prstGeom>
            <a:solidFill>
              <a:schemeClr val="accent4">
                <a:lumMod val="20000"/>
                <a:lumOff val="80000"/>
              </a:schemeClr>
            </a:solidFill>
          </p:spPr>
          <p:txBody>
            <a:bodyPr wrap="square" anchor="ctr">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1.</a:t>
              </a:r>
              <a:r>
                <a:rPr lang="zh-TW" altLang="en-US" sz="1600" dirty="0">
                  <a:latin typeface="微软雅黑" panose="020B0503020204020204" pitchFamily="34" charset="-122"/>
                  <a:ea typeface="微软雅黑" panose="020B0503020204020204" pitchFamily="34" charset="-122"/>
                </a:rPr>
                <a:t> 經費流用以同一研究計畫為限，不同研究計畫間不得相互流用。</a:t>
              </a:r>
              <a:br>
                <a:rPr lang="en-US" altLang="zh-TW" sz="1600" dirty="0">
                  <a:latin typeface="微软雅黑" panose="020B0503020204020204" pitchFamily="34" charset="-122"/>
                  <a:ea typeface="微软雅黑" panose="020B0503020204020204" pitchFamily="34" charset="-122"/>
                </a:rPr>
              </a:br>
              <a:r>
                <a:rPr lang="en-US" altLang="zh-TW" sz="1600" dirty="0">
                  <a:latin typeface="微软雅黑" panose="020B0503020204020204" pitchFamily="34" charset="-122"/>
                  <a:ea typeface="微软雅黑" panose="020B0503020204020204" pitchFamily="34" charset="-122"/>
                </a:rPr>
                <a:t>2.</a:t>
              </a:r>
              <a:r>
                <a:rPr lang="zh-TW" altLang="en-US" sz="1600" dirty="0">
                  <a:latin typeface="微软雅黑" panose="020B0503020204020204" pitchFamily="34" charset="-122"/>
                  <a:ea typeface="微软雅黑" panose="020B0503020204020204" pitchFamily="34" charset="-122"/>
                </a:rPr>
                <a:t> 計畫</a:t>
              </a:r>
              <a:r>
                <a:rPr lang="zh-TW" altLang="en-US" sz="1600" b="1" dirty="0">
                  <a:solidFill>
                    <a:srgbClr val="C00000"/>
                  </a:solidFill>
                  <a:latin typeface="微软雅黑" panose="020B0503020204020204" pitchFamily="34" charset="-122"/>
                  <a:ea typeface="微软雅黑" panose="020B0503020204020204" pitchFamily="34" charset="-122"/>
                </a:rPr>
                <a:t>經費如未動支完畢，且未再次報會申請計畫展延者，依規定應將未動支款項繳回國科會。</a:t>
              </a:r>
            </a:p>
            <a:p>
              <a:pPr>
                <a:lnSpc>
                  <a:spcPct val="130000"/>
                </a:lnSpc>
              </a:pPr>
              <a:endParaRPr lang="zh-TW" altLang="en-US" sz="105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30000"/>
                </a:lnSpc>
              </a:pP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群組 8"/>
          <p:cNvGrpSpPr/>
          <p:nvPr/>
        </p:nvGrpSpPr>
        <p:grpSpPr>
          <a:xfrm>
            <a:off x="116674" y="3601290"/>
            <a:ext cx="3048543" cy="1355105"/>
            <a:chOff x="172985" y="3560837"/>
            <a:chExt cx="3048543" cy="1355105"/>
          </a:xfrm>
        </p:grpSpPr>
        <p:sp>
          <p:nvSpPr>
            <p:cNvPr id="40" name="矩形 39"/>
            <p:cNvSpPr/>
            <p:nvPr/>
          </p:nvSpPr>
          <p:spPr>
            <a:xfrm>
              <a:off x="172985" y="3863346"/>
              <a:ext cx="3048543" cy="1052596"/>
            </a:xfrm>
            <a:prstGeom prst="rect">
              <a:avLst/>
            </a:prstGeom>
          </p:spPr>
          <p:txBody>
            <a:bodyPr wrap="square" anchor="ctr">
              <a:spAutoFit/>
            </a:bodyPr>
            <a:lstStyle/>
            <a:p>
              <a:pPr>
                <a:lnSpc>
                  <a:spcPct val="130000"/>
                </a:lnSpc>
              </a:pPr>
              <a:r>
                <a:rPr lang="zh-TW" altLang="en-US" sz="1600" dirty="0">
                  <a:latin typeface="標楷體" panose="03000509000000000000" pitchFamily="65" charset="-120"/>
                  <a:ea typeface="標楷體" panose="03000509000000000000" pitchFamily="65" charset="-120"/>
                </a:rPr>
                <a:t>依核定清單所列之項目辦理請購，若購買設備與核定清單不一致，</a:t>
              </a:r>
              <a:r>
                <a:rPr lang="zh-TW" altLang="en-US" sz="1600" dirty="0">
                  <a:solidFill>
                    <a:srgbClr val="C00000"/>
                  </a:solidFill>
                  <a:latin typeface="標楷體" panose="03000509000000000000" pitchFamily="65" charset="-120"/>
                  <a:ea typeface="標楷體" panose="03000509000000000000" pitchFamily="65" charset="-120"/>
                </a:rPr>
                <a:t>請先完成變更申請再請購。</a:t>
              </a:r>
            </a:p>
          </p:txBody>
        </p:sp>
        <p:sp>
          <p:nvSpPr>
            <p:cNvPr id="48" name="矩形 47"/>
            <p:cNvSpPr/>
            <p:nvPr/>
          </p:nvSpPr>
          <p:spPr>
            <a:xfrm>
              <a:off x="755445" y="3560837"/>
              <a:ext cx="1615187" cy="338554"/>
            </a:xfrm>
            <a:prstGeom prst="rect">
              <a:avLst/>
            </a:prstGeom>
          </p:spPr>
          <p:txBody>
            <a:bodyPr wrap="square">
              <a:spAutoFit/>
            </a:bodyPr>
            <a:lstStyle/>
            <a:p>
              <a:pPr algn="ctr">
                <a:spcBef>
                  <a:spcPct val="0"/>
                </a:spcBef>
                <a:buFont typeface="Arial" panose="020B0604020202020204" pitchFamily="34" charset="0"/>
                <a:buNone/>
              </a:pPr>
              <a:r>
                <a:rPr lang="zh-TW" altLang="en-US" sz="16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rPr>
                <a:t>研究設備費</a:t>
              </a:r>
              <a:endParaRPr lang="zh-CN" altLang="en-US" sz="16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群組 7"/>
          <p:cNvGrpSpPr/>
          <p:nvPr/>
        </p:nvGrpSpPr>
        <p:grpSpPr>
          <a:xfrm>
            <a:off x="359501" y="600786"/>
            <a:ext cx="2772007" cy="3134864"/>
            <a:chOff x="374932" y="600786"/>
            <a:chExt cx="2772007" cy="3134864"/>
          </a:xfrm>
        </p:grpSpPr>
        <p:sp>
          <p:nvSpPr>
            <p:cNvPr id="49" name="矩形 48"/>
            <p:cNvSpPr/>
            <p:nvPr/>
          </p:nvSpPr>
          <p:spPr>
            <a:xfrm>
              <a:off x="382370" y="762528"/>
              <a:ext cx="2764569" cy="2973122"/>
            </a:xfrm>
            <a:prstGeom prst="rect">
              <a:avLst/>
            </a:prstGeom>
          </p:spPr>
          <p:txBody>
            <a:bodyPr wrap="square" anchor="ctr">
              <a:spAutoFit/>
            </a:bodyPr>
            <a:lstStyle/>
            <a:p>
              <a:pPr>
                <a:lnSpc>
                  <a:spcPct val="130000"/>
                </a:lnSpc>
              </a:pPr>
              <a:r>
                <a:rPr lang="zh-TW" altLang="en-US" sz="1600" dirty="0">
                  <a:latin typeface="標楷體" panose="03000509000000000000" pitchFamily="65" charset="-120"/>
                  <a:ea typeface="標楷體" panose="03000509000000000000" pitchFamily="65" charset="-120"/>
                </a:rPr>
                <a:t>研究主持費為國科會主動核給，不得流入</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研究主持費為國科會主動增核，</a:t>
              </a:r>
              <a:r>
                <a:rPr lang="zh-TW" altLang="en-US" sz="1600" u="sng" dirty="0">
                  <a:solidFill>
                    <a:srgbClr val="C00000"/>
                  </a:solidFill>
                  <a:latin typeface="標楷體" panose="03000509000000000000" pitchFamily="65" charset="-120"/>
                  <a:ea typeface="標楷體" panose="03000509000000000000" pitchFamily="65" charset="-120"/>
                </a:rPr>
                <a:t>延長執行期間不另予補助，亦不得由其他費用流入</a:t>
              </a:r>
              <a:r>
                <a:rPr lang="en-US" altLang="zh-TW" sz="1600" u="sng" dirty="0">
                  <a:solidFill>
                    <a:srgbClr val="C00000"/>
                  </a:solidFill>
                  <a:latin typeface="標楷體" panose="03000509000000000000" pitchFamily="65" charset="-120"/>
                  <a:ea typeface="標楷體" panose="03000509000000000000" pitchFamily="65" charset="-120"/>
                </a:rPr>
                <a:t>)</a:t>
              </a:r>
              <a:r>
                <a:rPr lang="zh-TW" altLang="en-US" sz="1600" dirty="0">
                  <a:solidFill>
                    <a:srgbClr val="C00000"/>
                  </a:solidFill>
                  <a:latin typeface="標楷體" panose="03000509000000000000" pitchFamily="65" charset="-120"/>
                  <a:ea typeface="標楷體" panose="03000509000000000000" pitchFamily="65" charset="-120"/>
                </a:rPr>
                <a:t>。</a:t>
              </a:r>
              <a:endParaRPr lang="en-US" altLang="zh-TW" sz="1600" dirty="0">
                <a:solidFill>
                  <a:srgbClr val="C00000"/>
                </a:solidFill>
                <a:latin typeface="標楷體" panose="03000509000000000000" pitchFamily="65" charset="-120"/>
                <a:ea typeface="標楷體" panose="03000509000000000000" pitchFamily="65" charset="-120"/>
              </a:endParaRPr>
            </a:p>
            <a:p>
              <a:pPr lvl="0">
                <a:lnSpc>
                  <a:spcPct val="130000"/>
                </a:lnSpc>
              </a:pPr>
              <a:r>
                <a:rPr lang="zh-TW" altLang="zh-TW" sz="1600" dirty="0">
                  <a:latin typeface="標楷體" panose="03000509000000000000" pitchFamily="65" charset="-120"/>
                  <a:ea typeface="標楷體" panose="03000509000000000000" pitchFamily="65" charset="-120"/>
                </a:rPr>
                <a:t>依經費核定清單所核定之研究主持費</a:t>
              </a:r>
              <a:r>
                <a:rPr lang="zh-TW" altLang="zh-TW" sz="1600" dirty="0">
                  <a:solidFill>
                    <a:srgbClr val="C00000"/>
                  </a:solidFill>
                  <a:latin typeface="標楷體" panose="03000509000000000000" pitchFamily="65" charset="-120"/>
                  <a:ea typeface="標楷體" panose="03000509000000000000" pitchFamily="65" charset="-120"/>
                </a:rPr>
                <a:t>核實列支</a:t>
              </a:r>
              <a:r>
                <a:rPr lang="zh-TW" altLang="en-US" sz="1600" dirty="0">
                  <a:solidFill>
                    <a:srgbClr val="C00000"/>
                  </a:solidFill>
                  <a:latin typeface="標楷體" panose="03000509000000000000" pitchFamily="65" charset="-120"/>
                  <a:ea typeface="標楷體" panose="03000509000000000000" pitchFamily="65" charset="-120"/>
                </a:rPr>
                <a:t>，若</a:t>
              </a:r>
              <a:r>
                <a:rPr lang="zh-TW" altLang="zh-TW" sz="1600" dirty="0">
                  <a:solidFill>
                    <a:srgbClr val="C00000"/>
                  </a:solidFill>
                  <a:latin typeface="標楷體" panose="03000509000000000000" pitchFamily="65" charset="-120"/>
                  <a:ea typeface="標楷體" panose="03000509000000000000" pitchFamily="65" charset="-120"/>
                </a:rPr>
                <a:t>少於原先核定額度，請先完成變更流程。</a:t>
              </a:r>
              <a:endParaRPr lang="en-US" altLang="zh-TW" sz="1600" dirty="0">
                <a:solidFill>
                  <a:srgbClr val="C00000"/>
                </a:solidFill>
                <a:latin typeface="標楷體" panose="03000509000000000000" pitchFamily="65" charset="-120"/>
                <a:ea typeface="標楷體" panose="03000509000000000000" pitchFamily="65" charset="-120"/>
              </a:endParaRPr>
            </a:p>
          </p:txBody>
        </p:sp>
        <p:sp>
          <p:nvSpPr>
            <p:cNvPr id="53" name="矩形 52"/>
            <p:cNvSpPr/>
            <p:nvPr/>
          </p:nvSpPr>
          <p:spPr>
            <a:xfrm>
              <a:off x="374932" y="600786"/>
              <a:ext cx="2421658" cy="338554"/>
            </a:xfrm>
            <a:prstGeom prst="rect">
              <a:avLst/>
            </a:prstGeom>
          </p:spPr>
          <p:txBody>
            <a:bodyPr wrap="square">
              <a:spAutoFit/>
            </a:bodyPr>
            <a:lstStyle/>
            <a:p>
              <a:pPr algn="ctr">
                <a:spcBef>
                  <a:spcPct val="0"/>
                </a:spcBef>
                <a:buFont typeface="Arial" panose="020B0604020202020204" pitchFamily="34" charset="0"/>
                <a:buNone/>
              </a:pPr>
              <a:r>
                <a:rPr lang="zh-TW" altLang="en-US" sz="1600" b="1" dirty="0">
                  <a:solidFill>
                    <a:srgbClr val="F34347"/>
                  </a:solidFill>
                  <a:latin typeface="微软雅黑" panose="020B0503020204020204" pitchFamily="34" charset="-122"/>
                  <a:ea typeface="微软雅黑" panose="020B0503020204020204" pitchFamily="34" charset="-122"/>
                  <a:cs typeface="Arial" panose="020B0604020202020204" pitchFamily="34" charset="0"/>
                </a:rPr>
                <a:t>人事費</a:t>
              </a:r>
              <a:r>
                <a:rPr lang="en-US" altLang="zh-TW" sz="1600" b="1" dirty="0">
                  <a:solidFill>
                    <a:srgbClr val="F34347"/>
                  </a:solidFill>
                  <a:latin typeface="微软雅黑" panose="020B0503020204020204" pitchFamily="34" charset="-122"/>
                  <a:ea typeface="微软雅黑" panose="020B0503020204020204" pitchFamily="34" charset="-122"/>
                  <a:cs typeface="Arial" panose="020B0604020202020204" pitchFamily="34" charset="0"/>
                </a:rPr>
                <a:t>-</a:t>
              </a:r>
              <a:r>
                <a:rPr lang="zh-TW" altLang="en-US" sz="1600" b="1" dirty="0">
                  <a:solidFill>
                    <a:srgbClr val="F34347"/>
                  </a:solidFill>
                  <a:latin typeface="微软雅黑" panose="020B0503020204020204" pitchFamily="34" charset="-122"/>
                  <a:ea typeface="微软雅黑" panose="020B0503020204020204" pitchFamily="34" charset="-122"/>
                  <a:cs typeface="Arial" panose="020B0604020202020204" pitchFamily="34" charset="0"/>
                </a:rPr>
                <a:t>研究主持費</a:t>
              </a:r>
              <a:endParaRPr lang="zh-CN" altLang="en-US" sz="1600" b="1" dirty="0">
                <a:solidFill>
                  <a:srgbClr val="F34347"/>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9" name="组合 40"/>
          <p:cNvGrpSpPr/>
          <p:nvPr/>
        </p:nvGrpSpPr>
        <p:grpSpPr>
          <a:xfrm>
            <a:off x="3073274" y="650257"/>
            <a:ext cx="2780024" cy="1095818"/>
            <a:chOff x="9007411" y="1426815"/>
            <a:chExt cx="3112294" cy="1461471"/>
          </a:xfrm>
        </p:grpSpPr>
        <p:sp>
          <p:nvSpPr>
            <p:cNvPr id="50" name="矩形 49"/>
            <p:cNvSpPr/>
            <p:nvPr/>
          </p:nvSpPr>
          <p:spPr>
            <a:xfrm>
              <a:off x="9712398" y="1426815"/>
              <a:ext cx="1355278" cy="451523"/>
            </a:xfrm>
            <a:prstGeom prst="rect">
              <a:avLst/>
            </a:prstGeom>
          </p:spPr>
          <p:txBody>
            <a:bodyPr wrap="none">
              <a:spAutoFit/>
            </a:bodyPr>
            <a:lstStyle/>
            <a:p>
              <a:pPr algn="ctr">
                <a:spcBef>
                  <a:spcPct val="0"/>
                </a:spcBef>
                <a:buFont typeface="Arial" panose="020B0604020202020204" pitchFamily="34" charset="0"/>
                <a:buNone/>
              </a:pPr>
              <a:r>
                <a:rPr lang="zh-TW" altLang="en-US" sz="1600" b="1" dirty="0">
                  <a:solidFill>
                    <a:srgbClr val="FF6600"/>
                  </a:solidFill>
                  <a:latin typeface="微软雅黑" panose="020B0503020204020204" pitchFamily="34" charset="-122"/>
                  <a:ea typeface="微软雅黑" panose="020B0503020204020204" pitchFamily="34" charset="-122"/>
                  <a:cs typeface="Arial" panose="020B0604020202020204" pitchFamily="34" charset="0"/>
                </a:rPr>
                <a:t>國外差旅費</a:t>
              </a:r>
              <a:endParaRPr lang="zh-CN" altLang="en-US" sz="1600" b="1" dirty="0">
                <a:solidFill>
                  <a:srgbClr val="FF66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矩形 50"/>
            <p:cNvSpPr/>
            <p:nvPr/>
          </p:nvSpPr>
          <p:spPr>
            <a:xfrm>
              <a:off x="9007411" y="1780002"/>
              <a:ext cx="3112294" cy="1108284"/>
            </a:xfrm>
            <a:prstGeom prst="rect">
              <a:avLst/>
            </a:prstGeom>
          </p:spPr>
          <p:txBody>
            <a:bodyPr wrap="square" anchor="ctr">
              <a:spAutoFit/>
            </a:bodyPr>
            <a:lstStyle/>
            <a:p>
              <a:pPr>
                <a:spcAft>
                  <a:spcPts val="0"/>
                </a:spcAft>
              </a:pPr>
              <a:r>
                <a:rPr lang="zh-TW" altLang="zh-TW" sz="1600" kern="100" dirty="0">
                  <a:latin typeface="標楷體" panose="03000509000000000000" pitchFamily="65" charset="-120"/>
                  <a:ea typeface="標楷體" panose="03000509000000000000" pitchFamily="65" charset="-120"/>
                </a:rPr>
                <a:t>國外差旅費</a:t>
              </a:r>
              <a:r>
                <a:rPr lang="zh-TW" altLang="zh-TW" sz="1600" kern="100" dirty="0">
                  <a:solidFill>
                    <a:srgbClr val="C00000"/>
                  </a:solidFill>
                  <a:latin typeface="標楷體" panose="03000509000000000000" pitchFamily="65" charset="-120"/>
                  <a:ea typeface="標楷體" panose="03000509000000000000" pitchFamily="65" charset="-120"/>
                </a:rPr>
                <a:t>累計流入或流出</a:t>
              </a:r>
              <a:r>
                <a:rPr lang="zh-TW" altLang="zh-TW" sz="1600" kern="100" dirty="0">
                  <a:latin typeface="標楷體" panose="03000509000000000000" pitchFamily="65" charset="-120"/>
                  <a:ea typeface="標楷體" panose="03000509000000000000" pitchFamily="65" charset="-120"/>
                </a:rPr>
                <a:t>超過</a:t>
              </a:r>
              <a:r>
                <a:rPr lang="zh-TW" altLang="en-US" sz="1600" kern="100" dirty="0">
                  <a:solidFill>
                    <a:srgbClr val="C00000"/>
                  </a:solidFill>
                  <a:latin typeface="標楷體" panose="03000509000000000000" pitchFamily="65" charset="-120"/>
                  <a:ea typeface="標楷體" panose="03000509000000000000" pitchFamily="65" charset="-120"/>
                </a:rPr>
                <a:t>原核定金額</a:t>
              </a:r>
              <a:r>
                <a:rPr lang="en-US" altLang="zh-TW" sz="1600" kern="100" dirty="0">
                  <a:solidFill>
                    <a:srgbClr val="C00000"/>
                  </a:solidFill>
                  <a:latin typeface="標楷體" panose="03000509000000000000" pitchFamily="65" charset="-120"/>
                  <a:ea typeface="標楷體" panose="03000509000000000000" pitchFamily="65" charset="-120"/>
                </a:rPr>
                <a:t>50%</a:t>
              </a:r>
              <a:r>
                <a:rPr lang="zh-TW" altLang="en-US" sz="1600" kern="100" dirty="0">
                  <a:solidFill>
                    <a:srgbClr val="C00000"/>
                  </a:solidFill>
                  <a:latin typeface="標楷體" panose="03000509000000000000" pitchFamily="65" charset="-120"/>
                  <a:ea typeface="標楷體" panose="03000509000000000000" pitchFamily="65" charset="-120"/>
                </a:rPr>
                <a:t>，需國科會線上變更。</a:t>
              </a:r>
              <a:endParaRPr lang="zh-TW" altLang="zh-TW" sz="1600"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480428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8599" y="29579"/>
            <a:ext cx="7169729" cy="523220"/>
            <a:chOff x="499839" y="128900"/>
            <a:chExt cx="9559613" cy="697626"/>
          </a:xfrm>
        </p:grpSpPr>
        <p:sp>
          <p:nvSpPr>
            <p:cNvPr id="5" name="文本框 23"/>
            <p:cNvSpPr txBox="1"/>
            <p:nvPr/>
          </p:nvSpPr>
          <p:spPr>
            <a:xfrm>
              <a:off x="689773" y="128900"/>
              <a:ext cx="9369679" cy="697626"/>
            </a:xfrm>
            <a:prstGeom prst="rect">
              <a:avLst/>
            </a:prstGeom>
            <a:noFill/>
          </p:spPr>
          <p:txBody>
            <a:bodyPr wrap="square" rtlCol="0">
              <a:spAutoFit/>
            </a:bodyPr>
            <a:lstStyle/>
            <a:p>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補助項目新增、支出用途變更及經費流用</a:t>
              </a:r>
              <a:r>
                <a:rPr lang="en-US" altLang="zh-TW" sz="2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429432" y="409251"/>
              <a:ext cx="379292" cy="238477"/>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grpSp>
      <p:sp>
        <p:nvSpPr>
          <p:cNvPr id="8" name="矩形 7"/>
          <p:cNvSpPr/>
          <p:nvPr/>
        </p:nvSpPr>
        <p:spPr>
          <a:xfrm rot="2700000">
            <a:off x="6940645" y="3319933"/>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矩形 8"/>
          <p:cNvSpPr/>
          <p:nvPr/>
        </p:nvSpPr>
        <p:spPr>
          <a:xfrm rot="2700000">
            <a:off x="6189342" y="3576140"/>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652838190"/>
              </p:ext>
            </p:extLst>
          </p:nvPr>
        </p:nvGraphicFramePr>
        <p:xfrm>
          <a:off x="990600" y="678869"/>
          <a:ext cx="7441103" cy="3241964"/>
        </p:xfrm>
        <a:graphic>
          <a:graphicData uri="http://schemas.openxmlformats.org/drawingml/2006/table">
            <a:tbl>
              <a:tblPr firstRow="1" firstCol="1" bandRow="1">
                <a:tableStyleId>{5C22544A-7EE6-4342-B048-85BDC9FD1C3A}</a:tableStyleId>
              </a:tblPr>
              <a:tblGrid>
                <a:gridCol w="560211">
                  <a:extLst>
                    <a:ext uri="{9D8B030D-6E8A-4147-A177-3AD203B41FA5}">
                      <a16:colId xmlns:a16="http://schemas.microsoft.com/office/drawing/2014/main" val="664026987"/>
                    </a:ext>
                  </a:extLst>
                </a:gridCol>
                <a:gridCol w="2770819">
                  <a:extLst>
                    <a:ext uri="{9D8B030D-6E8A-4147-A177-3AD203B41FA5}">
                      <a16:colId xmlns:a16="http://schemas.microsoft.com/office/drawing/2014/main" val="636947460"/>
                    </a:ext>
                  </a:extLst>
                </a:gridCol>
                <a:gridCol w="1635276">
                  <a:extLst>
                    <a:ext uri="{9D8B030D-6E8A-4147-A177-3AD203B41FA5}">
                      <a16:colId xmlns:a16="http://schemas.microsoft.com/office/drawing/2014/main" val="1495330519"/>
                    </a:ext>
                  </a:extLst>
                </a:gridCol>
                <a:gridCol w="2474797">
                  <a:extLst>
                    <a:ext uri="{9D8B030D-6E8A-4147-A177-3AD203B41FA5}">
                      <a16:colId xmlns:a16="http://schemas.microsoft.com/office/drawing/2014/main" val="1320981807"/>
                    </a:ext>
                  </a:extLst>
                </a:gridCol>
              </a:tblGrid>
              <a:tr h="734291">
                <a:tc gridSpan="2">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變更項目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hMerge="1">
                  <a:txBody>
                    <a:bodyPr/>
                    <a:lstStyle/>
                    <a:p>
                      <a:endParaRPr lang="zh-TW" altLang="en-US"/>
                    </a:p>
                  </a:txBody>
                  <a:tcP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校內變更</a:t>
                      </a:r>
                      <a:br>
                        <a:rPr lang="en-US" altLang="zh-TW" sz="2000" kern="100" dirty="0">
                          <a:effectLst/>
                          <a:latin typeface="標楷體" panose="03000509000000000000" pitchFamily="65" charset="-120"/>
                          <a:ea typeface="標楷體" panose="03000509000000000000" pitchFamily="65" charset="-120"/>
                        </a:rPr>
                      </a:br>
                      <a:r>
                        <a:rPr lang="zh-TW" sz="2000" kern="100" dirty="0">
                          <a:effectLst/>
                          <a:latin typeface="標楷體" panose="03000509000000000000" pitchFamily="65" charset="-120"/>
                          <a:ea typeface="標楷體" panose="03000509000000000000" pitchFamily="65" charset="-120"/>
                        </a:rPr>
                        <a:t>申請</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altLang="en-US" sz="2000" kern="100" dirty="0">
                          <a:effectLst/>
                          <a:latin typeface="標楷體" panose="03000509000000000000" pitchFamily="65" charset="-120"/>
                          <a:ea typeface="標楷體" panose="03000509000000000000" pitchFamily="65" charset="-120"/>
                        </a:rPr>
                        <a:t>國科會</a:t>
                      </a:r>
                      <a:r>
                        <a:rPr lang="zh-TW" sz="2000" kern="100" dirty="0">
                          <a:effectLst/>
                          <a:latin typeface="標楷體" panose="03000509000000000000" pitchFamily="65" charset="-120"/>
                          <a:ea typeface="標楷體" panose="03000509000000000000" pitchFamily="65" charset="-120"/>
                        </a:rPr>
                        <a:t>核准</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389959433"/>
                  </a:ext>
                </a:extLst>
              </a:tr>
              <a:tr h="831276">
                <a:tc>
                  <a:txBody>
                    <a:bodyPr/>
                    <a:lstStyle/>
                    <a:p>
                      <a:pPr marL="0" lvl="0" indent="0">
                        <a:spcAft>
                          <a:spcPts val="0"/>
                        </a:spcAft>
                        <a:buFontTx/>
                        <a:buNone/>
                      </a:pPr>
                      <a:r>
                        <a:rPr lang="en-US" sz="2000" kern="100" dirty="0">
                          <a:effectLst/>
                          <a:latin typeface="標楷體" panose="03000509000000000000" pitchFamily="65" charset="-120"/>
                          <a:ea typeface="標楷體" panose="03000509000000000000" pitchFamily="65" charset="-120"/>
                        </a:rPr>
                        <a:t> 1</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dirty="0">
                          <a:effectLst/>
                          <a:latin typeface="標楷體" panose="03000509000000000000" pitchFamily="65" charset="-120"/>
                          <a:ea typeface="標楷體" panose="03000509000000000000" pitchFamily="65" charset="-120"/>
                        </a:rPr>
                        <a:t>國外差旅費累計流入或流出超過</a:t>
                      </a:r>
                      <a:r>
                        <a:rPr lang="zh-TW" altLang="en-US" sz="2000" kern="100" dirty="0">
                          <a:effectLst/>
                          <a:latin typeface="標楷體" panose="03000509000000000000" pitchFamily="65" charset="-120"/>
                          <a:ea typeface="標楷體" panose="03000509000000000000" pitchFamily="65" charset="-120"/>
                        </a:rPr>
                        <a:t>原核定金額</a:t>
                      </a:r>
                      <a:r>
                        <a:rPr lang="en-US" sz="2000" kern="100" dirty="0">
                          <a:effectLst/>
                          <a:latin typeface="標楷體" panose="03000509000000000000" pitchFamily="65" charset="-120"/>
                          <a:ea typeface="標楷體" panose="03000509000000000000" pitchFamily="65" charset="-120"/>
                        </a:rPr>
                        <a:t>50%</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921509152"/>
                  </a:ext>
                </a:extLst>
              </a:tr>
              <a:tr h="858982">
                <a:tc>
                  <a:txBody>
                    <a:bodyPr/>
                    <a:lstStyle/>
                    <a:p>
                      <a:pPr marL="0" lvl="0" indent="0">
                        <a:spcAft>
                          <a:spcPts val="0"/>
                        </a:spcAft>
                        <a:buFontTx/>
                        <a:buNone/>
                      </a:pPr>
                      <a:r>
                        <a:rPr lang="en-US" sz="2000" kern="100" dirty="0">
                          <a:effectLst/>
                          <a:latin typeface="標楷體" panose="03000509000000000000" pitchFamily="65" charset="-120"/>
                          <a:ea typeface="標楷體" panose="03000509000000000000" pitchFamily="65" charset="-120"/>
                        </a:rPr>
                        <a:t> 2</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dirty="0">
                          <a:effectLst/>
                          <a:latin typeface="標楷體" panose="03000509000000000000" pitchFamily="65" charset="-120"/>
                          <a:ea typeface="標楷體" panose="03000509000000000000" pitchFamily="65" charset="-120"/>
                        </a:rPr>
                        <a:t>研究設備變更，與核定清單不同</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785781958"/>
                  </a:ext>
                </a:extLst>
              </a:tr>
              <a:tr h="734291">
                <a:tc>
                  <a:txBody>
                    <a:bodyPr/>
                    <a:lstStyle/>
                    <a:p>
                      <a:pPr>
                        <a:spcAft>
                          <a:spcPts val="0"/>
                        </a:spcAft>
                      </a:pPr>
                      <a:r>
                        <a:rPr lang="en-US" sz="20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marL="342900" lvl="0" indent="-342900">
                        <a:spcAft>
                          <a:spcPts val="0"/>
                        </a:spcAft>
                        <a:buFont typeface="Wingdings" panose="05000000000000000000" pitchFamily="2" charset="2"/>
                        <a:buChar char=""/>
                      </a:pPr>
                      <a:r>
                        <a:rPr lang="zh-TW" sz="2000" kern="100" dirty="0">
                          <a:effectLst/>
                          <a:latin typeface="標楷體" panose="03000509000000000000" pitchFamily="65" charset="-120"/>
                          <a:ea typeface="標楷體" panose="03000509000000000000" pitchFamily="65" charset="-120"/>
                        </a:rPr>
                        <a:t>單價</a:t>
                      </a:r>
                      <a:r>
                        <a:rPr lang="en-US" sz="2000" kern="100" dirty="0">
                          <a:effectLst/>
                          <a:latin typeface="標楷體" panose="03000509000000000000" pitchFamily="65" charset="-120"/>
                          <a:ea typeface="標楷體" panose="03000509000000000000" pitchFamily="65" charset="-120"/>
                        </a:rPr>
                        <a:t>&gt;=</a:t>
                      </a:r>
                      <a:r>
                        <a:rPr lang="zh-TW" sz="2000" kern="100" dirty="0">
                          <a:effectLst/>
                          <a:latin typeface="標楷體" panose="03000509000000000000" pitchFamily="65" charset="-120"/>
                          <a:ea typeface="標楷體" panose="03000509000000000000" pitchFamily="65" charset="-120"/>
                        </a:rPr>
                        <a:t>新台幣</a:t>
                      </a:r>
                      <a:r>
                        <a:rPr lang="en-US" sz="2000" kern="100" dirty="0">
                          <a:effectLst/>
                          <a:latin typeface="標楷體" panose="03000509000000000000" pitchFamily="65" charset="-120"/>
                          <a:ea typeface="標楷體" panose="03000509000000000000" pitchFamily="65" charset="-120"/>
                        </a:rPr>
                        <a:t>50</a:t>
                      </a:r>
                      <a:r>
                        <a:rPr lang="zh-TW" sz="2000" kern="100" dirty="0">
                          <a:effectLst/>
                          <a:latin typeface="標楷體" panose="03000509000000000000" pitchFamily="65" charset="-120"/>
                          <a:ea typeface="標楷體" panose="03000509000000000000" pitchFamily="65" charset="-120"/>
                        </a:rPr>
                        <a:t>萬元</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sz="2000" kern="100" dirty="0">
                          <a:effectLst/>
                          <a:latin typeface="標楷體" panose="03000509000000000000" pitchFamily="65" charset="-120"/>
                          <a:ea typeface="標楷體" panose="03000509000000000000" pitchFamily="65" charset="-120"/>
                        </a:rPr>
                        <a:t>線上登錄</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009575344"/>
                  </a:ext>
                </a:extLst>
              </a:tr>
            </a:tbl>
          </a:graphicData>
        </a:graphic>
      </p:graphicFrame>
    </p:spTree>
    <p:extLst>
      <p:ext uri="{BB962C8B-B14F-4D97-AF65-F5344CB8AC3E}">
        <p14:creationId xmlns:p14="http://schemas.microsoft.com/office/powerpoint/2010/main" val="19312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8599" y="29579"/>
            <a:ext cx="7169729" cy="523220"/>
            <a:chOff x="499839" y="128900"/>
            <a:chExt cx="9559613" cy="697626"/>
          </a:xfrm>
        </p:grpSpPr>
        <p:sp>
          <p:nvSpPr>
            <p:cNvPr id="5" name="文本框 23"/>
            <p:cNvSpPr txBox="1"/>
            <p:nvPr/>
          </p:nvSpPr>
          <p:spPr>
            <a:xfrm>
              <a:off x="689773" y="128900"/>
              <a:ext cx="9369679" cy="697626"/>
            </a:xfrm>
            <a:prstGeom prst="rect">
              <a:avLst/>
            </a:prstGeom>
            <a:noFill/>
          </p:spPr>
          <p:txBody>
            <a:bodyPr wrap="square" rtlCol="0">
              <a:spAutoFit/>
            </a:bodyPr>
            <a:lstStyle/>
            <a:p>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補助項目新增、支出用途變更及經費流用</a:t>
              </a:r>
              <a:r>
                <a:rPr lang="en-US" altLang="zh-TW" sz="2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429432" y="409251"/>
              <a:ext cx="379292" cy="238477"/>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grpSp>
      <p:sp>
        <p:nvSpPr>
          <p:cNvPr id="8" name="矩形 7"/>
          <p:cNvSpPr/>
          <p:nvPr/>
        </p:nvSpPr>
        <p:spPr>
          <a:xfrm rot="2700000">
            <a:off x="6940645" y="3319933"/>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矩形 8"/>
          <p:cNvSpPr/>
          <p:nvPr/>
        </p:nvSpPr>
        <p:spPr>
          <a:xfrm rot="2700000">
            <a:off x="6189342" y="3576140"/>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633780715"/>
              </p:ext>
            </p:extLst>
          </p:nvPr>
        </p:nvGraphicFramePr>
        <p:xfrm>
          <a:off x="990600" y="678869"/>
          <a:ext cx="7577690" cy="4495803"/>
        </p:xfrm>
        <a:graphic>
          <a:graphicData uri="http://schemas.openxmlformats.org/drawingml/2006/table">
            <a:tbl>
              <a:tblPr firstRow="1" firstCol="1" bandRow="1">
                <a:tableStyleId>{5C22544A-7EE6-4342-B048-85BDC9FD1C3A}</a:tableStyleId>
              </a:tblPr>
              <a:tblGrid>
                <a:gridCol w="560211">
                  <a:extLst>
                    <a:ext uri="{9D8B030D-6E8A-4147-A177-3AD203B41FA5}">
                      <a16:colId xmlns:a16="http://schemas.microsoft.com/office/drawing/2014/main" val="664026987"/>
                    </a:ext>
                  </a:extLst>
                </a:gridCol>
                <a:gridCol w="2770819">
                  <a:extLst>
                    <a:ext uri="{9D8B030D-6E8A-4147-A177-3AD203B41FA5}">
                      <a16:colId xmlns:a16="http://schemas.microsoft.com/office/drawing/2014/main" val="636947460"/>
                    </a:ext>
                  </a:extLst>
                </a:gridCol>
                <a:gridCol w="1788160">
                  <a:extLst>
                    <a:ext uri="{9D8B030D-6E8A-4147-A177-3AD203B41FA5}">
                      <a16:colId xmlns:a16="http://schemas.microsoft.com/office/drawing/2014/main" val="1495330519"/>
                    </a:ext>
                  </a:extLst>
                </a:gridCol>
                <a:gridCol w="2458500">
                  <a:extLst>
                    <a:ext uri="{9D8B030D-6E8A-4147-A177-3AD203B41FA5}">
                      <a16:colId xmlns:a16="http://schemas.microsoft.com/office/drawing/2014/main" val="1320981807"/>
                    </a:ext>
                  </a:extLst>
                </a:gridCol>
              </a:tblGrid>
              <a:tr h="734291">
                <a:tc gridSpan="2">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變更項目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hMerge="1">
                  <a:txBody>
                    <a:bodyPr/>
                    <a:lstStyle/>
                    <a:p>
                      <a:endParaRPr lang="zh-TW" altLang="en-US"/>
                    </a:p>
                  </a:txBody>
                  <a:tcPr/>
                </a:tc>
                <a:tc>
                  <a:txBody>
                    <a:bodyPr/>
                    <a:lstStyle/>
                    <a:p>
                      <a:pPr algn="ctr">
                        <a:spcAft>
                          <a:spcPts val="0"/>
                        </a:spcAft>
                      </a:pPr>
                      <a:r>
                        <a:rPr lang="zh-TW" sz="2000" kern="100">
                          <a:effectLst/>
                          <a:latin typeface="標楷體" panose="03000509000000000000" pitchFamily="65" charset="-120"/>
                          <a:ea typeface="標楷體" panose="03000509000000000000" pitchFamily="65" charset="-120"/>
                        </a:rPr>
                        <a:t>校內變更申請</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altLang="en-US" sz="2000" kern="100" dirty="0">
                          <a:effectLst/>
                          <a:latin typeface="標楷體" panose="03000509000000000000" pitchFamily="65" charset="-120"/>
                          <a:ea typeface="標楷體" panose="03000509000000000000" pitchFamily="65" charset="-120"/>
                        </a:rPr>
                        <a:t>國科會</a:t>
                      </a:r>
                      <a:r>
                        <a:rPr lang="zh-TW" sz="2000" kern="100" dirty="0">
                          <a:effectLst/>
                          <a:latin typeface="標楷體" panose="03000509000000000000" pitchFamily="65" charset="-120"/>
                          <a:ea typeface="標楷體" panose="03000509000000000000" pitchFamily="65" charset="-120"/>
                        </a:rPr>
                        <a:t>核准</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389959433"/>
                  </a:ext>
                </a:extLst>
              </a:tr>
              <a:tr h="658095">
                <a:tc>
                  <a:txBody>
                    <a:bodyPr/>
                    <a:lstStyle/>
                    <a:p>
                      <a:pPr marL="0" lvl="0" indent="0">
                        <a:spcAft>
                          <a:spcPts val="0"/>
                        </a:spcAft>
                        <a:buFontTx/>
                        <a:buNone/>
                      </a:pPr>
                      <a:r>
                        <a:rPr lang="en-US" sz="2000" kern="100" dirty="0">
                          <a:effectLst/>
                          <a:latin typeface="標楷體" panose="03000509000000000000" pitchFamily="65" charset="-120"/>
                          <a:ea typeface="標楷體" panose="03000509000000000000" pitchFamily="65" charset="-120"/>
                        </a:rPr>
                        <a:t> 3</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dirty="0">
                          <a:effectLst/>
                          <a:latin typeface="標楷體" panose="03000509000000000000" pitchFamily="65" charset="-120"/>
                          <a:ea typeface="標楷體" panose="03000509000000000000" pitchFamily="65" charset="-120"/>
                        </a:rPr>
                        <a:t>新增原未核定補助項目</a:t>
                      </a:r>
                      <a:r>
                        <a:rPr lang="en-US" sz="2000" kern="100" dirty="0">
                          <a:effectLst/>
                          <a:latin typeface="標楷體" panose="03000509000000000000" pitchFamily="65" charset="-120"/>
                          <a:ea typeface="標楷體" panose="03000509000000000000" pitchFamily="65" charset="-120"/>
                        </a:rPr>
                        <a:t>(</a:t>
                      </a:r>
                      <a:r>
                        <a:rPr lang="zh-TW" sz="2000" kern="100" dirty="0">
                          <a:effectLst/>
                          <a:latin typeface="標楷體" panose="03000509000000000000" pitchFamily="65" charset="-120"/>
                          <a:ea typeface="標楷體" panose="03000509000000000000" pitchFamily="65" charset="-120"/>
                        </a:rPr>
                        <a:t>業務費、研究設備費、國外差旅費</a:t>
                      </a:r>
                      <a:r>
                        <a:rPr lang="en-US" sz="2000" kern="10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921509152"/>
                  </a:ext>
                </a:extLst>
              </a:tr>
              <a:tr h="644239">
                <a:tc>
                  <a:txBody>
                    <a:bodyPr/>
                    <a:lstStyle/>
                    <a:p>
                      <a:pPr marL="0" lvl="0" indent="0">
                        <a:spcAft>
                          <a:spcPts val="0"/>
                        </a:spcAft>
                        <a:buFontTx/>
                        <a:buNone/>
                      </a:pPr>
                      <a:r>
                        <a:rPr lang="en-US" sz="20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marL="0" lvl="0" indent="0">
                        <a:spcAft>
                          <a:spcPts val="0"/>
                        </a:spcAft>
                        <a:buFont typeface="Wingdings" panose="05000000000000000000" pitchFamily="2" charset="2"/>
                        <a:buNone/>
                      </a:pPr>
                      <a:r>
                        <a:rPr lang="zh-TW" sz="2000" kern="100" dirty="0">
                          <a:effectLst/>
                          <a:latin typeface="標楷體" panose="03000509000000000000" pitchFamily="65" charset="-120"/>
                          <a:ea typeface="標楷體" panose="03000509000000000000" pitchFamily="65" charset="-120"/>
                        </a:rPr>
                        <a:t>增列研究設備費新台幣</a:t>
                      </a:r>
                      <a:r>
                        <a:rPr lang="en-US" sz="2000" kern="100" dirty="0">
                          <a:effectLst/>
                          <a:latin typeface="標楷體" panose="03000509000000000000" pitchFamily="65" charset="-120"/>
                          <a:ea typeface="標楷體" panose="03000509000000000000" pitchFamily="65" charset="-120"/>
                        </a:rPr>
                        <a:t>5</a:t>
                      </a:r>
                      <a:r>
                        <a:rPr lang="zh-TW" sz="2000" kern="100" dirty="0">
                          <a:effectLst/>
                          <a:latin typeface="標楷體" panose="03000509000000000000" pitchFamily="65" charset="-120"/>
                          <a:ea typeface="標楷體" panose="03000509000000000000" pitchFamily="65" charset="-120"/>
                        </a:rPr>
                        <a:t>萬元以下</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785781958"/>
                  </a:ext>
                </a:extLst>
              </a:tr>
              <a:tr h="734291">
                <a:tc>
                  <a:txBody>
                    <a:bodyPr/>
                    <a:lstStyle/>
                    <a:p>
                      <a:pPr>
                        <a:spcAft>
                          <a:spcPts val="0"/>
                        </a:spcAft>
                      </a:pPr>
                      <a:r>
                        <a:rPr lang="en-US" sz="2000" kern="100" dirty="0">
                          <a:effectLst/>
                          <a:latin typeface="標楷體" panose="03000509000000000000" pitchFamily="65" charset="-120"/>
                          <a:ea typeface="標楷體" panose="03000509000000000000" pitchFamily="65" charset="-120"/>
                        </a:rPr>
                        <a:t> 4</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dirty="0">
                          <a:effectLst/>
                          <a:latin typeface="標楷體" panose="03000509000000000000" pitchFamily="65" charset="-120"/>
                          <a:ea typeface="標楷體" panose="03000509000000000000" pitchFamily="65" charset="-120"/>
                        </a:rPr>
                        <a:t>國外差旅費</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009575344"/>
                  </a:ext>
                </a:extLst>
              </a:tr>
              <a:tr h="734291">
                <a:tc>
                  <a:txBody>
                    <a:bodyPr/>
                    <a:lstStyle/>
                    <a:p>
                      <a:pPr>
                        <a:spcAft>
                          <a:spcPts val="0"/>
                        </a:spcAft>
                      </a:pP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dirty="0">
                          <a:effectLst/>
                          <a:latin typeface="標楷體" panose="03000509000000000000" pitchFamily="65" charset="-120"/>
                          <a:ea typeface="標楷體" panose="03000509000000000000" pitchFamily="65" charset="-120"/>
                        </a:rPr>
                        <a:t>出國目地變更</a:t>
                      </a:r>
                      <a:r>
                        <a:rPr lang="en-US" sz="2000" kern="100" dirty="0">
                          <a:effectLst/>
                          <a:latin typeface="標楷體" panose="03000509000000000000" pitchFamily="65" charset="-120"/>
                          <a:ea typeface="標楷體" panose="03000509000000000000" pitchFamily="65" charset="-120"/>
                        </a:rPr>
                        <a:t>(</a:t>
                      </a:r>
                      <a:r>
                        <a:rPr lang="zh-TW" sz="2000" kern="100" dirty="0">
                          <a:effectLst/>
                          <a:latin typeface="標楷體" panose="03000509000000000000" pitchFamily="65" charset="-120"/>
                          <a:ea typeface="標楷體" panose="03000509000000000000" pitchFamily="65" charset="-120"/>
                        </a:rPr>
                        <a:t>國際會議</a:t>
                      </a:r>
                      <a:r>
                        <a:rPr lang="en-US" sz="2000"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sz="2000" kern="100" dirty="0">
                          <a:effectLst/>
                          <a:latin typeface="標楷體" panose="03000509000000000000" pitchFamily="65" charset="-120"/>
                          <a:ea typeface="標楷體" panose="03000509000000000000" pitchFamily="65" charset="-120"/>
                        </a:rPr>
                        <a:t>移地研究</a:t>
                      </a:r>
                      <a:r>
                        <a:rPr lang="en-US" sz="2000" kern="10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77338828"/>
                  </a:ext>
                </a:extLst>
              </a:tr>
              <a:tr h="734291">
                <a:tc>
                  <a:txBody>
                    <a:bodyPr/>
                    <a:lstStyle/>
                    <a:p>
                      <a:pPr>
                        <a:spcAft>
                          <a:spcPts val="0"/>
                        </a:spcAft>
                      </a:pP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dirty="0">
                          <a:effectLst/>
                          <a:latin typeface="標楷體" panose="03000509000000000000" pitchFamily="65" charset="-120"/>
                          <a:ea typeface="標楷體" panose="03000509000000000000" pitchFamily="65" charset="-120"/>
                        </a:rPr>
                        <a:t>出國人員、人數、次數、天數或地點變更</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67905794"/>
                  </a:ext>
                </a:extLst>
              </a:tr>
            </a:tbl>
          </a:graphicData>
        </a:graphic>
      </p:graphicFrame>
    </p:spTree>
    <p:extLst>
      <p:ext uri="{BB962C8B-B14F-4D97-AF65-F5344CB8AC3E}">
        <p14:creationId xmlns:p14="http://schemas.microsoft.com/office/powerpoint/2010/main" val="331720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 name="矩形 7"/>
          <p:cNvSpPr/>
          <p:nvPr/>
        </p:nvSpPr>
        <p:spPr>
          <a:xfrm rot="2700000">
            <a:off x="255826" y="3652442"/>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矩形 8"/>
          <p:cNvSpPr/>
          <p:nvPr/>
        </p:nvSpPr>
        <p:spPr>
          <a:xfrm rot="2700000">
            <a:off x="1475483" y="4090779"/>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1" name="矩形 10"/>
          <p:cNvSpPr/>
          <p:nvPr/>
        </p:nvSpPr>
        <p:spPr>
          <a:xfrm rot="2700000">
            <a:off x="2561347" y="4495516"/>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62344" y="1795515"/>
            <a:ext cx="9144000" cy="1511774"/>
          </a:xfrm>
          <a:prstGeom prst="rect">
            <a:avLst/>
          </a:prstGeom>
          <a:gradFill>
            <a:gsLst>
              <a:gs pos="0">
                <a:srgbClr val="C72319"/>
              </a:gs>
              <a:gs pos="100000">
                <a:srgbClr val="F343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cxnSp>
        <p:nvCxnSpPr>
          <p:cNvPr id="13" name="直接连接符 12"/>
          <p:cNvCxnSpPr/>
          <p:nvPr/>
        </p:nvCxnSpPr>
        <p:spPr>
          <a:xfrm>
            <a:off x="3924097" y="2551402"/>
            <a:ext cx="4672648" cy="28025"/>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25485" y="2079314"/>
            <a:ext cx="4861957" cy="500113"/>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TW" altLang="en-US" sz="2099"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一、</a:t>
            </a:r>
            <a:r>
              <a:rPr lang="zh-TW"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國科會計畫經費處理原則</a:t>
            </a:r>
          </a:p>
        </p:txBody>
      </p:sp>
      <p:grpSp>
        <p:nvGrpSpPr>
          <p:cNvPr id="25" name="组合 24"/>
          <p:cNvGrpSpPr/>
          <p:nvPr/>
        </p:nvGrpSpPr>
        <p:grpSpPr>
          <a:xfrm>
            <a:off x="4224266" y="2896137"/>
            <a:ext cx="1047018" cy="161583"/>
            <a:chOff x="4409683" y="3284984"/>
            <a:chExt cx="1396387" cy="215500"/>
          </a:xfrm>
        </p:grpSpPr>
        <p:sp>
          <p:nvSpPr>
            <p:cNvPr id="26" name="文本框 9"/>
            <p:cNvSpPr txBox="1"/>
            <p:nvPr/>
          </p:nvSpPr>
          <p:spPr>
            <a:xfrm>
              <a:off x="4581936" y="3284984"/>
              <a:ext cx="1224134" cy="215500"/>
            </a:xfrm>
            <a:prstGeom prst="rect">
              <a:avLst/>
            </a:prstGeom>
            <a:noFill/>
          </p:spPr>
          <p:txBody>
            <a:bodyPr wrap="square" lIns="0" tIns="0" rIns="0" bIns="0" rtlCol="0">
              <a:spAutoFit/>
            </a:bodyPr>
            <a:lstStyle/>
            <a:p>
              <a:pPr marL="0" lvl="1"/>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29" name="等腰三角形 28"/>
            <p:cNvSpPr/>
            <p:nvPr/>
          </p:nvSpPr>
          <p:spPr>
            <a:xfrm rot="5400000">
              <a:off x="4404121" y="3340936"/>
              <a:ext cx="130606" cy="119482"/>
            </a:xfrm>
            <a:prstGeom prst="triangle">
              <a:avLst/>
            </a:prstGeom>
            <a:solidFill>
              <a:srgbClr val="F3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grpSp>
      <p:grpSp>
        <p:nvGrpSpPr>
          <p:cNvPr id="35" name="组合 34"/>
          <p:cNvGrpSpPr/>
          <p:nvPr/>
        </p:nvGrpSpPr>
        <p:grpSpPr>
          <a:xfrm>
            <a:off x="2952242" y="2031831"/>
            <a:ext cx="1046460" cy="1046460"/>
            <a:chOff x="1677608" y="2996952"/>
            <a:chExt cx="1395643" cy="1395643"/>
          </a:xfrm>
        </p:grpSpPr>
        <p:sp>
          <p:nvSpPr>
            <p:cNvPr id="3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37" name="Oval 29"/>
            <p:cNvSpPr>
              <a:spLocks noChangeAspect="1"/>
            </p:cNvSpPr>
            <p:nvPr/>
          </p:nvSpPr>
          <p:spPr>
            <a:xfrm>
              <a:off x="1850114" y="3169458"/>
              <a:ext cx="1050630" cy="1050630"/>
            </a:xfrm>
            <a:prstGeom prst="ellipse">
              <a:avLst/>
            </a:prstGeom>
            <a:gradFill>
              <a:gsLst>
                <a:gs pos="0">
                  <a:srgbClr val="C72319"/>
                </a:gs>
                <a:gs pos="100000">
                  <a:srgbClr val="F343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38" name="KSO_Shape"/>
          <p:cNvSpPr/>
          <p:nvPr/>
        </p:nvSpPr>
        <p:spPr bwMode="auto">
          <a:xfrm>
            <a:off x="3237717" y="2407697"/>
            <a:ext cx="470412" cy="40063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dirty="0">
              <a:solidFill>
                <a:srgbClr val="1C666E"/>
              </a:solidFill>
              <a:latin typeface="微软雅黑" panose="020B0503020204020204" pitchFamily="34" charset="-122"/>
              <a:ea typeface="宋体" panose="02010600030101010101" pitchFamily="2" charset="-122"/>
            </a:endParaRPr>
          </a:p>
        </p:txBody>
      </p:sp>
    </p:spTree>
    <p:extLst>
      <p:ext uri="{BB962C8B-B14F-4D97-AF65-F5344CB8AC3E}">
        <p14:creationId xmlns:p14="http://schemas.microsoft.com/office/powerpoint/2010/main" val="313230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par>
                          <p:cTn id="53" fill="hold">
                            <p:stCondLst>
                              <p:cond delay="1250"/>
                            </p:stCondLst>
                            <p:childTnLst>
                              <p:par>
                                <p:cTn id="54" presetID="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1750"/>
                            </p:stCondLst>
                            <p:childTnLst>
                              <p:par>
                                <p:cTn id="59" presetID="26"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290">
                                          <p:stCondLst>
                                            <p:cond delay="0"/>
                                          </p:stCondLst>
                                        </p:cTn>
                                        <p:tgtEl>
                                          <p:spTgt spid="35"/>
                                        </p:tgtEl>
                                      </p:cBhvr>
                                    </p:animEffect>
                                    <p:anim calcmode="lin" valueType="num">
                                      <p:cBhvr>
                                        <p:cTn id="62"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67" dur="13">
                                          <p:stCondLst>
                                            <p:cond delay="325"/>
                                          </p:stCondLst>
                                        </p:cTn>
                                        <p:tgtEl>
                                          <p:spTgt spid="35"/>
                                        </p:tgtEl>
                                      </p:cBhvr>
                                      <p:to x="100000" y="60000"/>
                                    </p:animScale>
                                    <p:animScale>
                                      <p:cBhvr>
                                        <p:cTn id="68" dur="83" decel="50000">
                                          <p:stCondLst>
                                            <p:cond delay="338"/>
                                          </p:stCondLst>
                                        </p:cTn>
                                        <p:tgtEl>
                                          <p:spTgt spid="35"/>
                                        </p:tgtEl>
                                      </p:cBhvr>
                                      <p:to x="100000" y="100000"/>
                                    </p:animScale>
                                    <p:animScale>
                                      <p:cBhvr>
                                        <p:cTn id="69" dur="13">
                                          <p:stCondLst>
                                            <p:cond delay="656"/>
                                          </p:stCondLst>
                                        </p:cTn>
                                        <p:tgtEl>
                                          <p:spTgt spid="35"/>
                                        </p:tgtEl>
                                      </p:cBhvr>
                                      <p:to x="100000" y="80000"/>
                                    </p:animScale>
                                    <p:animScale>
                                      <p:cBhvr>
                                        <p:cTn id="70" dur="83" decel="50000">
                                          <p:stCondLst>
                                            <p:cond delay="669"/>
                                          </p:stCondLst>
                                        </p:cTn>
                                        <p:tgtEl>
                                          <p:spTgt spid="35"/>
                                        </p:tgtEl>
                                      </p:cBhvr>
                                      <p:to x="100000" y="100000"/>
                                    </p:animScale>
                                    <p:animScale>
                                      <p:cBhvr>
                                        <p:cTn id="71" dur="13">
                                          <p:stCondLst>
                                            <p:cond delay="821"/>
                                          </p:stCondLst>
                                        </p:cTn>
                                        <p:tgtEl>
                                          <p:spTgt spid="35"/>
                                        </p:tgtEl>
                                      </p:cBhvr>
                                      <p:to x="100000" y="90000"/>
                                    </p:animScale>
                                    <p:animScale>
                                      <p:cBhvr>
                                        <p:cTn id="72" dur="83" decel="50000">
                                          <p:stCondLst>
                                            <p:cond delay="834"/>
                                          </p:stCondLst>
                                        </p:cTn>
                                        <p:tgtEl>
                                          <p:spTgt spid="35"/>
                                        </p:tgtEl>
                                      </p:cBhvr>
                                      <p:to x="100000" y="100000"/>
                                    </p:animScale>
                                    <p:animScale>
                                      <p:cBhvr>
                                        <p:cTn id="73" dur="13">
                                          <p:stCondLst>
                                            <p:cond delay="904"/>
                                          </p:stCondLst>
                                        </p:cTn>
                                        <p:tgtEl>
                                          <p:spTgt spid="35"/>
                                        </p:tgtEl>
                                      </p:cBhvr>
                                      <p:to x="100000" y="95000"/>
                                    </p:animScale>
                                    <p:animScale>
                                      <p:cBhvr>
                                        <p:cTn id="74" dur="83" decel="50000">
                                          <p:stCondLst>
                                            <p:cond delay="917"/>
                                          </p:stCondLst>
                                        </p:cTn>
                                        <p:tgtEl>
                                          <p:spTgt spid="35"/>
                                        </p:tgtEl>
                                      </p:cBhvr>
                                      <p:to x="100000" y="100000"/>
                                    </p:animScale>
                                  </p:childTnLst>
                                </p:cTn>
                              </p:par>
                              <p:par>
                                <p:cTn id="75" presetID="10" presetClass="entr" presetSubtype="0" fill="hold" grpId="0" nodeType="withEffect">
                                  <p:stCondLst>
                                    <p:cond delay="100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par>
                          <p:cTn id="78" fill="hold">
                            <p:stCondLst>
                              <p:cond delay="3250"/>
                            </p:stCondLst>
                            <p:childTnLst>
                              <p:par>
                                <p:cTn id="79" presetID="22" presetClass="entr" presetSubtype="8"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par>
                                <p:cTn id="82" presetID="2" presetClass="entr" presetSubtype="2" fill="hold" grpId="0" nodeType="withEffect">
                                  <p:stCondLst>
                                    <p:cond delay="50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1+#ppt_w/2"/>
                                          </p:val>
                                        </p:tav>
                                        <p:tav tm="100000">
                                          <p:val>
                                            <p:strVal val="#ppt_x"/>
                                          </p:val>
                                        </p:tav>
                                      </p:tavLst>
                                    </p:anim>
                                    <p:anim calcmode="lin" valueType="num">
                                      <p:cBhvr additive="base">
                                        <p:cTn id="85" dur="500" fill="hold"/>
                                        <p:tgtEl>
                                          <p:spTgt spid="14"/>
                                        </p:tgtEl>
                                        <p:attrNameLst>
                                          <p:attrName>ppt_y</p:attrName>
                                        </p:attrNameLst>
                                      </p:cBhvr>
                                      <p:tavLst>
                                        <p:tav tm="0">
                                          <p:val>
                                            <p:strVal val="#ppt_y"/>
                                          </p:val>
                                        </p:tav>
                                        <p:tav tm="100000">
                                          <p:val>
                                            <p:strVal val="#ppt_y"/>
                                          </p:val>
                                        </p:tav>
                                      </p:tavLst>
                                    </p:anim>
                                  </p:childTnLst>
                                </p:cTn>
                              </p:par>
                            </p:childTnLst>
                          </p:cTn>
                        </p:par>
                        <p:par>
                          <p:cTn id="86" fill="hold">
                            <p:stCondLst>
                              <p:cond delay="4250"/>
                            </p:stCondLst>
                            <p:childTnLst>
                              <p:par>
                                <p:cTn id="87" presetID="2" presetClass="entr" presetSubtype="4" fill="hold"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8599" y="29579"/>
            <a:ext cx="7169729" cy="523220"/>
            <a:chOff x="499839" y="128900"/>
            <a:chExt cx="9559613" cy="697626"/>
          </a:xfrm>
        </p:grpSpPr>
        <p:sp>
          <p:nvSpPr>
            <p:cNvPr id="5" name="文本框 23"/>
            <p:cNvSpPr txBox="1"/>
            <p:nvPr/>
          </p:nvSpPr>
          <p:spPr>
            <a:xfrm>
              <a:off x="689773" y="128900"/>
              <a:ext cx="9369679" cy="697626"/>
            </a:xfrm>
            <a:prstGeom prst="rect">
              <a:avLst/>
            </a:prstGeom>
            <a:noFill/>
          </p:spPr>
          <p:txBody>
            <a:bodyPr wrap="square" rtlCol="0">
              <a:spAutoFit/>
            </a:bodyPr>
            <a:lstStyle/>
            <a:p>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補助項目新增、支出用途變更及經費流用</a:t>
              </a:r>
              <a:r>
                <a:rPr lang="en-US" altLang="zh-TW" sz="2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429432" y="409251"/>
              <a:ext cx="379292" cy="238477"/>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grpSp>
      <p:sp>
        <p:nvSpPr>
          <p:cNvPr id="8" name="矩形 7"/>
          <p:cNvSpPr/>
          <p:nvPr/>
        </p:nvSpPr>
        <p:spPr>
          <a:xfrm rot="2700000">
            <a:off x="6940645" y="3319933"/>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矩形 8"/>
          <p:cNvSpPr/>
          <p:nvPr/>
        </p:nvSpPr>
        <p:spPr>
          <a:xfrm rot="2700000">
            <a:off x="6189342" y="3576140"/>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319589651"/>
              </p:ext>
            </p:extLst>
          </p:nvPr>
        </p:nvGraphicFramePr>
        <p:xfrm>
          <a:off x="990600" y="678870"/>
          <a:ext cx="7495558" cy="3996887"/>
        </p:xfrm>
        <a:graphic>
          <a:graphicData uri="http://schemas.openxmlformats.org/drawingml/2006/table">
            <a:tbl>
              <a:tblPr firstRow="1" firstCol="1" bandRow="1">
                <a:tableStyleId>{5C22544A-7EE6-4342-B048-85BDC9FD1C3A}</a:tableStyleId>
              </a:tblPr>
              <a:tblGrid>
                <a:gridCol w="532790">
                  <a:extLst>
                    <a:ext uri="{9D8B030D-6E8A-4147-A177-3AD203B41FA5}">
                      <a16:colId xmlns:a16="http://schemas.microsoft.com/office/drawing/2014/main" val="664026987"/>
                    </a:ext>
                  </a:extLst>
                </a:gridCol>
                <a:gridCol w="2908471">
                  <a:extLst>
                    <a:ext uri="{9D8B030D-6E8A-4147-A177-3AD203B41FA5}">
                      <a16:colId xmlns:a16="http://schemas.microsoft.com/office/drawing/2014/main" val="636947460"/>
                    </a:ext>
                  </a:extLst>
                </a:gridCol>
                <a:gridCol w="1700634">
                  <a:extLst>
                    <a:ext uri="{9D8B030D-6E8A-4147-A177-3AD203B41FA5}">
                      <a16:colId xmlns:a16="http://schemas.microsoft.com/office/drawing/2014/main" val="1495330519"/>
                    </a:ext>
                  </a:extLst>
                </a:gridCol>
                <a:gridCol w="2353663">
                  <a:extLst>
                    <a:ext uri="{9D8B030D-6E8A-4147-A177-3AD203B41FA5}">
                      <a16:colId xmlns:a16="http://schemas.microsoft.com/office/drawing/2014/main" val="1320981807"/>
                    </a:ext>
                  </a:extLst>
                </a:gridCol>
              </a:tblGrid>
              <a:tr h="691815">
                <a:tc gridSpan="2">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變更項目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hMerge="1">
                  <a:txBody>
                    <a:bodyPr/>
                    <a:lstStyle/>
                    <a:p>
                      <a:endParaRPr lang="zh-TW" altLang="en-US"/>
                    </a:p>
                  </a:txBody>
                  <a:tcPr/>
                </a:tc>
                <a:tc>
                  <a:txBody>
                    <a:bodyPr/>
                    <a:lstStyle/>
                    <a:p>
                      <a:pPr algn="ctr">
                        <a:spcAft>
                          <a:spcPts val="0"/>
                        </a:spcAft>
                      </a:pPr>
                      <a:r>
                        <a:rPr lang="zh-TW" sz="2000" kern="100">
                          <a:effectLst/>
                          <a:latin typeface="標楷體" panose="03000509000000000000" pitchFamily="65" charset="-120"/>
                          <a:ea typeface="標楷體" panose="03000509000000000000" pitchFamily="65" charset="-120"/>
                        </a:rPr>
                        <a:t>校內變更申請</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altLang="en-US" sz="2000" kern="100" dirty="0">
                          <a:effectLst/>
                          <a:latin typeface="標楷體" panose="03000509000000000000" pitchFamily="65" charset="-120"/>
                          <a:ea typeface="標楷體" panose="03000509000000000000" pitchFamily="65" charset="-120"/>
                        </a:rPr>
                        <a:t>國科會</a:t>
                      </a:r>
                      <a:r>
                        <a:rPr lang="zh-TW" sz="2000" kern="100" dirty="0">
                          <a:effectLst/>
                          <a:latin typeface="標楷體" panose="03000509000000000000" pitchFamily="65" charset="-120"/>
                          <a:ea typeface="標楷體" panose="03000509000000000000" pitchFamily="65" charset="-120"/>
                        </a:rPr>
                        <a:t>核准</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389959433"/>
                  </a:ext>
                </a:extLst>
              </a:tr>
              <a:tr h="620027">
                <a:tc>
                  <a:txBody>
                    <a:bodyPr/>
                    <a:lstStyle/>
                    <a:p>
                      <a:pPr marL="0" lvl="0" indent="0">
                        <a:spcAft>
                          <a:spcPts val="0"/>
                        </a:spcAft>
                        <a:buFontTx/>
                        <a:buNone/>
                      </a:pPr>
                      <a:r>
                        <a:rPr lang="en-US" altLang="zh-TW" sz="2000" kern="100" dirty="0">
                          <a:effectLst/>
                          <a:latin typeface="標楷體" panose="03000509000000000000" pitchFamily="65" charset="-120"/>
                          <a:ea typeface="標楷體" panose="03000509000000000000" pitchFamily="65" charset="-120"/>
                          <a:cs typeface="Times New Roman" panose="02020603050405020304" pitchFamily="18" charset="0"/>
                        </a:rPr>
                        <a:t>5</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dirty="0">
                          <a:effectLst/>
                          <a:latin typeface="標楷體" panose="03000509000000000000" pitchFamily="65" charset="-120"/>
                          <a:ea typeface="標楷體" panose="03000509000000000000" pitchFamily="65" charset="-120"/>
                        </a:rPr>
                        <a:t>計畫執行期限延長或</a:t>
                      </a:r>
                      <a:br>
                        <a:rPr lang="en-US" altLang="zh-TW" sz="2000" kern="100" dirty="0">
                          <a:effectLst/>
                          <a:latin typeface="標楷體" panose="03000509000000000000" pitchFamily="65" charset="-120"/>
                          <a:ea typeface="標楷體" panose="03000509000000000000" pitchFamily="65" charset="-120"/>
                        </a:rPr>
                      </a:br>
                      <a:r>
                        <a:rPr lang="zh-TW" sz="2000" kern="100" dirty="0">
                          <a:effectLst/>
                          <a:latin typeface="標楷體" panose="03000509000000000000" pitchFamily="65" charset="-120"/>
                          <a:ea typeface="標楷體" panose="03000509000000000000" pitchFamily="65" charset="-120"/>
                        </a:rPr>
                        <a:t>中文英文名稱變更</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921509152"/>
                  </a:ext>
                </a:extLst>
              </a:tr>
              <a:tr h="606972">
                <a:tc>
                  <a:txBody>
                    <a:bodyPr/>
                    <a:lstStyle/>
                    <a:p>
                      <a:pPr marL="0" lvl="0" indent="0">
                        <a:spcAft>
                          <a:spcPts val="0"/>
                        </a:spcAft>
                        <a:buFontTx/>
                        <a:buNone/>
                      </a:pPr>
                      <a:r>
                        <a:rPr lang="en-US" altLang="zh-TW" sz="2000" kern="100" dirty="0">
                          <a:effectLst/>
                          <a:latin typeface="標楷體" panose="03000509000000000000" pitchFamily="65" charset="-120"/>
                          <a:ea typeface="標楷體" panose="03000509000000000000" pitchFamily="65" charset="-120"/>
                          <a:cs typeface="Times New Roman" panose="02020603050405020304" pitchFamily="18" charset="0"/>
                        </a:rPr>
                        <a:t>6</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dirty="0">
                          <a:effectLst/>
                          <a:latin typeface="標楷體" panose="03000509000000000000" pitchFamily="65" charset="-120"/>
                          <a:ea typeface="標楷體" panose="03000509000000000000" pitchFamily="65" charset="-120"/>
                        </a:rPr>
                        <a:t>變更主持人或共同主持人</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785781958"/>
                  </a:ext>
                </a:extLst>
              </a:tr>
              <a:tr h="691815">
                <a:tc>
                  <a:txBody>
                    <a:bodyPr/>
                    <a:lstStyle/>
                    <a:p>
                      <a:pPr>
                        <a:spcAft>
                          <a:spcPts val="0"/>
                        </a:spcAft>
                      </a:pPr>
                      <a:r>
                        <a:rPr lang="en-US" altLang="zh-TW" sz="2000" kern="100" dirty="0">
                          <a:effectLst/>
                          <a:latin typeface="標楷體" panose="03000509000000000000" pitchFamily="65" charset="-120"/>
                          <a:ea typeface="標楷體" panose="03000509000000000000" pitchFamily="65" charset="-120"/>
                          <a:cs typeface="Times New Roman" panose="02020603050405020304" pitchFamily="18" charset="0"/>
                        </a:rPr>
                        <a:t>7</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altLang="en-US"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rPr>
                        <a:t>原核定主持費未使用、減少額度</a:t>
                      </a:r>
                      <a:endParaRPr lang="zh-TW"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solidFill>
                            <a:srgbClr val="C00000"/>
                          </a:solidFill>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338262985"/>
                  </a:ext>
                </a:extLst>
              </a:tr>
              <a:tr h="691815">
                <a:tc>
                  <a:txBody>
                    <a:bodyPr/>
                    <a:lstStyle/>
                    <a:p>
                      <a:pPr>
                        <a:spcAft>
                          <a:spcPts val="0"/>
                        </a:spcAft>
                      </a:pPr>
                      <a:r>
                        <a:rPr lang="en-US" altLang="zh-TW" sz="2000" kern="100" dirty="0">
                          <a:effectLst/>
                          <a:latin typeface="標楷體" panose="03000509000000000000" pitchFamily="65" charset="-120"/>
                          <a:ea typeface="標楷體" panose="03000509000000000000" pitchFamily="65" charset="-120"/>
                          <a:cs typeface="Times New Roman" panose="02020603050405020304" pitchFamily="18" charset="0"/>
                        </a:rPr>
                        <a:t>8</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a:effectLst/>
                          <a:latin typeface="標楷體" panose="03000509000000000000" pitchFamily="65" charset="-120"/>
                          <a:ea typeface="標楷體" panose="03000509000000000000" pitchFamily="65" charset="-120"/>
                        </a:rPr>
                        <a:t>追加經費</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009575344"/>
                  </a:ext>
                </a:extLst>
              </a:tr>
              <a:tr h="691815">
                <a:tc>
                  <a:txBody>
                    <a:bodyPr/>
                    <a:lstStyle/>
                    <a:p>
                      <a:pPr>
                        <a:spcAft>
                          <a:spcPts val="0"/>
                        </a:spcAft>
                      </a:pPr>
                      <a:r>
                        <a:rPr lang="en-US" altLang="zh-TW" sz="2000" kern="100" dirty="0">
                          <a:effectLst/>
                          <a:latin typeface="標楷體" panose="03000509000000000000" pitchFamily="65" charset="-120"/>
                          <a:ea typeface="標楷體" panose="03000509000000000000" pitchFamily="65" charset="-120"/>
                          <a:cs typeface="Times New Roman" panose="02020603050405020304" pitchFamily="18" charset="0"/>
                        </a:rPr>
                        <a:t>9</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zh-TW" sz="2000" kern="100" dirty="0">
                          <a:effectLst/>
                          <a:latin typeface="標楷體" panose="03000509000000000000" pitchFamily="65" charset="-120"/>
                          <a:ea typeface="標楷體" panose="03000509000000000000" pitchFamily="65" charset="-120"/>
                        </a:rPr>
                        <a:t>追加貴儀使用額度</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sym typeface="Wingdings" panose="05000000000000000000" pitchFamily="2" charset="2"/>
                        </a:rPr>
                        <a:t></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77338828"/>
                  </a:ext>
                </a:extLst>
              </a:tr>
            </a:tbl>
          </a:graphicData>
        </a:graphic>
      </p:graphicFrame>
    </p:spTree>
    <p:extLst>
      <p:ext uri="{BB962C8B-B14F-4D97-AF65-F5344CB8AC3E}">
        <p14:creationId xmlns:p14="http://schemas.microsoft.com/office/powerpoint/2010/main" val="27951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 name="矩形 7"/>
          <p:cNvSpPr/>
          <p:nvPr/>
        </p:nvSpPr>
        <p:spPr>
          <a:xfrm rot="2700000">
            <a:off x="255826" y="3652442"/>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矩形 8"/>
          <p:cNvSpPr/>
          <p:nvPr/>
        </p:nvSpPr>
        <p:spPr>
          <a:xfrm rot="2700000">
            <a:off x="1475483" y="4090779"/>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1" name="矩形 10"/>
          <p:cNvSpPr/>
          <p:nvPr/>
        </p:nvSpPr>
        <p:spPr>
          <a:xfrm rot="2700000">
            <a:off x="2561347" y="4495516"/>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1843997"/>
            <a:ext cx="9144000" cy="1511774"/>
          </a:xfrm>
          <a:prstGeom prst="rect">
            <a:avLst/>
          </a:prstGeom>
          <a:solidFill>
            <a:srgbClr val="FF66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cxnSp>
        <p:nvCxnSpPr>
          <p:cNvPr id="13" name="直接连接符 12"/>
          <p:cNvCxnSpPr/>
          <p:nvPr/>
        </p:nvCxnSpPr>
        <p:spPr>
          <a:xfrm>
            <a:off x="3924097" y="2551402"/>
            <a:ext cx="4603376" cy="17616"/>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53443" y="2068905"/>
            <a:ext cx="4772177" cy="500113"/>
          </a:xfrm>
          <a:prstGeom prst="rect">
            <a:avLst/>
          </a:prstGeom>
        </p:spPr>
        <p:txBody>
          <a:bodyPr wrap="square" lIns="68555" tIns="34278" rIns="68555" bIns="34278">
            <a:spAutoFit/>
          </a:bodyPr>
          <a:lstStyle/>
          <a:p>
            <a:pPr>
              <a:spcBef>
                <a:spcPct val="0"/>
              </a:spcBef>
              <a:buFont typeface="Arial" panose="020B0604020202020204" pitchFamily="34" charset="0"/>
              <a:buNone/>
            </a:pPr>
            <a:r>
              <a:rPr lang="en-US" altLang="zh-TW"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r>
              <a:rPr lang="zh-TW"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國科會就地查核常見缺失</a:t>
            </a:r>
          </a:p>
        </p:txBody>
      </p:sp>
      <p:grpSp>
        <p:nvGrpSpPr>
          <p:cNvPr id="35" name="组合 34"/>
          <p:cNvGrpSpPr/>
          <p:nvPr/>
        </p:nvGrpSpPr>
        <p:grpSpPr>
          <a:xfrm>
            <a:off x="2952242" y="2031831"/>
            <a:ext cx="1046460" cy="1046460"/>
            <a:chOff x="1677608" y="2996952"/>
            <a:chExt cx="1395643" cy="1395643"/>
          </a:xfrm>
        </p:grpSpPr>
        <p:sp>
          <p:nvSpPr>
            <p:cNvPr id="3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37" name="Oval 29"/>
            <p:cNvSpPr>
              <a:spLocks noChangeAspect="1"/>
            </p:cNvSpPr>
            <p:nvPr/>
          </p:nvSpPr>
          <p:spPr>
            <a:xfrm>
              <a:off x="1850114" y="3169458"/>
              <a:ext cx="1050630" cy="1050630"/>
            </a:xfrm>
            <a:prstGeom prst="ellipse">
              <a:avLst/>
            </a:prstGeom>
            <a:gradFill>
              <a:gsLst>
                <a:gs pos="0">
                  <a:srgbClr val="C72319"/>
                </a:gs>
                <a:gs pos="100000">
                  <a:srgbClr val="F343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38" name="KSO_Shape"/>
          <p:cNvSpPr/>
          <p:nvPr/>
        </p:nvSpPr>
        <p:spPr bwMode="auto">
          <a:xfrm>
            <a:off x="3237717" y="2407697"/>
            <a:ext cx="470412" cy="40063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dirty="0">
              <a:solidFill>
                <a:srgbClr val="1C666E"/>
              </a:solidFill>
              <a:latin typeface="微软雅黑" panose="020B0503020204020204" pitchFamily="34" charset="-122"/>
              <a:ea typeface="宋体" panose="02010600030101010101" pitchFamily="2" charset="-122"/>
            </a:endParaRPr>
          </a:p>
        </p:txBody>
      </p:sp>
    </p:spTree>
    <p:extLst>
      <p:ext uri="{BB962C8B-B14F-4D97-AF65-F5344CB8AC3E}">
        <p14:creationId xmlns:p14="http://schemas.microsoft.com/office/powerpoint/2010/main" val="119659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par>
                          <p:cTn id="53" fill="hold">
                            <p:stCondLst>
                              <p:cond delay="1250"/>
                            </p:stCondLst>
                            <p:childTnLst>
                              <p:par>
                                <p:cTn id="54" presetID="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1750"/>
                            </p:stCondLst>
                            <p:childTnLst>
                              <p:par>
                                <p:cTn id="59" presetID="26"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290">
                                          <p:stCondLst>
                                            <p:cond delay="0"/>
                                          </p:stCondLst>
                                        </p:cTn>
                                        <p:tgtEl>
                                          <p:spTgt spid="35"/>
                                        </p:tgtEl>
                                      </p:cBhvr>
                                    </p:animEffect>
                                    <p:anim calcmode="lin" valueType="num">
                                      <p:cBhvr>
                                        <p:cTn id="62"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67" dur="13">
                                          <p:stCondLst>
                                            <p:cond delay="325"/>
                                          </p:stCondLst>
                                        </p:cTn>
                                        <p:tgtEl>
                                          <p:spTgt spid="35"/>
                                        </p:tgtEl>
                                      </p:cBhvr>
                                      <p:to x="100000" y="60000"/>
                                    </p:animScale>
                                    <p:animScale>
                                      <p:cBhvr>
                                        <p:cTn id="68" dur="83" decel="50000">
                                          <p:stCondLst>
                                            <p:cond delay="338"/>
                                          </p:stCondLst>
                                        </p:cTn>
                                        <p:tgtEl>
                                          <p:spTgt spid="35"/>
                                        </p:tgtEl>
                                      </p:cBhvr>
                                      <p:to x="100000" y="100000"/>
                                    </p:animScale>
                                    <p:animScale>
                                      <p:cBhvr>
                                        <p:cTn id="69" dur="13">
                                          <p:stCondLst>
                                            <p:cond delay="656"/>
                                          </p:stCondLst>
                                        </p:cTn>
                                        <p:tgtEl>
                                          <p:spTgt spid="35"/>
                                        </p:tgtEl>
                                      </p:cBhvr>
                                      <p:to x="100000" y="80000"/>
                                    </p:animScale>
                                    <p:animScale>
                                      <p:cBhvr>
                                        <p:cTn id="70" dur="83" decel="50000">
                                          <p:stCondLst>
                                            <p:cond delay="669"/>
                                          </p:stCondLst>
                                        </p:cTn>
                                        <p:tgtEl>
                                          <p:spTgt spid="35"/>
                                        </p:tgtEl>
                                      </p:cBhvr>
                                      <p:to x="100000" y="100000"/>
                                    </p:animScale>
                                    <p:animScale>
                                      <p:cBhvr>
                                        <p:cTn id="71" dur="13">
                                          <p:stCondLst>
                                            <p:cond delay="821"/>
                                          </p:stCondLst>
                                        </p:cTn>
                                        <p:tgtEl>
                                          <p:spTgt spid="35"/>
                                        </p:tgtEl>
                                      </p:cBhvr>
                                      <p:to x="100000" y="90000"/>
                                    </p:animScale>
                                    <p:animScale>
                                      <p:cBhvr>
                                        <p:cTn id="72" dur="83" decel="50000">
                                          <p:stCondLst>
                                            <p:cond delay="834"/>
                                          </p:stCondLst>
                                        </p:cTn>
                                        <p:tgtEl>
                                          <p:spTgt spid="35"/>
                                        </p:tgtEl>
                                      </p:cBhvr>
                                      <p:to x="100000" y="100000"/>
                                    </p:animScale>
                                    <p:animScale>
                                      <p:cBhvr>
                                        <p:cTn id="73" dur="13">
                                          <p:stCondLst>
                                            <p:cond delay="904"/>
                                          </p:stCondLst>
                                        </p:cTn>
                                        <p:tgtEl>
                                          <p:spTgt spid="35"/>
                                        </p:tgtEl>
                                      </p:cBhvr>
                                      <p:to x="100000" y="95000"/>
                                    </p:animScale>
                                    <p:animScale>
                                      <p:cBhvr>
                                        <p:cTn id="74" dur="83" decel="50000">
                                          <p:stCondLst>
                                            <p:cond delay="917"/>
                                          </p:stCondLst>
                                        </p:cTn>
                                        <p:tgtEl>
                                          <p:spTgt spid="35"/>
                                        </p:tgtEl>
                                      </p:cBhvr>
                                      <p:to x="100000" y="100000"/>
                                    </p:animScale>
                                  </p:childTnLst>
                                </p:cTn>
                              </p:par>
                              <p:par>
                                <p:cTn id="75" presetID="10" presetClass="entr" presetSubtype="0" fill="hold" grpId="0" nodeType="withEffect">
                                  <p:stCondLst>
                                    <p:cond delay="100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par>
                          <p:cTn id="78" fill="hold">
                            <p:stCondLst>
                              <p:cond delay="3250"/>
                            </p:stCondLst>
                            <p:childTnLst>
                              <p:par>
                                <p:cTn id="79" presetID="22" presetClass="entr" presetSubtype="8"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par>
                                <p:cTn id="82" presetID="2" presetClass="entr" presetSubtype="2" fill="hold" grpId="0" nodeType="withEffect">
                                  <p:stCondLst>
                                    <p:cond delay="50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1+#ppt_w/2"/>
                                          </p:val>
                                        </p:tav>
                                        <p:tav tm="100000">
                                          <p:val>
                                            <p:strVal val="#ppt_x"/>
                                          </p:val>
                                        </p:tav>
                                      </p:tavLst>
                                    </p:anim>
                                    <p:anim calcmode="lin" valueType="num">
                                      <p:cBhvr additive="base">
                                        <p:cTn id="8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 name="矩形 7"/>
          <p:cNvSpPr/>
          <p:nvPr/>
        </p:nvSpPr>
        <p:spPr>
          <a:xfrm rot="2700000">
            <a:off x="255826" y="3652442"/>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矩形 8"/>
          <p:cNvSpPr/>
          <p:nvPr/>
        </p:nvSpPr>
        <p:spPr>
          <a:xfrm rot="2700000">
            <a:off x="1475483" y="4090779"/>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1" name="矩形 10"/>
          <p:cNvSpPr/>
          <p:nvPr/>
        </p:nvSpPr>
        <p:spPr>
          <a:xfrm rot="2700000">
            <a:off x="2561347" y="4495516"/>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31532"/>
            <a:ext cx="6655750" cy="1511774"/>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4" name="矩形 13"/>
          <p:cNvSpPr/>
          <p:nvPr/>
        </p:nvSpPr>
        <p:spPr>
          <a:xfrm>
            <a:off x="2007814" y="341120"/>
            <a:ext cx="4075959" cy="438557"/>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TW"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國科會就地查核常見缺失 </a:t>
            </a:r>
            <a:endPar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832008" y="258679"/>
            <a:ext cx="1046460" cy="1046460"/>
            <a:chOff x="-1150105" y="2989601"/>
            <a:chExt cx="1395643" cy="1395643"/>
          </a:xfrm>
        </p:grpSpPr>
        <p:sp>
          <p:nvSpPr>
            <p:cNvPr id="16"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7" name="Oval 29"/>
            <p:cNvSpPr>
              <a:spLocks noChangeAspect="1"/>
            </p:cNvSpPr>
            <p:nvPr/>
          </p:nvSpPr>
          <p:spPr>
            <a:xfrm>
              <a:off x="-1016884" y="3222560"/>
              <a:ext cx="1050629" cy="1050631"/>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sp>
          <p:nvSpPr>
            <p:cNvPr id="39"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40" name="Oval 29"/>
            <p:cNvSpPr>
              <a:spLocks noChangeAspect="1"/>
            </p:cNvSpPr>
            <p:nvPr/>
          </p:nvSpPr>
          <p:spPr>
            <a:xfrm>
              <a:off x="-977599" y="3162107"/>
              <a:ext cx="1050631" cy="1050630"/>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18" name="KSO_Shape"/>
          <p:cNvSpPr/>
          <p:nvPr/>
        </p:nvSpPr>
        <p:spPr bwMode="auto">
          <a:xfrm>
            <a:off x="1131906" y="625065"/>
            <a:ext cx="439136" cy="33301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1012" dirty="0">
              <a:solidFill>
                <a:schemeClr val="bg1"/>
              </a:solidFill>
              <a:latin typeface="微软雅黑" panose="020B0503020204020204" pitchFamily="34" charset="-122"/>
              <a:ea typeface="微软雅黑" panose="020B0503020204020204" pitchFamily="34" charset="-122"/>
            </a:endParaRPr>
          </a:p>
        </p:txBody>
      </p:sp>
      <p:grpSp>
        <p:nvGrpSpPr>
          <p:cNvPr id="20" name="群組 19"/>
          <p:cNvGrpSpPr/>
          <p:nvPr/>
        </p:nvGrpSpPr>
        <p:grpSpPr>
          <a:xfrm>
            <a:off x="4916910" y="1070270"/>
            <a:ext cx="1641054" cy="276999"/>
            <a:chOff x="4916910" y="1070270"/>
            <a:chExt cx="1641054" cy="276999"/>
          </a:xfrm>
        </p:grpSpPr>
        <p:sp>
          <p:nvSpPr>
            <p:cNvPr id="35" name="文本框 9"/>
            <p:cNvSpPr txBox="1"/>
            <p:nvPr/>
          </p:nvSpPr>
          <p:spPr>
            <a:xfrm>
              <a:off x="5123176" y="1070270"/>
              <a:ext cx="1434788" cy="276999"/>
            </a:xfrm>
            <a:prstGeom prst="rect">
              <a:avLst/>
            </a:prstGeom>
            <a:noFill/>
          </p:spPr>
          <p:txBody>
            <a:bodyPr wrap="square" lIns="0" tIns="0" rIns="0" bIns="0" rtlCol="0">
              <a:spAutoFit/>
            </a:bodyPr>
            <a:lstStyle/>
            <a:p>
              <a:pPr marL="0" lvl="1"/>
              <a:r>
                <a:rPr lang="zh-TW" altLang="en-US" sz="1800" dirty="0">
                  <a:solidFill>
                    <a:schemeClr val="bg1"/>
                  </a:solidFill>
                  <a:latin typeface="微软雅黑" panose="020B0503020204020204" pitchFamily="34" charset="-122"/>
                  <a:ea typeface="微软雅黑" panose="020B0503020204020204" pitchFamily="34" charset="-122"/>
                </a:rPr>
                <a:t>助理人員工資</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916910" y="1129360"/>
              <a:ext cx="153839" cy="150492"/>
              <a:chOff x="5007276" y="3724231"/>
              <a:chExt cx="168551" cy="168551"/>
            </a:xfrm>
          </p:grpSpPr>
          <p:sp>
            <p:nvSpPr>
              <p:cNvPr id="37" name="椭圆 36"/>
              <p:cNvSpPr/>
              <p:nvPr/>
            </p:nvSpPr>
            <p:spPr>
              <a:xfrm>
                <a:off x="5007276" y="3724231"/>
                <a:ext cx="168551" cy="168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sp>
            <p:nvSpPr>
              <p:cNvPr id="38" name="等腰三角形 37"/>
              <p:cNvSpPr/>
              <p:nvPr/>
            </p:nvSpPr>
            <p:spPr>
              <a:xfrm rot="5400000">
                <a:off x="5046657" y="3748764"/>
                <a:ext cx="130607" cy="119482"/>
              </a:xfrm>
              <a:prstGeom prst="triangle">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grpSp>
      </p:grpSp>
      <p:sp>
        <p:nvSpPr>
          <p:cNvPr id="3" name="矩形 2"/>
          <p:cNvSpPr/>
          <p:nvPr/>
        </p:nvSpPr>
        <p:spPr>
          <a:xfrm>
            <a:off x="0" y="1672652"/>
            <a:ext cx="8429624" cy="923330"/>
          </a:xfrm>
          <a:prstGeom prst="rect">
            <a:avLst/>
          </a:prstGeom>
        </p:spPr>
        <p:txBody>
          <a:bodyPr wrap="square">
            <a:spAutoFit/>
          </a:bodyPr>
          <a:lstStyle/>
          <a:p>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一</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 </a:t>
            </a:r>
            <a:r>
              <a:rPr lang="zh-TW" altLang="zh-TW" sz="1800" b="1" dirty="0">
                <a:latin typeface="標楷體" panose="03000509000000000000" pitchFamily="65" charset="-120"/>
                <a:ea typeface="標楷體" panose="03000509000000000000" pitchFamily="65" charset="-120"/>
              </a:rPr>
              <a:t>依據</a:t>
            </a:r>
            <a:r>
              <a:rPr lang="en-US" altLang="zh-TW" sz="1800" b="1" dirty="0">
                <a:latin typeface="標楷體" panose="03000509000000000000" pitchFamily="65" charset="-120"/>
                <a:ea typeface="標楷體" panose="03000509000000000000" pitchFamily="65" charset="-120"/>
              </a:rPr>
              <a:t>107.9.21</a:t>
            </a:r>
            <a:r>
              <a:rPr lang="zh-TW" altLang="zh-TW" sz="1800" b="1" dirty="0">
                <a:latin typeface="標楷體" panose="03000509000000000000" pitchFamily="65" charset="-120"/>
                <a:ea typeface="標楷體" panose="03000509000000000000" pitchFamily="65" charset="-120"/>
              </a:rPr>
              <a:t>原會字第</a:t>
            </a:r>
            <a:r>
              <a:rPr lang="en-US" altLang="zh-TW" sz="1800" b="1" dirty="0">
                <a:latin typeface="標楷體" panose="03000509000000000000" pitchFamily="65" charset="-120"/>
                <a:ea typeface="標楷體" panose="03000509000000000000" pitchFamily="65" charset="-120"/>
              </a:rPr>
              <a:t>1070004235</a:t>
            </a:r>
            <a:r>
              <a:rPr lang="zh-TW" altLang="zh-TW" sz="1800" b="1" dirty="0">
                <a:latin typeface="標楷體" panose="03000509000000000000" pitchFamily="65" charset="-120"/>
                <a:ea typeface="標楷體" panose="03000509000000000000" pitchFamily="65" charset="-120"/>
              </a:rPr>
              <a:t>號函重申工讀金應依勞動部基準法規定，</a:t>
            </a:r>
            <a:r>
              <a:rPr lang="zh-TW" altLang="zh-TW" sz="1800" b="1" dirty="0">
                <a:solidFill>
                  <a:srgbClr val="C00000"/>
                </a:solidFill>
                <a:latin typeface="標楷體" panose="03000509000000000000" pitchFamily="65" charset="-120"/>
                <a:ea typeface="標楷體" panose="03000509000000000000" pitchFamily="65" charset="-120"/>
              </a:rPr>
              <a:t>按實際工時及基本工資予以核給，不得有短發情事發生</a:t>
            </a:r>
            <a:r>
              <a:rPr lang="zh-TW" altLang="zh-TW" sz="1800" b="1" dirty="0">
                <a:latin typeface="標楷體" panose="03000509000000000000" pitchFamily="65" charset="-120"/>
                <a:ea typeface="標楷體" panose="03000509000000000000" pitchFamily="65" charset="-120"/>
              </a:rPr>
              <a:t>。會計審核相關案件，遇有類此短發文件時，一律退請計畫主持人補正後，始得以辦理核銷。</a:t>
            </a:r>
            <a:endParaRPr lang="en-US" altLang="zh-TW" sz="1800" b="1" dirty="0">
              <a:latin typeface="標楷體" panose="03000509000000000000" pitchFamily="65" charset="-120"/>
              <a:ea typeface="標楷體" panose="03000509000000000000" pitchFamily="65" charset="-120"/>
            </a:endParaRPr>
          </a:p>
        </p:txBody>
      </p:sp>
      <p:pic>
        <p:nvPicPr>
          <p:cNvPr id="26" name="圖片 25"/>
          <p:cNvPicPr>
            <a:picLocks noChangeAspect="1"/>
          </p:cNvPicPr>
          <p:nvPr/>
        </p:nvPicPr>
        <p:blipFill>
          <a:blip r:embed="rId3"/>
          <a:stretch>
            <a:fillRect/>
          </a:stretch>
        </p:blipFill>
        <p:spPr>
          <a:xfrm>
            <a:off x="3386138" y="2660236"/>
            <a:ext cx="5402263" cy="2483265"/>
          </a:xfrm>
          <a:prstGeom prst="rect">
            <a:avLst/>
          </a:prstGeom>
        </p:spPr>
      </p:pic>
      <p:sp>
        <p:nvSpPr>
          <p:cNvPr id="19" name="矩形 18"/>
          <p:cNvSpPr/>
          <p:nvPr/>
        </p:nvSpPr>
        <p:spPr>
          <a:xfrm>
            <a:off x="2739807" y="2660236"/>
            <a:ext cx="579005" cy="369332"/>
          </a:xfrm>
          <a:prstGeom prst="rect">
            <a:avLst/>
          </a:prstGeom>
        </p:spPr>
        <p:txBody>
          <a:bodyPr wrap="none">
            <a:spAutoFit/>
          </a:bodyPr>
          <a:lstStyle/>
          <a:p>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二</a:t>
            </a:r>
            <a:r>
              <a:rPr lang="en-US" altLang="zh-TW" sz="1800" b="1" dirty="0">
                <a:latin typeface="微軟正黑體" panose="020B0604030504040204" pitchFamily="34" charset="-120"/>
                <a:ea typeface="微軟正黑體" panose="020B0604030504040204" pitchFamily="34" charset="-120"/>
              </a:rPr>
              <a:t>)</a:t>
            </a:r>
            <a:endParaRPr lang="zh-TW" altLang="en-US" sz="1800" b="1" dirty="0">
              <a:latin typeface="微軟正黑體" panose="020B0604030504040204" pitchFamily="34" charset="-120"/>
              <a:ea typeface="微軟正黑體" panose="020B0604030504040204" pitchFamily="34" charset="-120"/>
            </a:endParaRPr>
          </a:p>
        </p:txBody>
      </p:sp>
      <p:sp>
        <p:nvSpPr>
          <p:cNvPr id="2" name="向右箭號圖說文字 1"/>
          <p:cNvSpPr/>
          <p:nvPr/>
        </p:nvSpPr>
        <p:spPr>
          <a:xfrm>
            <a:off x="347541" y="3103418"/>
            <a:ext cx="3061854" cy="966613"/>
          </a:xfrm>
          <a:prstGeom prst="rightArrowCallout">
            <a:avLst>
              <a:gd name="adj1" fmla="val 25000"/>
              <a:gd name="adj2" fmla="val 25000"/>
              <a:gd name="adj3" fmla="val 25000"/>
              <a:gd name="adj4" fmla="val 8335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800" dirty="0">
                <a:solidFill>
                  <a:schemeClr val="tx1"/>
                </a:solidFill>
                <a:latin typeface="標楷體" panose="03000509000000000000" pitchFamily="65" charset="-120"/>
                <a:ea typeface="標楷體" panose="03000509000000000000" pitchFamily="65" charset="-120"/>
              </a:rPr>
              <a:t>臨時工資應</a:t>
            </a:r>
            <a:r>
              <a:rPr lang="zh-TW" altLang="en-US" sz="1800" dirty="0">
                <a:solidFill>
                  <a:srgbClr val="C00000"/>
                </a:solidFill>
                <a:latin typeface="標楷體" panose="03000509000000000000" pitchFamily="65" charset="-120"/>
                <a:ea typeface="標楷體" panose="03000509000000000000" pitchFamily="65" charset="-120"/>
              </a:rPr>
              <a:t>直接撥付本人，不得有代為收款之情形。</a:t>
            </a:r>
          </a:p>
        </p:txBody>
      </p:sp>
    </p:spTree>
    <p:extLst>
      <p:ext uri="{BB962C8B-B14F-4D97-AF65-F5344CB8AC3E}">
        <p14:creationId xmlns:p14="http://schemas.microsoft.com/office/powerpoint/2010/main" val="19655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par>
                          <p:cTn id="53" fill="hold">
                            <p:stCondLst>
                              <p:cond delay="1250"/>
                            </p:stCondLst>
                            <p:childTnLst>
                              <p:par>
                                <p:cTn id="54" presetID="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1750"/>
                            </p:stCondLst>
                            <p:childTnLst>
                              <p:par>
                                <p:cTn id="59" presetID="26"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290">
                                          <p:stCondLst>
                                            <p:cond delay="0"/>
                                          </p:stCondLst>
                                        </p:cTn>
                                        <p:tgtEl>
                                          <p:spTgt spid="15"/>
                                        </p:tgtEl>
                                      </p:cBhvr>
                                    </p:animEffect>
                                    <p:anim calcmode="lin" valueType="num">
                                      <p:cBhvr>
                                        <p:cTn id="6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7" dur="13">
                                          <p:stCondLst>
                                            <p:cond delay="325"/>
                                          </p:stCondLst>
                                        </p:cTn>
                                        <p:tgtEl>
                                          <p:spTgt spid="15"/>
                                        </p:tgtEl>
                                      </p:cBhvr>
                                      <p:to x="100000" y="60000"/>
                                    </p:animScale>
                                    <p:animScale>
                                      <p:cBhvr>
                                        <p:cTn id="68" dur="83" decel="50000">
                                          <p:stCondLst>
                                            <p:cond delay="338"/>
                                          </p:stCondLst>
                                        </p:cTn>
                                        <p:tgtEl>
                                          <p:spTgt spid="15"/>
                                        </p:tgtEl>
                                      </p:cBhvr>
                                      <p:to x="100000" y="100000"/>
                                    </p:animScale>
                                    <p:animScale>
                                      <p:cBhvr>
                                        <p:cTn id="69" dur="13">
                                          <p:stCondLst>
                                            <p:cond delay="656"/>
                                          </p:stCondLst>
                                        </p:cTn>
                                        <p:tgtEl>
                                          <p:spTgt spid="15"/>
                                        </p:tgtEl>
                                      </p:cBhvr>
                                      <p:to x="100000" y="80000"/>
                                    </p:animScale>
                                    <p:animScale>
                                      <p:cBhvr>
                                        <p:cTn id="70" dur="83" decel="50000">
                                          <p:stCondLst>
                                            <p:cond delay="669"/>
                                          </p:stCondLst>
                                        </p:cTn>
                                        <p:tgtEl>
                                          <p:spTgt spid="15"/>
                                        </p:tgtEl>
                                      </p:cBhvr>
                                      <p:to x="100000" y="100000"/>
                                    </p:animScale>
                                    <p:animScale>
                                      <p:cBhvr>
                                        <p:cTn id="71" dur="13">
                                          <p:stCondLst>
                                            <p:cond delay="821"/>
                                          </p:stCondLst>
                                        </p:cTn>
                                        <p:tgtEl>
                                          <p:spTgt spid="15"/>
                                        </p:tgtEl>
                                      </p:cBhvr>
                                      <p:to x="100000" y="90000"/>
                                    </p:animScale>
                                    <p:animScale>
                                      <p:cBhvr>
                                        <p:cTn id="72" dur="83" decel="50000">
                                          <p:stCondLst>
                                            <p:cond delay="834"/>
                                          </p:stCondLst>
                                        </p:cTn>
                                        <p:tgtEl>
                                          <p:spTgt spid="15"/>
                                        </p:tgtEl>
                                      </p:cBhvr>
                                      <p:to x="100000" y="100000"/>
                                    </p:animScale>
                                    <p:animScale>
                                      <p:cBhvr>
                                        <p:cTn id="73" dur="13">
                                          <p:stCondLst>
                                            <p:cond delay="904"/>
                                          </p:stCondLst>
                                        </p:cTn>
                                        <p:tgtEl>
                                          <p:spTgt spid="15"/>
                                        </p:tgtEl>
                                      </p:cBhvr>
                                      <p:to x="100000" y="95000"/>
                                    </p:animScale>
                                    <p:animScale>
                                      <p:cBhvr>
                                        <p:cTn id="74" dur="83" decel="50000">
                                          <p:stCondLst>
                                            <p:cond delay="917"/>
                                          </p:stCondLst>
                                        </p:cTn>
                                        <p:tgtEl>
                                          <p:spTgt spid="15"/>
                                        </p:tgtEl>
                                      </p:cBhvr>
                                      <p:to x="100000" y="100000"/>
                                    </p:animScale>
                                  </p:childTnLst>
                                </p:cTn>
                              </p:par>
                              <p:par>
                                <p:cTn id="75" presetID="10" presetClass="entr" presetSubtype="0" fill="hold" grpId="0" nodeType="withEffect">
                                  <p:stCondLst>
                                    <p:cond delay="100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par>
                                <p:cTn id="78" presetID="2" presetClass="entr" presetSubtype="2" fill="hold" grpId="0" nodeType="withEffect">
                                  <p:stCondLst>
                                    <p:cond delay="50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500" fill="hold"/>
                                        <p:tgtEl>
                                          <p:spTgt spid="14"/>
                                        </p:tgtEl>
                                        <p:attrNameLst>
                                          <p:attrName>ppt_x</p:attrName>
                                        </p:attrNameLst>
                                      </p:cBhvr>
                                      <p:tavLst>
                                        <p:tav tm="0">
                                          <p:val>
                                            <p:strVal val="1+#ppt_w/2"/>
                                          </p:val>
                                        </p:tav>
                                        <p:tav tm="100000">
                                          <p:val>
                                            <p:strVal val="#ppt_x"/>
                                          </p:val>
                                        </p:tav>
                                      </p:tavLst>
                                    </p:anim>
                                    <p:anim calcmode="lin" valueType="num">
                                      <p:cBhvr additive="base">
                                        <p:cTn id="8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90064"/>
            <a:ext cx="9144000" cy="1692771"/>
          </a:xfrm>
          <a:prstGeom prst="rect">
            <a:avLst/>
          </a:prstGeom>
        </p:spPr>
        <p:txBody>
          <a:bodyPr wrap="square">
            <a:spAutoFit/>
          </a:bodyPr>
          <a:lstStyle/>
          <a:p>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三</a:t>
            </a:r>
            <a:r>
              <a:rPr lang="en-US" altLang="zh-TW" sz="1800" b="1" dirty="0">
                <a:latin typeface="標楷體" panose="03000509000000000000" pitchFamily="65" charset="-120"/>
                <a:ea typeface="標楷體" panose="03000509000000000000" pitchFamily="65" charset="-120"/>
              </a:rPr>
              <a:t>)</a:t>
            </a:r>
            <a:r>
              <a:rPr lang="zh-TW" altLang="zh-TW" sz="1800" b="1" dirty="0">
                <a:latin typeface="標楷體" panose="03000509000000000000" pitchFamily="65" charset="-120"/>
                <a:ea typeface="標楷體" panose="03000509000000000000" pitchFamily="65" charset="-120"/>
              </a:rPr>
              <a:t>依據</a:t>
            </a:r>
            <a:r>
              <a:rPr lang="en-US" altLang="zh-TW" sz="1800" b="1" dirty="0">
                <a:latin typeface="標楷體" panose="03000509000000000000" pitchFamily="65" charset="-120"/>
                <a:ea typeface="標楷體" panose="03000509000000000000" pitchFamily="65" charset="-120"/>
              </a:rPr>
              <a:t>102.4.12</a:t>
            </a:r>
            <a:r>
              <a:rPr lang="zh-TW" altLang="zh-TW" sz="1800" b="1" dirty="0">
                <a:latin typeface="標楷體" panose="03000509000000000000" pitchFamily="65" charset="-120"/>
                <a:ea typeface="標楷體" panose="03000509000000000000" pitchFamily="65" charset="-120"/>
              </a:rPr>
              <a:t>臺教高</a:t>
            </a:r>
            <a:r>
              <a:rPr lang="en-US" altLang="zh-TW" sz="1800" b="1" dirty="0">
                <a:latin typeface="標楷體" panose="03000509000000000000" pitchFamily="65" charset="-120"/>
                <a:ea typeface="標楷體" panose="03000509000000000000" pitchFamily="65" charset="-120"/>
              </a:rPr>
              <a:t>(</a:t>
            </a:r>
            <a:r>
              <a:rPr lang="zh-TW" altLang="zh-TW" sz="1800" b="1" dirty="0">
                <a:latin typeface="標楷體" panose="03000509000000000000" pitchFamily="65" charset="-120"/>
                <a:ea typeface="標楷體" panose="03000509000000000000" pitchFamily="65" charset="-120"/>
              </a:rPr>
              <a:t>五</a:t>
            </a:r>
            <a:r>
              <a:rPr lang="en-US" altLang="zh-TW" sz="1800" b="1" dirty="0">
                <a:latin typeface="標楷體" panose="03000509000000000000" pitchFamily="65" charset="-120"/>
                <a:ea typeface="標楷體" panose="03000509000000000000" pitchFamily="65" charset="-120"/>
              </a:rPr>
              <a:t>)</a:t>
            </a:r>
            <a:r>
              <a:rPr lang="zh-TW" altLang="zh-TW" sz="1800" b="1" dirty="0">
                <a:latin typeface="標楷體" panose="03000509000000000000" pitchFamily="65" charset="-120"/>
                <a:ea typeface="標楷體" panose="03000509000000000000" pitchFamily="65" charset="-120"/>
              </a:rPr>
              <a:t>字第</a:t>
            </a:r>
            <a:r>
              <a:rPr lang="en-US" altLang="zh-TW" sz="1800" b="1" dirty="0">
                <a:latin typeface="標楷體" panose="03000509000000000000" pitchFamily="65" charset="-120"/>
                <a:ea typeface="標楷體" panose="03000509000000000000" pitchFamily="65" charset="-120"/>
              </a:rPr>
              <a:t>1020045907B</a:t>
            </a:r>
            <a:r>
              <a:rPr lang="zh-TW" altLang="zh-TW" sz="1800" b="1" dirty="0">
                <a:latin typeface="標楷體" panose="03000509000000000000" pitchFamily="65" charset="-120"/>
                <a:ea typeface="標楷體" panose="03000509000000000000" pitchFamily="65" charset="-120"/>
              </a:rPr>
              <a:t>號</a:t>
            </a:r>
          </a:p>
          <a:p>
            <a:r>
              <a:rPr lang="zh-TW" altLang="zh-TW" sz="1800" b="1" dirty="0">
                <a:latin typeface="標楷體" panose="03000509000000000000" pitchFamily="65" charset="-120"/>
                <a:ea typeface="標楷體" panose="03000509000000000000" pitchFamily="65" charset="-120"/>
              </a:rPr>
              <a:t>若學生於執行核銷過程涉及「不對等權力關係」，甚至被檢調單位約談，對於心理諮商及法律諮詢有相對需求者，請洽學生事務處或研究發展處，將為您提供協助。</a:t>
            </a:r>
            <a:endParaRPr lang="en-US" altLang="zh-TW" sz="1800" b="1" dirty="0">
              <a:latin typeface="標楷體" panose="03000509000000000000" pitchFamily="65" charset="-120"/>
              <a:ea typeface="標楷體" panose="03000509000000000000" pitchFamily="65" charset="-120"/>
            </a:endParaRPr>
          </a:p>
          <a:p>
            <a:r>
              <a:rPr lang="zh-TW" altLang="zh-TW" sz="1800" b="1" dirty="0">
                <a:solidFill>
                  <a:srgbClr val="3208B8"/>
                </a:solidFill>
                <a:latin typeface="標楷體" panose="03000509000000000000" pitchFamily="65" charset="-120"/>
                <a:ea typeface="標楷體" panose="03000509000000000000" pitchFamily="65" charset="-120"/>
              </a:rPr>
              <a:t>本校首頁網址聯絡信箱</a:t>
            </a:r>
            <a:r>
              <a:rPr lang="en-US" altLang="zh-TW" sz="1800" b="1" dirty="0">
                <a:solidFill>
                  <a:srgbClr val="3208B8"/>
                </a:solidFill>
                <a:latin typeface="標楷體" panose="03000509000000000000" pitchFamily="65" charset="-120"/>
                <a:ea typeface="標楷體" panose="03000509000000000000" pitchFamily="65" charset="-120"/>
              </a:rPr>
              <a:t>(cycubox@cycu.edu.tw)</a:t>
            </a:r>
            <a:r>
              <a:rPr lang="zh-TW" altLang="zh-TW" sz="1800" b="1" dirty="0">
                <a:solidFill>
                  <a:srgbClr val="3208B8"/>
                </a:solidFill>
                <a:latin typeface="標楷體" panose="03000509000000000000" pitchFamily="65" charset="-120"/>
                <a:ea typeface="標楷體" panose="03000509000000000000" pitchFamily="65" charset="-120"/>
              </a:rPr>
              <a:t>，無論校內外人士皆可經由此信箱提出申訴</a:t>
            </a:r>
            <a:r>
              <a:rPr lang="zh-TW" altLang="zh-TW" sz="1800" b="1" dirty="0">
                <a:latin typeface="標楷體" panose="03000509000000000000" pitchFamily="65" charset="-120"/>
                <a:ea typeface="標楷體" panose="03000509000000000000" pitchFamily="65" charset="-120"/>
              </a:rPr>
              <a:t>，本校秘書室會依申訴內容送請權責單位處理並回復申訴人處理情形。</a:t>
            </a:r>
          </a:p>
          <a:p>
            <a:endParaRPr lang="zh-TW" altLang="zh-TW" sz="1400" b="1" dirty="0">
              <a:latin typeface="標楷體" panose="03000509000000000000" pitchFamily="65" charset="-120"/>
              <a:ea typeface="標楷體" panose="03000509000000000000" pitchFamily="65" charset="-120"/>
            </a:endParaRPr>
          </a:p>
        </p:txBody>
      </p:sp>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 name="矩形 7"/>
          <p:cNvSpPr/>
          <p:nvPr/>
        </p:nvSpPr>
        <p:spPr>
          <a:xfrm rot="2700000">
            <a:off x="255826" y="3652442"/>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矩形 8"/>
          <p:cNvSpPr/>
          <p:nvPr/>
        </p:nvSpPr>
        <p:spPr>
          <a:xfrm rot="2700000">
            <a:off x="1475483" y="4090779"/>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1" name="矩形 10"/>
          <p:cNvSpPr/>
          <p:nvPr/>
        </p:nvSpPr>
        <p:spPr>
          <a:xfrm rot="2700000">
            <a:off x="2561347" y="4495516"/>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31532"/>
            <a:ext cx="6655750" cy="1511774"/>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4" name="矩形 13"/>
          <p:cNvSpPr/>
          <p:nvPr/>
        </p:nvSpPr>
        <p:spPr>
          <a:xfrm>
            <a:off x="2007814" y="341120"/>
            <a:ext cx="4075959" cy="438557"/>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TW"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國科會就地查核常見缺失 </a:t>
            </a:r>
            <a:endPar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832008" y="258679"/>
            <a:ext cx="1046460" cy="1046460"/>
            <a:chOff x="-1150105" y="2989601"/>
            <a:chExt cx="1395643" cy="1395643"/>
          </a:xfrm>
        </p:grpSpPr>
        <p:sp>
          <p:nvSpPr>
            <p:cNvPr id="16"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7" name="Oval 29"/>
            <p:cNvSpPr>
              <a:spLocks noChangeAspect="1"/>
            </p:cNvSpPr>
            <p:nvPr/>
          </p:nvSpPr>
          <p:spPr>
            <a:xfrm>
              <a:off x="-1016884" y="3222560"/>
              <a:ext cx="1050629" cy="1050631"/>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sp>
          <p:nvSpPr>
            <p:cNvPr id="39"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40" name="Oval 29"/>
            <p:cNvSpPr>
              <a:spLocks noChangeAspect="1"/>
            </p:cNvSpPr>
            <p:nvPr/>
          </p:nvSpPr>
          <p:spPr>
            <a:xfrm>
              <a:off x="-977599" y="3162107"/>
              <a:ext cx="1050631" cy="1050630"/>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18" name="KSO_Shape"/>
          <p:cNvSpPr/>
          <p:nvPr/>
        </p:nvSpPr>
        <p:spPr bwMode="auto">
          <a:xfrm>
            <a:off x="1131906" y="625065"/>
            <a:ext cx="439136" cy="33301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1012" dirty="0">
              <a:solidFill>
                <a:schemeClr val="bg1"/>
              </a:solidFill>
              <a:latin typeface="微软雅黑" panose="020B0503020204020204" pitchFamily="34" charset="-122"/>
              <a:ea typeface="微软雅黑" panose="020B0503020204020204" pitchFamily="34" charset="-122"/>
            </a:endParaRPr>
          </a:p>
        </p:txBody>
      </p:sp>
      <p:grpSp>
        <p:nvGrpSpPr>
          <p:cNvPr id="27" name="群組 26"/>
          <p:cNvGrpSpPr/>
          <p:nvPr/>
        </p:nvGrpSpPr>
        <p:grpSpPr>
          <a:xfrm>
            <a:off x="2447231" y="3062498"/>
            <a:ext cx="6696769" cy="2015066"/>
            <a:chOff x="2486793" y="3211272"/>
            <a:chExt cx="6696769" cy="2015066"/>
          </a:xfrm>
        </p:grpSpPr>
        <p:grpSp>
          <p:nvGrpSpPr>
            <p:cNvPr id="28" name="群組 27"/>
            <p:cNvGrpSpPr/>
            <p:nvPr/>
          </p:nvGrpSpPr>
          <p:grpSpPr>
            <a:xfrm>
              <a:off x="3211458" y="3211272"/>
              <a:ext cx="5972104" cy="2015066"/>
              <a:chOff x="3253955" y="3540332"/>
              <a:chExt cx="5972104" cy="1833239"/>
            </a:xfrm>
          </p:grpSpPr>
          <p:pic>
            <p:nvPicPr>
              <p:cNvPr id="30" name="圖片 29" descr="中原大學Chung Yuan Christian University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t="49424"/>
              <a:stretch/>
            </p:blipFill>
            <p:spPr>
              <a:xfrm>
                <a:off x="3253955" y="3540332"/>
                <a:ext cx="5972104" cy="1833239"/>
              </a:xfrm>
              <a:prstGeom prst="rect">
                <a:avLst/>
              </a:prstGeom>
            </p:spPr>
          </p:pic>
          <p:sp>
            <p:nvSpPr>
              <p:cNvPr id="31" name="圓角矩形 30"/>
              <p:cNvSpPr/>
              <p:nvPr/>
            </p:nvSpPr>
            <p:spPr>
              <a:xfrm>
                <a:off x="7705879" y="3872895"/>
                <a:ext cx="421195" cy="831890"/>
              </a:xfrm>
              <a:prstGeom prst="roundRect">
                <a:avLst/>
              </a:prstGeom>
              <a:noFill/>
              <a:ln w="76200">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矩形 28"/>
            <p:cNvSpPr/>
            <p:nvPr/>
          </p:nvSpPr>
          <p:spPr>
            <a:xfrm>
              <a:off x="2486793" y="3211272"/>
              <a:ext cx="645576" cy="2015066"/>
            </a:xfrm>
            <a:prstGeom prst="rect">
              <a:avLst/>
            </a:prstGeom>
            <a:solidFill>
              <a:schemeClr val="bg1"/>
            </a:solidFill>
            <a:ln>
              <a:solidFill>
                <a:srgbClr val="320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3208B8"/>
                  </a:solidFill>
                  <a:latin typeface="標楷體" panose="03000509000000000000" pitchFamily="65" charset="-120"/>
                  <a:ea typeface="標楷體" panose="03000509000000000000" pitchFamily="65" charset="-120"/>
                </a:rPr>
                <a:t>中</a:t>
              </a:r>
              <a:endParaRPr lang="en-US" altLang="zh-TW" sz="1600" b="1" dirty="0">
                <a:solidFill>
                  <a:srgbClr val="3208B8"/>
                </a:solidFill>
                <a:latin typeface="標楷體" panose="03000509000000000000" pitchFamily="65" charset="-120"/>
                <a:ea typeface="標楷體" panose="03000509000000000000" pitchFamily="65" charset="-120"/>
              </a:endParaRPr>
            </a:p>
            <a:p>
              <a:pPr algn="ctr"/>
              <a:r>
                <a:rPr lang="zh-TW" altLang="en-US" sz="1600" b="1" dirty="0">
                  <a:solidFill>
                    <a:srgbClr val="3208B8"/>
                  </a:solidFill>
                  <a:latin typeface="標楷體" panose="03000509000000000000" pitchFamily="65" charset="-120"/>
                  <a:ea typeface="標楷體" panose="03000509000000000000" pitchFamily="65" charset="-120"/>
                </a:rPr>
                <a:t>原</a:t>
              </a:r>
              <a:endParaRPr lang="en-US" altLang="zh-TW" sz="1600" b="1" dirty="0">
                <a:solidFill>
                  <a:srgbClr val="3208B8"/>
                </a:solidFill>
                <a:latin typeface="標楷體" panose="03000509000000000000" pitchFamily="65" charset="-120"/>
                <a:ea typeface="標楷體" panose="03000509000000000000" pitchFamily="65" charset="-120"/>
              </a:endParaRPr>
            </a:p>
            <a:p>
              <a:pPr algn="ctr"/>
              <a:r>
                <a:rPr lang="zh-TW" altLang="en-US" sz="1600" b="1" dirty="0">
                  <a:solidFill>
                    <a:srgbClr val="3208B8"/>
                  </a:solidFill>
                  <a:latin typeface="標楷體" panose="03000509000000000000" pitchFamily="65" charset="-120"/>
                  <a:ea typeface="標楷體" panose="03000509000000000000" pitchFamily="65" charset="-120"/>
                </a:rPr>
                <a:t>大</a:t>
              </a:r>
              <a:endParaRPr lang="en-US" altLang="zh-TW" sz="1600" b="1" dirty="0">
                <a:solidFill>
                  <a:srgbClr val="3208B8"/>
                </a:solidFill>
                <a:latin typeface="標楷體" panose="03000509000000000000" pitchFamily="65" charset="-120"/>
                <a:ea typeface="標楷體" panose="03000509000000000000" pitchFamily="65" charset="-120"/>
              </a:endParaRPr>
            </a:p>
            <a:p>
              <a:pPr algn="ctr"/>
              <a:r>
                <a:rPr lang="zh-TW" altLang="en-US" sz="1600" b="1" dirty="0">
                  <a:solidFill>
                    <a:srgbClr val="3208B8"/>
                  </a:solidFill>
                  <a:latin typeface="標楷體" panose="03000509000000000000" pitchFamily="65" charset="-120"/>
                  <a:ea typeface="標楷體" panose="03000509000000000000" pitchFamily="65" charset="-120"/>
                </a:rPr>
                <a:t>學</a:t>
              </a:r>
              <a:endParaRPr lang="en-US" altLang="zh-TW" sz="1600" b="1" dirty="0">
                <a:solidFill>
                  <a:srgbClr val="3208B8"/>
                </a:solidFill>
                <a:latin typeface="標楷體" panose="03000509000000000000" pitchFamily="65" charset="-120"/>
                <a:ea typeface="標楷體" panose="03000509000000000000" pitchFamily="65" charset="-120"/>
              </a:endParaRPr>
            </a:p>
            <a:p>
              <a:pPr algn="ctr"/>
              <a:r>
                <a:rPr lang="zh-TW" altLang="en-US" sz="1600" b="1" dirty="0">
                  <a:solidFill>
                    <a:srgbClr val="3208B8"/>
                  </a:solidFill>
                  <a:latin typeface="標楷體" panose="03000509000000000000" pitchFamily="65" charset="-120"/>
                  <a:ea typeface="標楷體" panose="03000509000000000000" pitchFamily="65" charset="-120"/>
                </a:rPr>
                <a:t>首</a:t>
              </a:r>
              <a:endParaRPr lang="en-US" altLang="zh-TW" sz="1600" b="1" dirty="0">
                <a:solidFill>
                  <a:srgbClr val="3208B8"/>
                </a:solidFill>
                <a:latin typeface="標楷體" panose="03000509000000000000" pitchFamily="65" charset="-120"/>
                <a:ea typeface="標楷體" panose="03000509000000000000" pitchFamily="65" charset="-120"/>
              </a:endParaRPr>
            </a:p>
            <a:p>
              <a:pPr algn="ctr"/>
              <a:r>
                <a:rPr lang="zh-TW" altLang="en-US" sz="1600" b="1" dirty="0">
                  <a:solidFill>
                    <a:srgbClr val="3208B8"/>
                  </a:solidFill>
                  <a:latin typeface="標楷體" panose="03000509000000000000" pitchFamily="65" charset="-120"/>
                  <a:ea typeface="標楷體" panose="03000509000000000000" pitchFamily="65" charset="-120"/>
                </a:rPr>
                <a:t>頁</a:t>
              </a:r>
              <a:endParaRPr lang="en-US" altLang="zh-TW" sz="1600" b="1" dirty="0">
                <a:solidFill>
                  <a:srgbClr val="3208B8"/>
                </a:solidFill>
                <a:latin typeface="標楷體" panose="03000509000000000000" pitchFamily="65" charset="-120"/>
                <a:ea typeface="標楷體" panose="03000509000000000000" pitchFamily="65" charset="-120"/>
              </a:endParaRPr>
            </a:p>
            <a:p>
              <a:pPr algn="ctr"/>
              <a:r>
                <a:rPr lang="zh-TW" altLang="en-US" sz="1600" b="1" dirty="0">
                  <a:solidFill>
                    <a:srgbClr val="3208B8"/>
                  </a:solidFill>
                  <a:latin typeface="標楷體" panose="03000509000000000000" pitchFamily="65" charset="-120"/>
                  <a:ea typeface="標楷體" panose="03000509000000000000" pitchFamily="65" charset="-120"/>
                </a:rPr>
                <a:t>下</a:t>
              </a:r>
              <a:endParaRPr lang="en-US" altLang="zh-TW" sz="1600" b="1" dirty="0">
                <a:solidFill>
                  <a:srgbClr val="3208B8"/>
                </a:solidFill>
                <a:latin typeface="標楷體" panose="03000509000000000000" pitchFamily="65" charset="-120"/>
                <a:ea typeface="標楷體" panose="03000509000000000000" pitchFamily="65" charset="-120"/>
              </a:endParaRPr>
            </a:p>
            <a:p>
              <a:pPr algn="ctr"/>
              <a:r>
                <a:rPr lang="zh-TW" altLang="en-US" sz="1600" b="1" dirty="0">
                  <a:solidFill>
                    <a:srgbClr val="3208B8"/>
                  </a:solidFill>
                  <a:latin typeface="標楷體" panose="03000509000000000000" pitchFamily="65" charset="-120"/>
                  <a:ea typeface="標楷體" panose="03000509000000000000" pitchFamily="65" charset="-120"/>
                </a:rPr>
                <a:t>方</a:t>
              </a:r>
              <a:endParaRPr lang="en-US" altLang="zh-TW" sz="1600" b="1" dirty="0">
                <a:solidFill>
                  <a:srgbClr val="3208B8"/>
                </a:solidFill>
                <a:latin typeface="標楷體" panose="03000509000000000000" pitchFamily="65" charset="-120"/>
                <a:ea typeface="標楷體" panose="03000509000000000000" pitchFamily="65" charset="-120"/>
              </a:endParaRPr>
            </a:p>
          </p:txBody>
        </p:sp>
      </p:grpSp>
      <p:grpSp>
        <p:nvGrpSpPr>
          <p:cNvPr id="32" name="群組 31"/>
          <p:cNvGrpSpPr/>
          <p:nvPr/>
        </p:nvGrpSpPr>
        <p:grpSpPr>
          <a:xfrm>
            <a:off x="4916910" y="1070270"/>
            <a:ext cx="1641054" cy="276999"/>
            <a:chOff x="4916910" y="1070270"/>
            <a:chExt cx="1641054" cy="276999"/>
          </a:xfrm>
        </p:grpSpPr>
        <p:sp>
          <p:nvSpPr>
            <p:cNvPr id="33" name="文本框 9"/>
            <p:cNvSpPr txBox="1"/>
            <p:nvPr/>
          </p:nvSpPr>
          <p:spPr>
            <a:xfrm>
              <a:off x="5123176" y="1070270"/>
              <a:ext cx="1434788" cy="276999"/>
            </a:xfrm>
            <a:prstGeom prst="rect">
              <a:avLst/>
            </a:prstGeom>
            <a:noFill/>
          </p:spPr>
          <p:txBody>
            <a:bodyPr wrap="square" lIns="0" tIns="0" rIns="0" bIns="0" rtlCol="0">
              <a:spAutoFit/>
            </a:bodyPr>
            <a:lstStyle/>
            <a:p>
              <a:pPr marL="0" lvl="1"/>
              <a:r>
                <a:rPr lang="zh-TW" altLang="en-US" sz="1800" dirty="0">
                  <a:solidFill>
                    <a:schemeClr val="bg1"/>
                  </a:solidFill>
                  <a:latin typeface="微软雅黑" panose="020B0503020204020204" pitchFamily="34" charset="-122"/>
                  <a:ea typeface="微软雅黑" panose="020B0503020204020204" pitchFamily="34" charset="-122"/>
                </a:rPr>
                <a:t>助理人員工資</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41" name="组合 35"/>
            <p:cNvGrpSpPr/>
            <p:nvPr/>
          </p:nvGrpSpPr>
          <p:grpSpPr>
            <a:xfrm>
              <a:off x="4916910" y="1129360"/>
              <a:ext cx="153839" cy="150492"/>
              <a:chOff x="5007276" y="3724231"/>
              <a:chExt cx="168551" cy="168551"/>
            </a:xfrm>
          </p:grpSpPr>
          <p:sp>
            <p:nvSpPr>
              <p:cNvPr id="42" name="椭圆 36"/>
              <p:cNvSpPr/>
              <p:nvPr/>
            </p:nvSpPr>
            <p:spPr>
              <a:xfrm>
                <a:off x="5007276" y="3724231"/>
                <a:ext cx="168551" cy="168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sp>
            <p:nvSpPr>
              <p:cNvPr id="43" name="等腰三角形 42"/>
              <p:cNvSpPr/>
              <p:nvPr/>
            </p:nvSpPr>
            <p:spPr>
              <a:xfrm rot="5400000">
                <a:off x="5046657" y="3748764"/>
                <a:ext cx="130607" cy="119482"/>
              </a:xfrm>
              <a:prstGeom prst="triangle">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grpSp>
      </p:grpSp>
    </p:spTree>
    <p:extLst>
      <p:ext uri="{BB962C8B-B14F-4D97-AF65-F5344CB8AC3E}">
        <p14:creationId xmlns:p14="http://schemas.microsoft.com/office/powerpoint/2010/main" val="247282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par>
                          <p:cTn id="53" fill="hold">
                            <p:stCondLst>
                              <p:cond delay="1250"/>
                            </p:stCondLst>
                            <p:childTnLst>
                              <p:par>
                                <p:cTn id="54" presetID="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1750"/>
                            </p:stCondLst>
                            <p:childTnLst>
                              <p:par>
                                <p:cTn id="59" presetID="26"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290">
                                          <p:stCondLst>
                                            <p:cond delay="0"/>
                                          </p:stCondLst>
                                        </p:cTn>
                                        <p:tgtEl>
                                          <p:spTgt spid="15"/>
                                        </p:tgtEl>
                                      </p:cBhvr>
                                    </p:animEffect>
                                    <p:anim calcmode="lin" valueType="num">
                                      <p:cBhvr>
                                        <p:cTn id="6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7" dur="13">
                                          <p:stCondLst>
                                            <p:cond delay="325"/>
                                          </p:stCondLst>
                                        </p:cTn>
                                        <p:tgtEl>
                                          <p:spTgt spid="15"/>
                                        </p:tgtEl>
                                      </p:cBhvr>
                                      <p:to x="100000" y="60000"/>
                                    </p:animScale>
                                    <p:animScale>
                                      <p:cBhvr>
                                        <p:cTn id="68" dur="83" decel="50000">
                                          <p:stCondLst>
                                            <p:cond delay="338"/>
                                          </p:stCondLst>
                                        </p:cTn>
                                        <p:tgtEl>
                                          <p:spTgt spid="15"/>
                                        </p:tgtEl>
                                      </p:cBhvr>
                                      <p:to x="100000" y="100000"/>
                                    </p:animScale>
                                    <p:animScale>
                                      <p:cBhvr>
                                        <p:cTn id="69" dur="13">
                                          <p:stCondLst>
                                            <p:cond delay="656"/>
                                          </p:stCondLst>
                                        </p:cTn>
                                        <p:tgtEl>
                                          <p:spTgt spid="15"/>
                                        </p:tgtEl>
                                      </p:cBhvr>
                                      <p:to x="100000" y="80000"/>
                                    </p:animScale>
                                    <p:animScale>
                                      <p:cBhvr>
                                        <p:cTn id="70" dur="83" decel="50000">
                                          <p:stCondLst>
                                            <p:cond delay="669"/>
                                          </p:stCondLst>
                                        </p:cTn>
                                        <p:tgtEl>
                                          <p:spTgt spid="15"/>
                                        </p:tgtEl>
                                      </p:cBhvr>
                                      <p:to x="100000" y="100000"/>
                                    </p:animScale>
                                    <p:animScale>
                                      <p:cBhvr>
                                        <p:cTn id="71" dur="13">
                                          <p:stCondLst>
                                            <p:cond delay="821"/>
                                          </p:stCondLst>
                                        </p:cTn>
                                        <p:tgtEl>
                                          <p:spTgt spid="15"/>
                                        </p:tgtEl>
                                      </p:cBhvr>
                                      <p:to x="100000" y="90000"/>
                                    </p:animScale>
                                    <p:animScale>
                                      <p:cBhvr>
                                        <p:cTn id="72" dur="83" decel="50000">
                                          <p:stCondLst>
                                            <p:cond delay="834"/>
                                          </p:stCondLst>
                                        </p:cTn>
                                        <p:tgtEl>
                                          <p:spTgt spid="15"/>
                                        </p:tgtEl>
                                      </p:cBhvr>
                                      <p:to x="100000" y="100000"/>
                                    </p:animScale>
                                    <p:animScale>
                                      <p:cBhvr>
                                        <p:cTn id="73" dur="13">
                                          <p:stCondLst>
                                            <p:cond delay="904"/>
                                          </p:stCondLst>
                                        </p:cTn>
                                        <p:tgtEl>
                                          <p:spTgt spid="15"/>
                                        </p:tgtEl>
                                      </p:cBhvr>
                                      <p:to x="100000" y="95000"/>
                                    </p:animScale>
                                    <p:animScale>
                                      <p:cBhvr>
                                        <p:cTn id="74" dur="83" decel="50000">
                                          <p:stCondLst>
                                            <p:cond delay="917"/>
                                          </p:stCondLst>
                                        </p:cTn>
                                        <p:tgtEl>
                                          <p:spTgt spid="15"/>
                                        </p:tgtEl>
                                      </p:cBhvr>
                                      <p:to x="100000" y="100000"/>
                                    </p:animScale>
                                  </p:childTnLst>
                                </p:cTn>
                              </p:par>
                              <p:par>
                                <p:cTn id="75" presetID="10" presetClass="entr" presetSubtype="0" fill="hold" grpId="0" nodeType="withEffect">
                                  <p:stCondLst>
                                    <p:cond delay="100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par>
                                <p:cTn id="78" presetID="2" presetClass="entr" presetSubtype="2" fill="hold" grpId="0" nodeType="withEffect">
                                  <p:stCondLst>
                                    <p:cond delay="50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500" fill="hold"/>
                                        <p:tgtEl>
                                          <p:spTgt spid="14"/>
                                        </p:tgtEl>
                                        <p:attrNameLst>
                                          <p:attrName>ppt_x</p:attrName>
                                        </p:attrNameLst>
                                      </p:cBhvr>
                                      <p:tavLst>
                                        <p:tav tm="0">
                                          <p:val>
                                            <p:strVal val="1+#ppt_w/2"/>
                                          </p:val>
                                        </p:tav>
                                        <p:tav tm="100000">
                                          <p:val>
                                            <p:strVal val="#ppt_x"/>
                                          </p:val>
                                        </p:tav>
                                      </p:tavLst>
                                    </p:anim>
                                    <p:anim calcmode="lin" valueType="num">
                                      <p:cBhvr additive="base">
                                        <p:cTn id="8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4"/>
          <p:cNvSpPr txBox="1">
            <a:spLocks/>
          </p:cNvSpPr>
          <p:nvPr/>
        </p:nvSpPr>
        <p:spPr bwMode="auto">
          <a:xfrm>
            <a:off x="472432" y="1735018"/>
            <a:ext cx="8763666" cy="203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altLang="zh-TW" sz="2100" b="1" dirty="0">
                <a:solidFill>
                  <a:srgbClr val="3F3F3F"/>
                </a:solidFill>
                <a:latin typeface="標楷體" panose="03000509000000000000" pitchFamily="65" charset="-120"/>
                <a:ea typeface="標楷體" panose="03000509000000000000" pitchFamily="65" charset="-120"/>
              </a:rPr>
              <a:t>1</a:t>
            </a:r>
            <a:r>
              <a:rPr lang="en-US" altLang="zh-TW" sz="2100" b="1" dirty="0">
                <a:latin typeface="標楷體" panose="03000509000000000000" pitchFamily="65" charset="-120"/>
                <a:ea typeface="標楷體" panose="03000509000000000000" pitchFamily="65" charset="-120"/>
              </a:rPr>
              <a:t>.</a:t>
            </a:r>
            <a:r>
              <a:rPr lang="zh-TW" altLang="en-US" sz="2100" b="1" dirty="0">
                <a:solidFill>
                  <a:srgbClr val="3208B8"/>
                </a:solidFill>
                <a:latin typeface="標楷體" panose="03000509000000000000" pitchFamily="65" charset="-120"/>
                <a:ea typeface="標楷體" panose="03000509000000000000" pitchFamily="65" charset="-120"/>
              </a:rPr>
              <a:t>業務費</a:t>
            </a:r>
            <a:r>
              <a:rPr lang="zh-TW" altLang="en-US" sz="2100" b="1" dirty="0">
                <a:latin typeface="標楷體" panose="03000509000000000000" pitchFamily="65" charset="-120"/>
                <a:ea typeface="標楷體" panose="03000509000000000000" pitchFamily="65" charset="-120"/>
              </a:rPr>
              <a:t>：</a:t>
            </a:r>
            <a:r>
              <a:rPr lang="zh-TW" altLang="en-US" sz="2100" b="1" dirty="0">
                <a:solidFill>
                  <a:srgbClr val="C00000"/>
                </a:solidFill>
                <a:latin typeface="標楷體" panose="03000509000000000000" pitchFamily="65" charset="-120"/>
                <a:ea typeface="標楷體" panose="03000509000000000000" pitchFamily="65" charset="-120"/>
              </a:rPr>
              <a:t>計畫人員出差參加課程，非屬研討會性質，違反各機關派員</a:t>
            </a:r>
          </a:p>
          <a:p>
            <a:pPr marL="0" indent="0">
              <a:buNone/>
            </a:pPr>
            <a:r>
              <a:rPr lang="zh-TW" altLang="en-US" sz="2100" b="1" dirty="0">
                <a:solidFill>
                  <a:srgbClr val="C00000"/>
                </a:solidFill>
                <a:latin typeface="標楷體" panose="03000509000000000000" pitchFamily="65" charset="-120"/>
                <a:ea typeface="標楷體" panose="03000509000000000000" pitchFamily="65" charset="-120"/>
              </a:rPr>
              <a:t>參加國內各項訓練或講習費用補助要點第</a:t>
            </a:r>
            <a:r>
              <a:rPr lang="en-US" altLang="zh-TW" sz="2100" b="1" dirty="0">
                <a:solidFill>
                  <a:srgbClr val="C00000"/>
                </a:solidFill>
                <a:latin typeface="標楷體" panose="03000509000000000000" pitchFamily="65" charset="-120"/>
                <a:ea typeface="標楷體" panose="03000509000000000000" pitchFamily="65" charset="-120"/>
              </a:rPr>
              <a:t>3</a:t>
            </a:r>
            <a:r>
              <a:rPr lang="zh-TW" altLang="en-US" sz="2100" b="1" dirty="0">
                <a:solidFill>
                  <a:srgbClr val="C00000"/>
                </a:solidFill>
                <a:latin typeface="標楷體" panose="03000509000000000000" pitchFamily="65" charset="-120"/>
                <a:ea typeface="標楷體" panose="03000509000000000000" pitchFamily="65" charset="-120"/>
              </a:rPr>
              <a:t>點規定，雜費非補助項目不得</a:t>
            </a:r>
            <a:endParaRPr lang="en-US" altLang="zh-TW" sz="2100" b="1" dirty="0">
              <a:solidFill>
                <a:srgbClr val="C00000"/>
              </a:solidFill>
              <a:latin typeface="標楷體" panose="03000509000000000000" pitchFamily="65" charset="-120"/>
              <a:ea typeface="標楷體" panose="03000509000000000000" pitchFamily="65" charset="-120"/>
            </a:endParaRPr>
          </a:p>
          <a:p>
            <a:pPr marL="0" indent="0">
              <a:buNone/>
            </a:pPr>
            <a:r>
              <a:rPr lang="zh-TW" altLang="en-US" sz="2100" b="1" dirty="0">
                <a:solidFill>
                  <a:srgbClr val="C00000"/>
                </a:solidFill>
                <a:latin typeface="標楷體" panose="03000509000000000000" pitchFamily="65" charset="-120"/>
                <a:ea typeface="標楷體" panose="03000509000000000000" pitchFamily="65" charset="-120"/>
              </a:rPr>
              <a:t>核銷，</a:t>
            </a:r>
            <a:r>
              <a:rPr lang="zh-TW" altLang="en-US" sz="2100" b="1" dirty="0">
                <a:latin typeface="標楷體" panose="03000509000000000000" pitchFamily="65" charset="-120"/>
                <a:ea typeface="標楷體" panose="03000509000000000000" pitchFamily="65" charset="-120"/>
              </a:rPr>
              <a:t>業經該計畫主持人繳回溢支款</a:t>
            </a:r>
            <a:r>
              <a:rPr lang="en-US" altLang="zh-TW" sz="2100" b="1" dirty="0">
                <a:latin typeface="標楷體" panose="03000509000000000000" pitchFamily="65" charset="-120"/>
                <a:ea typeface="標楷體" panose="03000509000000000000" pitchFamily="65" charset="-120"/>
              </a:rPr>
              <a:t>14,200</a:t>
            </a:r>
            <a:r>
              <a:rPr lang="zh-TW" altLang="en-US" sz="2100" b="1" dirty="0">
                <a:latin typeface="標楷體" panose="03000509000000000000" pitchFamily="65" charset="-120"/>
                <a:ea typeface="標楷體" panose="03000509000000000000" pitchFamily="65" charset="-120"/>
              </a:rPr>
              <a:t>元</a:t>
            </a:r>
            <a:r>
              <a:rPr lang="zh-TW" altLang="en-US" sz="2100" b="1" dirty="0">
                <a:solidFill>
                  <a:srgbClr val="C00000"/>
                </a:solidFill>
                <a:latin typeface="標楷體" panose="03000509000000000000" pitchFamily="65" charset="-120"/>
                <a:ea typeface="標楷體" panose="03000509000000000000" pitchFamily="65" charset="-120"/>
              </a:rPr>
              <a:t>。</a:t>
            </a:r>
            <a:endParaRPr lang="en-US" altLang="zh-TW" sz="2100" b="1" dirty="0">
              <a:solidFill>
                <a:srgbClr val="C00000"/>
              </a:solidFill>
              <a:latin typeface="標楷體" panose="03000509000000000000" pitchFamily="65" charset="-120"/>
              <a:ea typeface="標楷體" panose="03000509000000000000" pitchFamily="65" charset="-120"/>
            </a:endParaRPr>
          </a:p>
          <a:p>
            <a:pPr marL="0" indent="0">
              <a:buNone/>
            </a:pPr>
            <a:r>
              <a:rPr lang="en-US" altLang="zh-TW" sz="2100" b="1" dirty="0">
                <a:latin typeface="標楷體" panose="03000509000000000000" pitchFamily="65" charset="-120"/>
                <a:ea typeface="標楷體" panose="03000509000000000000" pitchFamily="65" charset="-120"/>
              </a:rPr>
              <a:t>2.</a:t>
            </a:r>
            <a:r>
              <a:rPr lang="zh-TW" altLang="en-US" sz="2100" b="1" dirty="0">
                <a:solidFill>
                  <a:srgbClr val="3208B8"/>
                </a:solidFill>
                <a:latin typeface="標楷體" panose="03000509000000000000" pitchFamily="65" charset="-120"/>
                <a:ea typeface="標楷體" panose="03000509000000000000" pitchFamily="65" charset="-120"/>
              </a:rPr>
              <a:t>國外差旅費</a:t>
            </a:r>
            <a:r>
              <a:rPr lang="zh-TW" altLang="en-US" sz="2100" b="1" dirty="0">
                <a:latin typeface="標楷體" panose="03000509000000000000" pitchFamily="65" charset="-120"/>
                <a:ea typeface="標楷體" panose="03000509000000000000" pitchFamily="65" charset="-120"/>
              </a:rPr>
              <a:t>：</a:t>
            </a:r>
            <a:r>
              <a:rPr lang="zh-TW" altLang="en-US" sz="2100" b="1" dirty="0">
                <a:solidFill>
                  <a:srgbClr val="C00000"/>
                </a:solidFill>
                <a:latin typeface="標楷體" panose="03000509000000000000" pitchFamily="65" charset="-120"/>
                <a:ea typeface="標楷體" panose="03000509000000000000" pitchFamily="65" charset="-120"/>
              </a:rPr>
              <a:t>搭配國科會計畫經費核銷時，應出具支出機關分攤表。</a:t>
            </a:r>
          </a:p>
        </p:txBody>
      </p:sp>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31532"/>
            <a:ext cx="6655750" cy="1511774"/>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4" name="矩形 13"/>
          <p:cNvSpPr/>
          <p:nvPr/>
        </p:nvSpPr>
        <p:spPr>
          <a:xfrm>
            <a:off x="2007814" y="341120"/>
            <a:ext cx="4075959" cy="438557"/>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TW"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國科會就地查核常見缺失 </a:t>
            </a:r>
            <a:endPar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832008" y="258679"/>
            <a:ext cx="1046460" cy="1046460"/>
            <a:chOff x="-1150105" y="2989601"/>
            <a:chExt cx="1395643" cy="1395643"/>
          </a:xfrm>
        </p:grpSpPr>
        <p:sp>
          <p:nvSpPr>
            <p:cNvPr id="16"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7" name="Oval 29"/>
            <p:cNvSpPr>
              <a:spLocks noChangeAspect="1"/>
            </p:cNvSpPr>
            <p:nvPr/>
          </p:nvSpPr>
          <p:spPr>
            <a:xfrm>
              <a:off x="-1016884" y="3222560"/>
              <a:ext cx="1050629" cy="1050631"/>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sp>
          <p:nvSpPr>
            <p:cNvPr id="39"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40" name="Oval 29"/>
            <p:cNvSpPr>
              <a:spLocks noChangeAspect="1"/>
            </p:cNvSpPr>
            <p:nvPr/>
          </p:nvSpPr>
          <p:spPr>
            <a:xfrm>
              <a:off x="-977599" y="3162107"/>
              <a:ext cx="1050631" cy="1050630"/>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18" name="KSO_Shape"/>
          <p:cNvSpPr/>
          <p:nvPr/>
        </p:nvSpPr>
        <p:spPr bwMode="auto">
          <a:xfrm>
            <a:off x="1131906" y="625065"/>
            <a:ext cx="439136" cy="33301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1012"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455880" y="1097004"/>
            <a:ext cx="2199868" cy="438582"/>
            <a:chOff x="4364785" y="3284984"/>
            <a:chExt cx="1919569" cy="584928"/>
          </a:xfrm>
        </p:grpSpPr>
        <p:sp>
          <p:nvSpPr>
            <p:cNvPr id="35" name="文本框 9"/>
            <p:cNvSpPr txBox="1"/>
            <p:nvPr/>
          </p:nvSpPr>
          <p:spPr>
            <a:xfrm>
              <a:off x="4581934" y="3284984"/>
              <a:ext cx="1702420" cy="584928"/>
            </a:xfrm>
            <a:prstGeom prst="rect">
              <a:avLst/>
            </a:prstGeom>
            <a:noFill/>
          </p:spPr>
          <p:txBody>
            <a:bodyPr wrap="square" lIns="0" tIns="0" rIns="0" bIns="0" rtlCol="0">
              <a:spAutoFit/>
            </a:bodyPr>
            <a:lstStyle/>
            <a:p>
              <a:pPr marL="0" lvl="1"/>
              <a:r>
                <a:rPr lang="en-US" altLang="zh-CN" sz="1800" dirty="0">
                  <a:solidFill>
                    <a:schemeClr val="bg1"/>
                  </a:solidFill>
                  <a:latin typeface="微软雅黑" panose="020B0503020204020204" pitchFamily="34" charset="-122"/>
                  <a:ea typeface="微软雅黑" panose="020B0503020204020204" pitchFamily="34" charset="-122"/>
                </a:rPr>
                <a:t>11</a:t>
              </a:r>
              <a:r>
                <a:rPr lang="en-US" altLang="zh-TW" sz="1800" dirty="0">
                  <a:solidFill>
                    <a:schemeClr val="bg1"/>
                  </a:solidFill>
                  <a:latin typeface="微软雅黑" panose="020B0503020204020204" pitchFamily="34" charset="-122"/>
                  <a:ea typeface="微软雅黑" panose="020B0503020204020204" pitchFamily="34" charset="-122"/>
                </a:rPr>
                <a:t>1</a:t>
              </a:r>
              <a:r>
                <a:rPr lang="zh-CN" altLang="en-US" sz="1800" dirty="0">
                  <a:solidFill>
                    <a:schemeClr val="bg1"/>
                  </a:solidFill>
                  <a:latin typeface="微软雅黑" panose="020B0503020204020204" pitchFamily="34" charset="-122"/>
                  <a:ea typeface="微软雅黑" panose="020B0503020204020204" pitchFamily="34" charset="-122"/>
                </a:rPr>
                <a:t>年度查核</a:t>
              </a:r>
              <a:r>
                <a:rPr lang="zh-TW" altLang="en-US" sz="1800" dirty="0">
                  <a:solidFill>
                    <a:schemeClr val="bg1"/>
                  </a:solidFill>
                  <a:latin typeface="微软雅黑" panose="020B0503020204020204" pitchFamily="34" charset="-122"/>
                  <a:ea typeface="微软雅黑" panose="020B0503020204020204" pitchFamily="34" charset="-122"/>
                </a:rPr>
                <a:t>缺失</a:t>
              </a:r>
              <a:endParaRPr lang="en-US" altLang="zh-TW" sz="1800" dirty="0">
                <a:solidFill>
                  <a:schemeClr val="bg1"/>
                </a:solidFill>
                <a:latin typeface="微软雅黑" panose="020B0503020204020204" pitchFamily="34" charset="-122"/>
                <a:ea typeface="微软雅黑" panose="020B0503020204020204" pitchFamily="34" charset="-122"/>
              </a:endParaRPr>
            </a:p>
            <a:p>
              <a:pPr marL="0" lvl="1"/>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364785" y="3365883"/>
              <a:ext cx="173161" cy="249676"/>
              <a:chOff x="5000589" y="3766514"/>
              <a:chExt cx="173161" cy="249676"/>
            </a:xfrm>
          </p:grpSpPr>
          <p:sp>
            <p:nvSpPr>
              <p:cNvPr id="37" name="椭圆 36"/>
              <p:cNvSpPr/>
              <p:nvPr/>
            </p:nvSpPr>
            <p:spPr>
              <a:xfrm>
                <a:off x="5000589" y="3766514"/>
                <a:ext cx="173161" cy="249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sp>
            <p:nvSpPr>
              <p:cNvPr id="38" name="等腰三角形 37"/>
              <p:cNvSpPr/>
              <p:nvPr/>
            </p:nvSpPr>
            <p:spPr>
              <a:xfrm rot="5400000">
                <a:off x="5001621" y="3844062"/>
                <a:ext cx="249675" cy="94581"/>
              </a:xfrm>
              <a:prstGeom prst="triangle">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grpSp>
      </p:grpSp>
      <p:sp>
        <p:nvSpPr>
          <p:cNvPr id="25" name="矩形 24"/>
          <p:cNvSpPr/>
          <p:nvPr/>
        </p:nvSpPr>
        <p:spPr>
          <a:xfrm rot="2700000">
            <a:off x="8580354" y="4564789"/>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Tree>
    <p:extLst>
      <p:ext uri="{BB962C8B-B14F-4D97-AF65-F5344CB8AC3E}">
        <p14:creationId xmlns:p14="http://schemas.microsoft.com/office/powerpoint/2010/main" val="103324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25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1750"/>
                            </p:stCondLst>
                            <p:childTnLst>
                              <p:par>
                                <p:cTn id="41" presetID="26"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290">
                                          <p:stCondLst>
                                            <p:cond delay="0"/>
                                          </p:stCondLst>
                                        </p:cTn>
                                        <p:tgtEl>
                                          <p:spTgt spid="15"/>
                                        </p:tgtEl>
                                      </p:cBhvr>
                                    </p:animEffect>
                                    <p:anim calcmode="lin" valueType="num">
                                      <p:cBhvr>
                                        <p:cTn id="4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49" dur="13">
                                          <p:stCondLst>
                                            <p:cond delay="325"/>
                                          </p:stCondLst>
                                        </p:cTn>
                                        <p:tgtEl>
                                          <p:spTgt spid="15"/>
                                        </p:tgtEl>
                                      </p:cBhvr>
                                      <p:to x="100000" y="60000"/>
                                    </p:animScale>
                                    <p:animScale>
                                      <p:cBhvr>
                                        <p:cTn id="50" dur="83" decel="50000">
                                          <p:stCondLst>
                                            <p:cond delay="338"/>
                                          </p:stCondLst>
                                        </p:cTn>
                                        <p:tgtEl>
                                          <p:spTgt spid="15"/>
                                        </p:tgtEl>
                                      </p:cBhvr>
                                      <p:to x="100000" y="100000"/>
                                    </p:animScale>
                                    <p:animScale>
                                      <p:cBhvr>
                                        <p:cTn id="51" dur="13">
                                          <p:stCondLst>
                                            <p:cond delay="656"/>
                                          </p:stCondLst>
                                        </p:cTn>
                                        <p:tgtEl>
                                          <p:spTgt spid="15"/>
                                        </p:tgtEl>
                                      </p:cBhvr>
                                      <p:to x="100000" y="80000"/>
                                    </p:animScale>
                                    <p:animScale>
                                      <p:cBhvr>
                                        <p:cTn id="52" dur="83" decel="50000">
                                          <p:stCondLst>
                                            <p:cond delay="669"/>
                                          </p:stCondLst>
                                        </p:cTn>
                                        <p:tgtEl>
                                          <p:spTgt spid="15"/>
                                        </p:tgtEl>
                                      </p:cBhvr>
                                      <p:to x="100000" y="100000"/>
                                    </p:animScale>
                                    <p:animScale>
                                      <p:cBhvr>
                                        <p:cTn id="53" dur="13">
                                          <p:stCondLst>
                                            <p:cond delay="821"/>
                                          </p:stCondLst>
                                        </p:cTn>
                                        <p:tgtEl>
                                          <p:spTgt spid="15"/>
                                        </p:tgtEl>
                                      </p:cBhvr>
                                      <p:to x="100000" y="90000"/>
                                    </p:animScale>
                                    <p:animScale>
                                      <p:cBhvr>
                                        <p:cTn id="54" dur="83" decel="50000">
                                          <p:stCondLst>
                                            <p:cond delay="834"/>
                                          </p:stCondLst>
                                        </p:cTn>
                                        <p:tgtEl>
                                          <p:spTgt spid="15"/>
                                        </p:tgtEl>
                                      </p:cBhvr>
                                      <p:to x="100000" y="100000"/>
                                    </p:animScale>
                                    <p:animScale>
                                      <p:cBhvr>
                                        <p:cTn id="55" dur="13">
                                          <p:stCondLst>
                                            <p:cond delay="904"/>
                                          </p:stCondLst>
                                        </p:cTn>
                                        <p:tgtEl>
                                          <p:spTgt spid="15"/>
                                        </p:tgtEl>
                                      </p:cBhvr>
                                      <p:to x="100000" y="95000"/>
                                    </p:animScale>
                                    <p:animScale>
                                      <p:cBhvr>
                                        <p:cTn id="56" dur="83" decel="50000">
                                          <p:stCondLst>
                                            <p:cond delay="917"/>
                                          </p:stCondLst>
                                        </p:cTn>
                                        <p:tgtEl>
                                          <p:spTgt spid="15"/>
                                        </p:tgtEl>
                                      </p:cBhvr>
                                      <p:to x="100000" y="100000"/>
                                    </p:animScale>
                                  </p:childTnLst>
                                </p:cTn>
                              </p:par>
                              <p:par>
                                <p:cTn id="57" presetID="10" presetClass="entr" presetSubtype="0"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2" presetClass="entr" presetSubtype="2" fill="hold" grpId="0" nodeType="withEffect">
                                  <p:stCondLst>
                                    <p:cond delay="50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4"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31" presetClass="entr" presetSubtype="0" fill="hold" grpId="0" nodeType="withEffect">
                                  <p:stCondLst>
                                    <p:cond delay="25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2" grpId="0" animBg="1"/>
      <p:bldP spid="14" grpId="0"/>
      <p:bldP spid="18"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4"/>
          <p:cNvSpPr txBox="1">
            <a:spLocks/>
          </p:cNvSpPr>
          <p:nvPr/>
        </p:nvSpPr>
        <p:spPr bwMode="auto">
          <a:xfrm>
            <a:off x="701778" y="1821500"/>
            <a:ext cx="8324458" cy="299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altLang="zh-TW" sz="2100" b="1" dirty="0">
                <a:solidFill>
                  <a:srgbClr val="3F3F3F"/>
                </a:solidFill>
                <a:latin typeface="標楷體" panose="03000509000000000000" pitchFamily="65" charset="-120"/>
                <a:ea typeface="標楷體" panose="03000509000000000000" pitchFamily="65" charset="-120"/>
              </a:rPr>
              <a:t>1</a:t>
            </a:r>
            <a:r>
              <a:rPr lang="en-US" altLang="zh-TW" sz="2100" b="1" dirty="0">
                <a:latin typeface="標楷體" panose="03000509000000000000" pitchFamily="65" charset="-120"/>
                <a:ea typeface="標楷體" panose="03000509000000000000" pitchFamily="65" charset="-120"/>
              </a:rPr>
              <a:t>.</a:t>
            </a:r>
            <a:r>
              <a:rPr lang="zh-TW" altLang="en-US" sz="2100" b="1" dirty="0">
                <a:solidFill>
                  <a:srgbClr val="3208B8"/>
                </a:solidFill>
                <a:latin typeface="標楷體" panose="03000509000000000000" pitchFamily="65" charset="-120"/>
                <a:ea typeface="標楷體" panose="03000509000000000000" pitchFamily="65" charset="-120"/>
              </a:rPr>
              <a:t>業務費</a:t>
            </a:r>
            <a:r>
              <a:rPr lang="zh-TW" altLang="en-US" sz="2100" b="1" dirty="0">
                <a:latin typeface="標楷體" panose="03000509000000000000" pitchFamily="65" charset="-120"/>
                <a:ea typeface="標楷體" panose="03000509000000000000" pitchFamily="65" charset="-120"/>
              </a:rPr>
              <a:t>：計畫人員</a:t>
            </a:r>
            <a:r>
              <a:rPr lang="zh-TW" altLang="en-US" sz="2100" b="1" dirty="0">
                <a:solidFill>
                  <a:srgbClr val="C00000"/>
                </a:solidFill>
                <a:latin typeface="標楷體" panose="03000509000000000000" pitchFamily="65" charset="-120"/>
                <a:ea typeface="標楷體" panose="03000509000000000000" pitchFamily="65" charset="-120"/>
              </a:rPr>
              <a:t>費用支出之日期應屬執行計畫期間</a:t>
            </a:r>
            <a:r>
              <a:rPr lang="zh-TW" altLang="en-US" sz="2100" b="1" dirty="0">
                <a:latin typeface="標楷體" panose="03000509000000000000" pitchFamily="65" charset="-120"/>
                <a:ea typeface="標楷體" panose="03000509000000000000" pitchFamily="65" charset="-120"/>
              </a:rPr>
              <a:t>，反之不予列</a:t>
            </a:r>
            <a:br>
              <a:rPr lang="en-US" altLang="zh-TW" sz="2100" b="1" dirty="0">
                <a:latin typeface="標楷體" panose="03000509000000000000" pitchFamily="65" charset="-120"/>
                <a:ea typeface="標楷體" panose="03000509000000000000" pitchFamily="65" charset="-120"/>
              </a:rPr>
            </a:br>
            <a:r>
              <a:rPr lang="zh-TW" altLang="en-US" sz="2100" b="1" dirty="0">
                <a:latin typeface="標楷體" panose="03000509000000000000" pitchFamily="65" charset="-120"/>
                <a:ea typeface="標楷體" panose="03000509000000000000" pitchFamily="65" charset="-120"/>
              </a:rPr>
              <a:t>  支，應剔除繳回款項。</a:t>
            </a:r>
          </a:p>
          <a:p>
            <a:pPr marL="0" indent="0">
              <a:buNone/>
            </a:pPr>
            <a:r>
              <a:rPr lang="en-US" altLang="zh-TW" sz="2100" b="1" dirty="0">
                <a:latin typeface="標楷體" panose="03000509000000000000" pitchFamily="65" charset="-120"/>
                <a:ea typeface="標楷體" panose="03000509000000000000" pitchFamily="65" charset="-120"/>
              </a:rPr>
              <a:t>2.</a:t>
            </a:r>
            <a:r>
              <a:rPr lang="zh-TW" altLang="en-US" sz="2100" b="1" dirty="0">
                <a:solidFill>
                  <a:srgbClr val="3208B8"/>
                </a:solidFill>
                <a:latin typeface="標楷體" panose="03000509000000000000" pitchFamily="65" charset="-120"/>
                <a:ea typeface="標楷體" panose="03000509000000000000" pitchFamily="65" charset="-120"/>
              </a:rPr>
              <a:t>請購單</a:t>
            </a:r>
            <a:r>
              <a:rPr lang="zh-TW" altLang="en-US" sz="2100" b="1" dirty="0">
                <a:latin typeface="標楷體" panose="03000509000000000000" pitchFamily="65" charset="-120"/>
                <a:ea typeface="標楷體" panose="03000509000000000000" pitchFamily="65" charset="-120"/>
              </a:rPr>
              <a:t>：</a:t>
            </a:r>
            <a:r>
              <a:rPr lang="zh-TW" altLang="en-US" sz="2100" b="1" dirty="0">
                <a:solidFill>
                  <a:srgbClr val="C00000"/>
                </a:solidFill>
                <a:latin typeface="標楷體" panose="03000509000000000000" pitchFamily="65" charset="-120"/>
                <a:ea typeface="標楷體" panose="03000509000000000000" pitchFamily="65" charset="-120"/>
              </a:rPr>
              <a:t>驗收自主檢核表日期應為初驗日期</a:t>
            </a:r>
            <a:r>
              <a:rPr lang="zh-TW" altLang="en-US" sz="2100" b="1" dirty="0">
                <a:latin typeface="標楷體" panose="03000509000000000000" pitchFamily="65" charset="-120"/>
                <a:ea typeface="標楷體" panose="03000509000000000000" pitchFamily="65" charset="-120"/>
              </a:rPr>
              <a:t>，而非發票開立日或線</a:t>
            </a:r>
            <a:br>
              <a:rPr lang="en-US" altLang="zh-TW" sz="2100" b="1" dirty="0">
                <a:latin typeface="標楷體" panose="03000509000000000000" pitchFamily="65" charset="-120"/>
                <a:ea typeface="標楷體" panose="03000509000000000000" pitchFamily="65" charset="-120"/>
              </a:rPr>
            </a:br>
            <a:r>
              <a:rPr lang="zh-TW" altLang="en-US" sz="2100" b="1" dirty="0">
                <a:latin typeface="標楷體" panose="03000509000000000000" pitchFamily="65" charset="-120"/>
                <a:ea typeface="標楷體" panose="03000509000000000000" pitchFamily="65" charset="-120"/>
              </a:rPr>
              <a:t>  上驗收之填單日期。</a:t>
            </a:r>
            <a:endParaRPr lang="en-US" altLang="zh-TW" sz="1800" b="1" dirty="0">
              <a:latin typeface="標楷體" panose="03000509000000000000" pitchFamily="65" charset="-120"/>
              <a:ea typeface="標楷體" panose="03000509000000000000" pitchFamily="65" charset="-120"/>
            </a:endParaRPr>
          </a:p>
          <a:p>
            <a:pPr marL="0" indent="0">
              <a:buNone/>
            </a:pPr>
            <a:r>
              <a:rPr lang="en-US" altLang="zh-TW" sz="1800" b="1" dirty="0">
                <a:latin typeface="標楷體" panose="03000509000000000000" pitchFamily="65" charset="-120"/>
                <a:ea typeface="標楷體" panose="03000509000000000000" pitchFamily="65" charset="-120"/>
              </a:rPr>
              <a:t>3.</a:t>
            </a:r>
            <a:r>
              <a:rPr lang="zh-TW" altLang="en-US" sz="2100" b="1" dirty="0">
                <a:solidFill>
                  <a:srgbClr val="3208B8"/>
                </a:solidFill>
                <a:latin typeface="標楷體" panose="03000509000000000000" pitchFamily="65" charset="-120"/>
                <a:ea typeface="標楷體" panose="03000509000000000000" pitchFamily="65" charset="-120"/>
              </a:rPr>
              <a:t>請購單</a:t>
            </a:r>
            <a:r>
              <a:rPr lang="zh-TW" altLang="en-US" sz="2100" b="1" dirty="0">
                <a:latin typeface="標楷體" panose="03000509000000000000" pitchFamily="65" charset="-120"/>
                <a:ea typeface="標楷體" panose="03000509000000000000" pitchFamily="65" charset="-120"/>
              </a:rPr>
              <a:t>：</a:t>
            </a:r>
            <a:r>
              <a:rPr lang="zh-TW" altLang="en-US" sz="2100" b="1" dirty="0">
                <a:solidFill>
                  <a:srgbClr val="C00000"/>
                </a:solidFill>
                <a:latin typeface="標楷體" panose="03000509000000000000" pitchFamily="65" charset="-120"/>
                <a:ea typeface="標楷體" panose="03000509000000000000" pitchFamily="65" charset="-120"/>
              </a:rPr>
              <a:t>依採購辦法第</a:t>
            </a:r>
            <a:r>
              <a:rPr lang="en-US" altLang="zh-TW" sz="2100" b="1" dirty="0">
                <a:solidFill>
                  <a:srgbClr val="C00000"/>
                </a:solidFill>
                <a:latin typeface="標楷體" panose="03000509000000000000" pitchFamily="65" charset="-120"/>
                <a:ea typeface="標楷體" panose="03000509000000000000" pitchFamily="65" charset="-120"/>
              </a:rPr>
              <a:t>13</a:t>
            </a:r>
            <a:r>
              <a:rPr lang="zh-TW" altLang="en-US" sz="2100" b="1" dirty="0">
                <a:solidFill>
                  <a:srgbClr val="C00000"/>
                </a:solidFill>
                <a:latin typeface="標楷體" panose="03000509000000000000" pitchFamily="65" charset="-120"/>
                <a:ea typeface="標楷體" panose="03000509000000000000" pitchFamily="65" charset="-120"/>
              </a:rPr>
              <a:t>條第</a:t>
            </a:r>
            <a:r>
              <a:rPr lang="en-US" altLang="zh-TW" sz="2100" b="1" dirty="0">
                <a:solidFill>
                  <a:srgbClr val="C00000"/>
                </a:solidFill>
                <a:latin typeface="標楷體" panose="03000509000000000000" pitchFamily="65" charset="-120"/>
                <a:ea typeface="標楷體" panose="03000509000000000000" pitchFamily="65" charset="-120"/>
              </a:rPr>
              <a:t>5</a:t>
            </a:r>
            <a:r>
              <a:rPr lang="zh-TW" altLang="en-US" sz="2100" b="1" dirty="0">
                <a:solidFill>
                  <a:srgbClr val="C00000"/>
                </a:solidFill>
                <a:latin typeface="標楷體" panose="03000509000000000000" pitchFamily="65" charset="-120"/>
                <a:ea typeface="標楷體" panose="03000509000000000000" pitchFamily="65" charset="-120"/>
              </a:rPr>
              <a:t>款規定，預算金額逾十萬元之案件須經採購會議審議通過，報請校長核定後辦理之，而決標價格在五十萬元以上者，應與承攬商於決標後十個工作日內簽訂契約書，契約條款應明列保固保證金條款。不得因規避辦法而分批採購。</a:t>
            </a:r>
            <a:endParaRPr lang="en-US" altLang="zh-TW" sz="2100" b="1" dirty="0">
              <a:solidFill>
                <a:srgbClr val="C00000"/>
              </a:solidFill>
              <a:latin typeface="標楷體" panose="03000509000000000000" pitchFamily="65" charset="-120"/>
              <a:ea typeface="標楷體" panose="03000509000000000000" pitchFamily="65" charset="-120"/>
            </a:endParaRPr>
          </a:p>
        </p:txBody>
      </p:sp>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31532"/>
            <a:ext cx="6655750" cy="1511774"/>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4" name="矩形 13"/>
          <p:cNvSpPr/>
          <p:nvPr/>
        </p:nvSpPr>
        <p:spPr>
          <a:xfrm>
            <a:off x="2007814" y="341120"/>
            <a:ext cx="4075959" cy="438557"/>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TW"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國科會就地查核常見缺失 </a:t>
            </a:r>
            <a:endPar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832008" y="258679"/>
            <a:ext cx="1046460" cy="1046460"/>
            <a:chOff x="-1150105" y="2989601"/>
            <a:chExt cx="1395643" cy="1395643"/>
          </a:xfrm>
        </p:grpSpPr>
        <p:sp>
          <p:nvSpPr>
            <p:cNvPr id="16"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7" name="Oval 29"/>
            <p:cNvSpPr>
              <a:spLocks noChangeAspect="1"/>
            </p:cNvSpPr>
            <p:nvPr/>
          </p:nvSpPr>
          <p:spPr>
            <a:xfrm>
              <a:off x="-1016884" y="3222560"/>
              <a:ext cx="1050629" cy="1050631"/>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sp>
          <p:nvSpPr>
            <p:cNvPr id="39"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40" name="Oval 29"/>
            <p:cNvSpPr>
              <a:spLocks noChangeAspect="1"/>
            </p:cNvSpPr>
            <p:nvPr/>
          </p:nvSpPr>
          <p:spPr>
            <a:xfrm>
              <a:off x="-977599" y="3162107"/>
              <a:ext cx="1050631" cy="1050630"/>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18" name="KSO_Shape"/>
          <p:cNvSpPr/>
          <p:nvPr/>
        </p:nvSpPr>
        <p:spPr bwMode="auto">
          <a:xfrm>
            <a:off x="1131906" y="625065"/>
            <a:ext cx="439136" cy="33301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1012"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455880" y="1097004"/>
            <a:ext cx="2199868" cy="438582"/>
            <a:chOff x="4364785" y="3284984"/>
            <a:chExt cx="1919569" cy="584928"/>
          </a:xfrm>
        </p:grpSpPr>
        <p:sp>
          <p:nvSpPr>
            <p:cNvPr id="35" name="文本框 9"/>
            <p:cNvSpPr txBox="1"/>
            <p:nvPr/>
          </p:nvSpPr>
          <p:spPr>
            <a:xfrm>
              <a:off x="4581934" y="3284984"/>
              <a:ext cx="1702420" cy="584928"/>
            </a:xfrm>
            <a:prstGeom prst="rect">
              <a:avLst/>
            </a:prstGeom>
            <a:noFill/>
          </p:spPr>
          <p:txBody>
            <a:bodyPr wrap="square" lIns="0" tIns="0" rIns="0" bIns="0" rtlCol="0">
              <a:spAutoFit/>
            </a:bodyPr>
            <a:lstStyle/>
            <a:p>
              <a:pPr marL="0" lvl="1"/>
              <a:r>
                <a:rPr lang="en-US" altLang="zh-CN" sz="1800" dirty="0">
                  <a:solidFill>
                    <a:schemeClr val="bg1"/>
                  </a:solidFill>
                  <a:latin typeface="微软雅黑" panose="020B0503020204020204" pitchFamily="34" charset="-122"/>
                  <a:ea typeface="微软雅黑" panose="020B0503020204020204" pitchFamily="34" charset="-122"/>
                </a:rPr>
                <a:t>110</a:t>
              </a:r>
              <a:r>
                <a:rPr lang="zh-CN" altLang="en-US" sz="1800" dirty="0">
                  <a:solidFill>
                    <a:schemeClr val="bg1"/>
                  </a:solidFill>
                  <a:latin typeface="微软雅黑" panose="020B0503020204020204" pitchFamily="34" charset="-122"/>
                  <a:ea typeface="微软雅黑" panose="020B0503020204020204" pitchFamily="34" charset="-122"/>
                </a:rPr>
                <a:t>年度查核</a:t>
              </a:r>
              <a:r>
                <a:rPr lang="zh-TW" altLang="en-US" sz="1800" dirty="0">
                  <a:solidFill>
                    <a:schemeClr val="bg1"/>
                  </a:solidFill>
                  <a:latin typeface="微软雅黑" panose="020B0503020204020204" pitchFamily="34" charset="-122"/>
                  <a:ea typeface="微软雅黑" panose="020B0503020204020204" pitchFamily="34" charset="-122"/>
                </a:rPr>
                <a:t>缺失</a:t>
              </a:r>
              <a:endParaRPr lang="en-US" altLang="zh-TW" sz="1800" dirty="0">
                <a:solidFill>
                  <a:schemeClr val="bg1"/>
                </a:solidFill>
                <a:latin typeface="微软雅黑" panose="020B0503020204020204" pitchFamily="34" charset="-122"/>
                <a:ea typeface="微软雅黑" panose="020B0503020204020204" pitchFamily="34" charset="-122"/>
              </a:endParaRPr>
            </a:p>
            <a:p>
              <a:pPr marL="0" lvl="1"/>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364785" y="3365883"/>
              <a:ext cx="173161" cy="249676"/>
              <a:chOff x="5000589" y="3766514"/>
              <a:chExt cx="173161" cy="249676"/>
            </a:xfrm>
          </p:grpSpPr>
          <p:sp>
            <p:nvSpPr>
              <p:cNvPr id="37" name="椭圆 36"/>
              <p:cNvSpPr/>
              <p:nvPr/>
            </p:nvSpPr>
            <p:spPr>
              <a:xfrm>
                <a:off x="5000589" y="3766514"/>
                <a:ext cx="173161" cy="249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sp>
            <p:nvSpPr>
              <p:cNvPr id="38" name="等腰三角形 37"/>
              <p:cNvSpPr/>
              <p:nvPr/>
            </p:nvSpPr>
            <p:spPr>
              <a:xfrm rot="5400000">
                <a:off x="5001621" y="3844062"/>
                <a:ext cx="249675" cy="94581"/>
              </a:xfrm>
              <a:prstGeom prst="triangle">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grpSp>
      </p:grpSp>
      <p:sp>
        <p:nvSpPr>
          <p:cNvPr id="25" name="矩形 24"/>
          <p:cNvSpPr/>
          <p:nvPr/>
        </p:nvSpPr>
        <p:spPr>
          <a:xfrm rot="2700000">
            <a:off x="8580354" y="4564789"/>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Tree>
    <p:extLst>
      <p:ext uri="{BB962C8B-B14F-4D97-AF65-F5344CB8AC3E}">
        <p14:creationId xmlns:p14="http://schemas.microsoft.com/office/powerpoint/2010/main" val="27791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25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1750"/>
                            </p:stCondLst>
                            <p:childTnLst>
                              <p:par>
                                <p:cTn id="41" presetID="26"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290">
                                          <p:stCondLst>
                                            <p:cond delay="0"/>
                                          </p:stCondLst>
                                        </p:cTn>
                                        <p:tgtEl>
                                          <p:spTgt spid="15"/>
                                        </p:tgtEl>
                                      </p:cBhvr>
                                    </p:animEffect>
                                    <p:anim calcmode="lin" valueType="num">
                                      <p:cBhvr>
                                        <p:cTn id="4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49" dur="13">
                                          <p:stCondLst>
                                            <p:cond delay="325"/>
                                          </p:stCondLst>
                                        </p:cTn>
                                        <p:tgtEl>
                                          <p:spTgt spid="15"/>
                                        </p:tgtEl>
                                      </p:cBhvr>
                                      <p:to x="100000" y="60000"/>
                                    </p:animScale>
                                    <p:animScale>
                                      <p:cBhvr>
                                        <p:cTn id="50" dur="83" decel="50000">
                                          <p:stCondLst>
                                            <p:cond delay="338"/>
                                          </p:stCondLst>
                                        </p:cTn>
                                        <p:tgtEl>
                                          <p:spTgt spid="15"/>
                                        </p:tgtEl>
                                      </p:cBhvr>
                                      <p:to x="100000" y="100000"/>
                                    </p:animScale>
                                    <p:animScale>
                                      <p:cBhvr>
                                        <p:cTn id="51" dur="13">
                                          <p:stCondLst>
                                            <p:cond delay="656"/>
                                          </p:stCondLst>
                                        </p:cTn>
                                        <p:tgtEl>
                                          <p:spTgt spid="15"/>
                                        </p:tgtEl>
                                      </p:cBhvr>
                                      <p:to x="100000" y="80000"/>
                                    </p:animScale>
                                    <p:animScale>
                                      <p:cBhvr>
                                        <p:cTn id="52" dur="83" decel="50000">
                                          <p:stCondLst>
                                            <p:cond delay="669"/>
                                          </p:stCondLst>
                                        </p:cTn>
                                        <p:tgtEl>
                                          <p:spTgt spid="15"/>
                                        </p:tgtEl>
                                      </p:cBhvr>
                                      <p:to x="100000" y="100000"/>
                                    </p:animScale>
                                    <p:animScale>
                                      <p:cBhvr>
                                        <p:cTn id="53" dur="13">
                                          <p:stCondLst>
                                            <p:cond delay="821"/>
                                          </p:stCondLst>
                                        </p:cTn>
                                        <p:tgtEl>
                                          <p:spTgt spid="15"/>
                                        </p:tgtEl>
                                      </p:cBhvr>
                                      <p:to x="100000" y="90000"/>
                                    </p:animScale>
                                    <p:animScale>
                                      <p:cBhvr>
                                        <p:cTn id="54" dur="83" decel="50000">
                                          <p:stCondLst>
                                            <p:cond delay="834"/>
                                          </p:stCondLst>
                                        </p:cTn>
                                        <p:tgtEl>
                                          <p:spTgt spid="15"/>
                                        </p:tgtEl>
                                      </p:cBhvr>
                                      <p:to x="100000" y="100000"/>
                                    </p:animScale>
                                    <p:animScale>
                                      <p:cBhvr>
                                        <p:cTn id="55" dur="13">
                                          <p:stCondLst>
                                            <p:cond delay="904"/>
                                          </p:stCondLst>
                                        </p:cTn>
                                        <p:tgtEl>
                                          <p:spTgt spid="15"/>
                                        </p:tgtEl>
                                      </p:cBhvr>
                                      <p:to x="100000" y="95000"/>
                                    </p:animScale>
                                    <p:animScale>
                                      <p:cBhvr>
                                        <p:cTn id="56" dur="83" decel="50000">
                                          <p:stCondLst>
                                            <p:cond delay="917"/>
                                          </p:stCondLst>
                                        </p:cTn>
                                        <p:tgtEl>
                                          <p:spTgt spid="15"/>
                                        </p:tgtEl>
                                      </p:cBhvr>
                                      <p:to x="100000" y="100000"/>
                                    </p:animScale>
                                  </p:childTnLst>
                                </p:cTn>
                              </p:par>
                              <p:par>
                                <p:cTn id="57" presetID="10" presetClass="entr" presetSubtype="0"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2" presetClass="entr" presetSubtype="2" fill="hold" grpId="0" nodeType="withEffect">
                                  <p:stCondLst>
                                    <p:cond delay="50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4"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31" presetClass="entr" presetSubtype="0" fill="hold" grpId="0" nodeType="withEffect">
                                  <p:stCondLst>
                                    <p:cond delay="25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2" grpId="0" animBg="1"/>
      <p:bldP spid="14" grpId="0"/>
      <p:bldP spid="18"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4"/>
          <p:cNvSpPr txBox="1">
            <a:spLocks/>
          </p:cNvSpPr>
          <p:nvPr/>
        </p:nvSpPr>
        <p:spPr bwMode="auto">
          <a:xfrm>
            <a:off x="730706" y="1672652"/>
            <a:ext cx="8532437" cy="329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endParaRPr lang="en-US" altLang="zh-TW" sz="2000" b="1" dirty="0">
              <a:solidFill>
                <a:srgbClr val="3F3F3F"/>
              </a:solidFill>
              <a:latin typeface="標楷體" panose="03000509000000000000" pitchFamily="65" charset="-120"/>
              <a:ea typeface="標楷體" panose="03000509000000000000" pitchFamily="65" charset="-120"/>
            </a:endParaRPr>
          </a:p>
          <a:p>
            <a:pPr marL="0" indent="0">
              <a:buNone/>
            </a:pPr>
            <a:r>
              <a:rPr lang="en-US" altLang="zh-TW" sz="2000" b="1" dirty="0">
                <a:solidFill>
                  <a:srgbClr val="3F3F3F"/>
                </a:solidFill>
                <a:latin typeface="標楷體" panose="03000509000000000000" pitchFamily="65" charset="-120"/>
                <a:ea typeface="標楷體" panose="03000509000000000000" pitchFamily="65" charset="-120"/>
              </a:rPr>
              <a:t>1</a:t>
            </a:r>
            <a:r>
              <a:rPr lang="en-US" altLang="zh-TW" sz="2000" b="1" dirty="0">
                <a:latin typeface="標楷體" panose="03000509000000000000" pitchFamily="65" charset="-120"/>
                <a:ea typeface="標楷體" panose="03000509000000000000" pitchFamily="65" charset="-120"/>
              </a:rPr>
              <a:t>.</a:t>
            </a:r>
            <a:r>
              <a:rPr lang="zh-TW" altLang="en-US" sz="2000" b="1" dirty="0">
                <a:solidFill>
                  <a:srgbClr val="3208B8"/>
                </a:solidFill>
                <a:latin typeface="標楷體" panose="03000509000000000000" pitchFamily="65" charset="-120"/>
                <a:ea typeface="標楷體" panose="03000509000000000000" pitchFamily="65" charset="-120"/>
              </a:rPr>
              <a:t>業務費</a:t>
            </a:r>
            <a:r>
              <a:rPr lang="zh-TW" altLang="en-US" sz="2000" b="1" dirty="0">
                <a:latin typeface="標楷體" panose="03000509000000000000" pitchFamily="65" charset="-120"/>
                <a:ea typeface="標楷體" panose="03000509000000000000" pitchFamily="65" charset="-120"/>
              </a:rPr>
              <a:t>：計畫人員執行計畫期間</a:t>
            </a:r>
            <a:r>
              <a:rPr lang="zh-TW" altLang="en-US" sz="2000" b="1" dirty="0">
                <a:solidFill>
                  <a:srgbClr val="C00000"/>
                </a:solidFill>
                <a:latin typeface="標楷體" panose="03000509000000000000" pitchFamily="65" charset="-120"/>
                <a:ea typeface="標楷體" panose="03000509000000000000" pitchFamily="65" charset="-120"/>
              </a:rPr>
              <a:t>核銷計程車資，</a:t>
            </a:r>
            <a:r>
              <a:rPr lang="zh-TW" altLang="en-US" sz="2000" b="1" dirty="0">
                <a:latin typeface="標楷體" panose="03000509000000000000" pitchFamily="65" charset="-120"/>
                <a:ea typeface="標楷體" panose="03000509000000000000" pitchFamily="65" charset="-120"/>
              </a:rPr>
              <a:t>應使用</a:t>
            </a:r>
            <a:r>
              <a:rPr lang="zh-TW" altLang="en-US" sz="2000" b="1" dirty="0">
                <a:solidFill>
                  <a:srgbClr val="C00000"/>
                </a:solidFill>
                <a:latin typeface="標楷體" panose="03000509000000000000" pitchFamily="65" charset="-120"/>
                <a:ea typeface="標楷體" panose="03000509000000000000" pitchFamily="65" charset="-120"/>
              </a:rPr>
              <a:t>「彈性支用</a:t>
            </a:r>
            <a:br>
              <a:rPr lang="en-US" altLang="zh-TW" sz="2000" b="1" dirty="0">
                <a:solidFill>
                  <a:srgbClr val="C00000"/>
                </a:solidFill>
                <a:latin typeface="標楷體" panose="03000509000000000000" pitchFamily="65" charset="-120"/>
                <a:ea typeface="標楷體" panose="03000509000000000000" pitchFamily="65" charset="-120"/>
              </a:rPr>
            </a:br>
            <a:r>
              <a:rPr lang="zh-TW" altLang="en-US" sz="2000" b="1" dirty="0">
                <a:solidFill>
                  <a:srgbClr val="C00000"/>
                </a:solidFill>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報支，並於</a:t>
            </a:r>
            <a:r>
              <a:rPr lang="zh-TW" altLang="en-US" sz="2000" b="1" dirty="0">
                <a:solidFill>
                  <a:srgbClr val="C00000"/>
                </a:solidFill>
                <a:latin typeface="標楷體" panose="03000509000000000000" pitchFamily="65" charset="-120"/>
                <a:ea typeface="標楷體" panose="03000509000000000000" pitchFamily="65" charset="-120"/>
              </a:rPr>
              <a:t>收支明細報告表填列實支數。</a:t>
            </a:r>
            <a:endParaRPr lang="en-US" altLang="zh-TW" sz="2000" b="1" dirty="0">
              <a:solidFill>
                <a:srgbClr val="C00000"/>
              </a:solidFill>
              <a:latin typeface="標楷體" panose="03000509000000000000" pitchFamily="65" charset="-120"/>
              <a:ea typeface="標楷體" panose="03000509000000000000" pitchFamily="65" charset="-120"/>
            </a:endParaRPr>
          </a:p>
          <a:p>
            <a:pPr marL="0" indent="0">
              <a:buNone/>
            </a:pPr>
            <a:r>
              <a:rPr lang="en-US" altLang="zh-TW" sz="2000" b="1" dirty="0">
                <a:latin typeface="標楷體" panose="03000509000000000000" pitchFamily="65" charset="-120"/>
                <a:ea typeface="標楷體" panose="03000509000000000000" pitchFamily="65" charset="-120"/>
              </a:rPr>
              <a:t>2.</a:t>
            </a:r>
            <a:r>
              <a:rPr lang="zh-TW" altLang="en-US" sz="2000" b="1" dirty="0">
                <a:solidFill>
                  <a:srgbClr val="3208B8"/>
                </a:solidFill>
                <a:latin typeface="標楷體" panose="03000509000000000000" pitchFamily="65" charset="-120"/>
                <a:ea typeface="標楷體" panose="03000509000000000000" pitchFamily="65" charset="-120"/>
              </a:rPr>
              <a:t>研究設備費</a:t>
            </a:r>
            <a:r>
              <a:rPr lang="zh-TW" altLang="en-US" sz="2000" b="1" dirty="0">
                <a:latin typeface="標楷體" panose="03000509000000000000" pitchFamily="65" charset="-120"/>
                <a:ea typeface="標楷體" panose="03000509000000000000" pitchFamily="65" charset="-120"/>
              </a:rPr>
              <a:t>：「國科會產學合作研究計畫補助合約書」第九點規定</a:t>
            </a:r>
            <a:br>
              <a:rPr lang="en-US" altLang="zh-TW" sz="2000" b="1" dirty="0">
                <a:latin typeface="標楷體" panose="03000509000000000000" pitchFamily="65" charset="-120"/>
                <a:ea typeface="標楷體" panose="03000509000000000000" pitchFamily="65" charset="-120"/>
              </a:rPr>
            </a:br>
            <a:r>
              <a:rPr lang="en-US" altLang="zh-TW" sz="2000" b="1" dirty="0">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，執行科研採購時，</a:t>
            </a:r>
            <a:r>
              <a:rPr lang="zh-TW" altLang="en-US" sz="2000" b="1" dirty="0">
                <a:solidFill>
                  <a:srgbClr val="C00000"/>
                </a:solidFill>
                <a:latin typeface="標楷體" panose="03000509000000000000" pitchFamily="65" charset="-120"/>
                <a:ea typeface="標楷體" panose="03000509000000000000" pitchFamily="65" charset="-120"/>
              </a:rPr>
              <a:t>如屬計畫之合作企業專屬權利、獨家製造或供</a:t>
            </a:r>
            <a:br>
              <a:rPr lang="en-US" altLang="zh-TW" sz="2000" b="1" dirty="0">
                <a:solidFill>
                  <a:srgbClr val="C00000"/>
                </a:solidFill>
                <a:latin typeface="標楷體" panose="03000509000000000000" pitchFamily="65" charset="-120"/>
                <a:ea typeface="標楷體" panose="03000509000000000000" pitchFamily="65" charset="-120"/>
              </a:rPr>
            </a:br>
            <a:r>
              <a:rPr lang="en-US" altLang="zh-TW" sz="2000" b="1" dirty="0">
                <a:solidFill>
                  <a:srgbClr val="C00000"/>
                </a:solidFill>
                <a:latin typeface="標楷體" panose="03000509000000000000" pitchFamily="65" charset="-120"/>
                <a:ea typeface="標楷體" panose="03000509000000000000" pitchFamily="65" charset="-120"/>
              </a:rPr>
              <a:t>  </a:t>
            </a:r>
            <a:r>
              <a:rPr lang="zh-TW" altLang="en-US" sz="2000" b="1" dirty="0">
                <a:solidFill>
                  <a:srgbClr val="C00000"/>
                </a:solidFill>
                <a:latin typeface="標楷體" panose="03000509000000000000" pitchFamily="65" charset="-120"/>
                <a:ea typeface="標楷體" panose="03000509000000000000" pitchFamily="65" charset="-120"/>
              </a:rPr>
              <a:t>應，無其他合適之替代標的者，或有逕向計畫之合作企業採購之必</a:t>
            </a:r>
            <a:br>
              <a:rPr lang="en-US" altLang="zh-TW" sz="2000" b="1" dirty="0">
                <a:solidFill>
                  <a:srgbClr val="C00000"/>
                </a:solidFill>
                <a:latin typeface="標楷體" panose="03000509000000000000" pitchFamily="65" charset="-120"/>
                <a:ea typeface="標楷體" panose="03000509000000000000" pitchFamily="65" charset="-120"/>
              </a:rPr>
            </a:br>
            <a:r>
              <a:rPr lang="en-US" altLang="zh-TW" sz="2000" b="1" dirty="0">
                <a:solidFill>
                  <a:srgbClr val="C00000"/>
                </a:solidFill>
                <a:latin typeface="標楷體" panose="03000509000000000000" pitchFamily="65" charset="-120"/>
                <a:ea typeface="標楷體" panose="03000509000000000000" pitchFamily="65" charset="-120"/>
              </a:rPr>
              <a:t>  </a:t>
            </a:r>
            <a:r>
              <a:rPr lang="zh-TW" altLang="en-US" sz="2000" b="1" dirty="0">
                <a:solidFill>
                  <a:srgbClr val="C00000"/>
                </a:solidFill>
                <a:latin typeface="標楷體" panose="03000509000000000000" pitchFamily="65" charset="-120"/>
                <a:ea typeface="標楷體" panose="03000509000000000000" pitchFamily="65" charset="-120"/>
              </a:rPr>
              <a:t>要且能提供具體證明者，始得由計畫主持人敘明理由</a:t>
            </a:r>
            <a:r>
              <a:rPr lang="zh-TW" altLang="en-US" sz="2000" b="1" u="sng" dirty="0">
                <a:solidFill>
                  <a:srgbClr val="C00000"/>
                </a:solidFill>
                <a:latin typeface="標楷體" panose="03000509000000000000" pitchFamily="65" charset="-120"/>
                <a:ea typeface="標楷體" panose="03000509000000000000" pitchFamily="65" charset="-120"/>
              </a:rPr>
              <a:t>依循校內行政</a:t>
            </a:r>
            <a:br>
              <a:rPr lang="en-US" altLang="zh-TW" sz="2000" b="1" u="sng" dirty="0">
                <a:solidFill>
                  <a:srgbClr val="C00000"/>
                </a:solidFill>
                <a:latin typeface="標楷體" panose="03000509000000000000" pitchFamily="65" charset="-120"/>
                <a:ea typeface="標楷體" panose="03000509000000000000" pitchFamily="65" charset="-120"/>
              </a:rPr>
            </a:br>
            <a:r>
              <a:rPr lang="en-US" altLang="zh-TW" sz="2000" b="1" dirty="0">
                <a:solidFill>
                  <a:srgbClr val="C00000"/>
                </a:solidFill>
                <a:latin typeface="標楷體" panose="03000509000000000000" pitchFamily="65" charset="-120"/>
                <a:ea typeface="標楷體" panose="03000509000000000000" pitchFamily="65" charset="-120"/>
              </a:rPr>
              <a:t>  </a:t>
            </a:r>
            <a:r>
              <a:rPr lang="zh-TW" altLang="en-US" sz="2000" b="1" u="sng" dirty="0">
                <a:solidFill>
                  <a:srgbClr val="C00000"/>
                </a:solidFill>
                <a:latin typeface="標楷體" panose="03000509000000000000" pitchFamily="65" charset="-120"/>
                <a:ea typeface="標楷體" panose="03000509000000000000" pitchFamily="65" charset="-120"/>
              </a:rPr>
              <a:t>程序核准</a:t>
            </a:r>
            <a:r>
              <a:rPr lang="zh-TW" altLang="en-US" sz="2000" b="1" dirty="0">
                <a:solidFill>
                  <a:srgbClr val="C00000"/>
                </a:solidFill>
                <a:latin typeface="標楷體" panose="03000509000000000000" pitchFamily="65" charset="-120"/>
                <a:ea typeface="標楷體" panose="03000509000000000000" pitchFamily="65" charset="-120"/>
              </a:rPr>
              <a:t>，辦理採購。</a:t>
            </a:r>
          </a:p>
          <a:p>
            <a:pPr marL="0" indent="0">
              <a:buNone/>
            </a:pPr>
            <a:r>
              <a:rPr lang="en-US" altLang="zh-TW" sz="2000" b="1" dirty="0">
                <a:latin typeface="標楷體" panose="03000509000000000000" pitchFamily="65" charset="-120"/>
                <a:ea typeface="標楷體" panose="03000509000000000000" pitchFamily="65" charset="-120"/>
              </a:rPr>
              <a:t>3.</a:t>
            </a:r>
            <a:r>
              <a:rPr lang="zh-TW" altLang="en-US" sz="2000" b="1" dirty="0">
                <a:solidFill>
                  <a:srgbClr val="3208B8"/>
                </a:solidFill>
                <a:latin typeface="標楷體" panose="03000509000000000000" pitchFamily="65" charset="-120"/>
                <a:ea typeface="標楷體" panose="03000509000000000000" pitchFamily="65" charset="-120"/>
              </a:rPr>
              <a:t>國內差旅費</a:t>
            </a:r>
            <a:r>
              <a:rPr lang="zh-TW" altLang="en-US" sz="2000" b="1" dirty="0">
                <a:latin typeface="標楷體" panose="03000509000000000000" pitchFamily="65" charset="-120"/>
                <a:ea typeface="標楷體" panose="03000509000000000000" pitchFamily="65" charset="-120"/>
              </a:rPr>
              <a:t>：國內出差旅費報支第</a:t>
            </a:r>
            <a:r>
              <a:rPr lang="en-US" altLang="zh-TW" sz="2000" b="1" dirty="0">
                <a:latin typeface="標楷體" panose="03000509000000000000" pitchFamily="65" charset="-120"/>
                <a:ea typeface="標楷體" panose="03000509000000000000" pitchFamily="65" charset="-120"/>
              </a:rPr>
              <a:t>3</a:t>
            </a:r>
            <a:r>
              <a:rPr lang="zh-TW" altLang="en-US" sz="2000" b="1" dirty="0">
                <a:latin typeface="標楷體" panose="03000509000000000000" pitchFamily="65" charset="-120"/>
                <a:ea typeface="標楷體" panose="03000509000000000000" pitchFamily="65" charset="-120"/>
              </a:rPr>
              <a:t>點規定，計畫人員之出差期間</a:t>
            </a:r>
            <a:endParaRPr lang="en-US" altLang="zh-TW" sz="2000" b="1" dirty="0">
              <a:latin typeface="標楷體" panose="03000509000000000000" pitchFamily="65" charset="-120"/>
              <a:ea typeface="標楷體" panose="03000509000000000000" pitchFamily="65" charset="-120"/>
            </a:endParaRPr>
          </a:p>
          <a:p>
            <a:pPr marL="0" indent="0">
              <a:buNone/>
            </a:pPr>
            <a:r>
              <a:rPr lang="en-US" altLang="zh-TW" sz="2000" b="1" dirty="0">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及行程，應視事實之需要，</a:t>
            </a:r>
            <a:r>
              <a:rPr lang="zh-TW" altLang="en-US" sz="2000" b="1" u="sng" dirty="0">
                <a:solidFill>
                  <a:srgbClr val="C00000"/>
                </a:solidFill>
                <a:latin typeface="標楷體" panose="03000509000000000000" pitchFamily="65" charset="-120"/>
                <a:ea typeface="標楷體" panose="03000509000000000000" pitchFamily="65" charset="-120"/>
              </a:rPr>
              <a:t>應事先經機關核定</a:t>
            </a:r>
            <a:r>
              <a:rPr lang="zh-TW" altLang="en-US" sz="2000" b="1" dirty="0">
                <a:latin typeface="標楷體" panose="03000509000000000000" pitchFamily="65" charset="-120"/>
                <a:ea typeface="標楷體" panose="03000509000000000000" pitchFamily="65" charset="-120"/>
              </a:rPr>
              <a:t>，於出差前完成請</a:t>
            </a:r>
            <a:endParaRPr lang="en-US" altLang="zh-TW" sz="2000" b="1" dirty="0">
              <a:latin typeface="標楷體" panose="03000509000000000000" pitchFamily="65" charset="-120"/>
              <a:ea typeface="標楷體" panose="03000509000000000000" pitchFamily="65" charset="-120"/>
            </a:endParaRPr>
          </a:p>
          <a:p>
            <a:pPr marL="0" indent="0">
              <a:buNone/>
            </a:pPr>
            <a:r>
              <a:rPr lang="en-US" altLang="zh-TW" sz="2000" b="1" dirty="0">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假程序。</a:t>
            </a:r>
            <a:endParaRPr lang="en-US" altLang="zh-TW" sz="2000" b="1" dirty="0">
              <a:latin typeface="標楷體" panose="03000509000000000000" pitchFamily="65" charset="-120"/>
              <a:ea typeface="標楷體" panose="03000509000000000000" pitchFamily="65" charset="-120"/>
            </a:endParaRPr>
          </a:p>
          <a:p>
            <a:pPr marL="0" indent="0">
              <a:buNone/>
            </a:pPr>
            <a:endParaRPr lang="zh-TW" altLang="en-US" sz="1600" b="1" dirty="0">
              <a:latin typeface="標楷體" panose="03000509000000000000" pitchFamily="65" charset="-120"/>
              <a:ea typeface="標楷體" panose="03000509000000000000" pitchFamily="65" charset="-120"/>
            </a:endParaRPr>
          </a:p>
        </p:txBody>
      </p:sp>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31532"/>
            <a:ext cx="6655750" cy="1511774"/>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4" name="矩形 13"/>
          <p:cNvSpPr/>
          <p:nvPr/>
        </p:nvSpPr>
        <p:spPr>
          <a:xfrm>
            <a:off x="2007814" y="341120"/>
            <a:ext cx="4075959" cy="438557"/>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TW"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國科會就地查核常見缺失 </a:t>
            </a:r>
            <a:endPar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832008" y="258679"/>
            <a:ext cx="1046460" cy="1046460"/>
            <a:chOff x="-1150105" y="2989601"/>
            <a:chExt cx="1395643" cy="1395643"/>
          </a:xfrm>
        </p:grpSpPr>
        <p:sp>
          <p:nvSpPr>
            <p:cNvPr id="16"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7" name="Oval 29"/>
            <p:cNvSpPr>
              <a:spLocks noChangeAspect="1"/>
            </p:cNvSpPr>
            <p:nvPr/>
          </p:nvSpPr>
          <p:spPr>
            <a:xfrm>
              <a:off x="-1016884" y="3222560"/>
              <a:ext cx="1050629" cy="1050631"/>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sp>
          <p:nvSpPr>
            <p:cNvPr id="39"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40" name="Oval 29"/>
            <p:cNvSpPr>
              <a:spLocks noChangeAspect="1"/>
            </p:cNvSpPr>
            <p:nvPr/>
          </p:nvSpPr>
          <p:spPr>
            <a:xfrm>
              <a:off x="-977599" y="3162107"/>
              <a:ext cx="1050631" cy="1050630"/>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18" name="KSO_Shape"/>
          <p:cNvSpPr/>
          <p:nvPr/>
        </p:nvSpPr>
        <p:spPr bwMode="auto">
          <a:xfrm>
            <a:off x="1131906" y="625065"/>
            <a:ext cx="439136" cy="33301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1012"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455880" y="1097004"/>
            <a:ext cx="2199868" cy="438582"/>
            <a:chOff x="4364785" y="3284984"/>
            <a:chExt cx="1919569" cy="584928"/>
          </a:xfrm>
        </p:grpSpPr>
        <p:sp>
          <p:nvSpPr>
            <p:cNvPr id="35" name="文本框 9"/>
            <p:cNvSpPr txBox="1"/>
            <p:nvPr/>
          </p:nvSpPr>
          <p:spPr>
            <a:xfrm>
              <a:off x="4581934" y="3284984"/>
              <a:ext cx="1702420" cy="584928"/>
            </a:xfrm>
            <a:prstGeom prst="rect">
              <a:avLst/>
            </a:prstGeom>
            <a:noFill/>
          </p:spPr>
          <p:txBody>
            <a:bodyPr wrap="square" lIns="0" tIns="0" rIns="0" bIns="0" rtlCol="0">
              <a:spAutoFit/>
            </a:bodyPr>
            <a:lstStyle/>
            <a:p>
              <a:pPr marL="0" lvl="1"/>
              <a:r>
                <a:rPr lang="en-US" altLang="zh-CN" sz="1800" dirty="0">
                  <a:solidFill>
                    <a:schemeClr val="bg1"/>
                  </a:solidFill>
                  <a:latin typeface="微软雅黑" panose="020B0503020204020204" pitchFamily="34" charset="-122"/>
                  <a:ea typeface="微软雅黑" panose="020B0503020204020204" pitchFamily="34" charset="-122"/>
                </a:rPr>
                <a:t>10</a:t>
              </a:r>
              <a:r>
                <a:rPr lang="en-US" altLang="zh-TW" sz="1800" dirty="0">
                  <a:solidFill>
                    <a:schemeClr val="bg1"/>
                  </a:solidFill>
                  <a:latin typeface="微软雅黑" panose="020B0503020204020204" pitchFamily="34" charset="-122"/>
                  <a:ea typeface="微软雅黑" panose="020B0503020204020204" pitchFamily="34" charset="-122"/>
                </a:rPr>
                <a:t>9</a:t>
              </a:r>
              <a:r>
                <a:rPr lang="zh-CN" altLang="en-US" sz="1800" dirty="0">
                  <a:solidFill>
                    <a:schemeClr val="bg1"/>
                  </a:solidFill>
                  <a:latin typeface="微软雅黑" panose="020B0503020204020204" pitchFamily="34" charset="-122"/>
                  <a:ea typeface="微软雅黑" panose="020B0503020204020204" pitchFamily="34" charset="-122"/>
                </a:rPr>
                <a:t>年度查核</a:t>
              </a:r>
              <a:r>
                <a:rPr lang="zh-TW" altLang="en-US" sz="1800" dirty="0">
                  <a:solidFill>
                    <a:schemeClr val="bg1"/>
                  </a:solidFill>
                  <a:latin typeface="微软雅黑" panose="020B0503020204020204" pitchFamily="34" charset="-122"/>
                  <a:ea typeface="微软雅黑" panose="020B0503020204020204" pitchFamily="34" charset="-122"/>
                </a:rPr>
                <a:t>缺失</a:t>
              </a:r>
              <a:endParaRPr lang="en-US" altLang="zh-TW" sz="1800" dirty="0">
                <a:solidFill>
                  <a:schemeClr val="bg1"/>
                </a:solidFill>
                <a:latin typeface="微软雅黑" panose="020B0503020204020204" pitchFamily="34" charset="-122"/>
                <a:ea typeface="微软雅黑" panose="020B0503020204020204" pitchFamily="34" charset="-122"/>
              </a:endParaRPr>
            </a:p>
            <a:p>
              <a:pPr marL="0" lvl="1"/>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364785" y="3365883"/>
              <a:ext cx="173161" cy="249676"/>
              <a:chOff x="5000589" y="3766514"/>
              <a:chExt cx="173161" cy="249676"/>
            </a:xfrm>
          </p:grpSpPr>
          <p:sp>
            <p:nvSpPr>
              <p:cNvPr id="37" name="椭圆 36"/>
              <p:cNvSpPr/>
              <p:nvPr/>
            </p:nvSpPr>
            <p:spPr>
              <a:xfrm>
                <a:off x="5000589" y="3766514"/>
                <a:ext cx="173161" cy="249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sp>
            <p:nvSpPr>
              <p:cNvPr id="38" name="等腰三角形 37"/>
              <p:cNvSpPr/>
              <p:nvPr/>
            </p:nvSpPr>
            <p:spPr>
              <a:xfrm rot="5400000">
                <a:off x="5001621" y="3844062"/>
                <a:ext cx="249675" cy="94581"/>
              </a:xfrm>
              <a:prstGeom prst="triangle">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grpSp>
      </p:grpSp>
      <p:sp>
        <p:nvSpPr>
          <p:cNvPr id="25" name="矩形 24"/>
          <p:cNvSpPr/>
          <p:nvPr/>
        </p:nvSpPr>
        <p:spPr>
          <a:xfrm rot="2700000">
            <a:off x="8580354" y="4564789"/>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Tree>
    <p:extLst>
      <p:ext uri="{BB962C8B-B14F-4D97-AF65-F5344CB8AC3E}">
        <p14:creationId xmlns:p14="http://schemas.microsoft.com/office/powerpoint/2010/main" val="29153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25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1750"/>
                            </p:stCondLst>
                            <p:childTnLst>
                              <p:par>
                                <p:cTn id="41" presetID="26"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290">
                                          <p:stCondLst>
                                            <p:cond delay="0"/>
                                          </p:stCondLst>
                                        </p:cTn>
                                        <p:tgtEl>
                                          <p:spTgt spid="15"/>
                                        </p:tgtEl>
                                      </p:cBhvr>
                                    </p:animEffect>
                                    <p:anim calcmode="lin" valueType="num">
                                      <p:cBhvr>
                                        <p:cTn id="4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49" dur="13">
                                          <p:stCondLst>
                                            <p:cond delay="325"/>
                                          </p:stCondLst>
                                        </p:cTn>
                                        <p:tgtEl>
                                          <p:spTgt spid="15"/>
                                        </p:tgtEl>
                                      </p:cBhvr>
                                      <p:to x="100000" y="60000"/>
                                    </p:animScale>
                                    <p:animScale>
                                      <p:cBhvr>
                                        <p:cTn id="50" dur="83" decel="50000">
                                          <p:stCondLst>
                                            <p:cond delay="338"/>
                                          </p:stCondLst>
                                        </p:cTn>
                                        <p:tgtEl>
                                          <p:spTgt spid="15"/>
                                        </p:tgtEl>
                                      </p:cBhvr>
                                      <p:to x="100000" y="100000"/>
                                    </p:animScale>
                                    <p:animScale>
                                      <p:cBhvr>
                                        <p:cTn id="51" dur="13">
                                          <p:stCondLst>
                                            <p:cond delay="656"/>
                                          </p:stCondLst>
                                        </p:cTn>
                                        <p:tgtEl>
                                          <p:spTgt spid="15"/>
                                        </p:tgtEl>
                                      </p:cBhvr>
                                      <p:to x="100000" y="80000"/>
                                    </p:animScale>
                                    <p:animScale>
                                      <p:cBhvr>
                                        <p:cTn id="52" dur="83" decel="50000">
                                          <p:stCondLst>
                                            <p:cond delay="669"/>
                                          </p:stCondLst>
                                        </p:cTn>
                                        <p:tgtEl>
                                          <p:spTgt spid="15"/>
                                        </p:tgtEl>
                                      </p:cBhvr>
                                      <p:to x="100000" y="100000"/>
                                    </p:animScale>
                                    <p:animScale>
                                      <p:cBhvr>
                                        <p:cTn id="53" dur="13">
                                          <p:stCondLst>
                                            <p:cond delay="821"/>
                                          </p:stCondLst>
                                        </p:cTn>
                                        <p:tgtEl>
                                          <p:spTgt spid="15"/>
                                        </p:tgtEl>
                                      </p:cBhvr>
                                      <p:to x="100000" y="90000"/>
                                    </p:animScale>
                                    <p:animScale>
                                      <p:cBhvr>
                                        <p:cTn id="54" dur="83" decel="50000">
                                          <p:stCondLst>
                                            <p:cond delay="834"/>
                                          </p:stCondLst>
                                        </p:cTn>
                                        <p:tgtEl>
                                          <p:spTgt spid="15"/>
                                        </p:tgtEl>
                                      </p:cBhvr>
                                      <p:to x="100000" y="100000"/>
                                    </p:animScale>
                                    <p:animScale>
                                      <p:cBhvr>
                                        <p:cTn id="55" dur="13">
                                          <p:stCondLst>
                                            <p:cond delay="904"/>
                                          </p:stCondLst>
                                        </p:cTn>
                                        <p:tgtEl>
                                          <p:spTgt spid="15"/>
                                        </p:tgtEl>
                                      </p:cBhvr>
                                      <p:to x="100000" y="95000"/>
                                    </p:animScale>
                                    <p:animScale>
                                      <p:cBhvr>
                                        <p:cTn id="56" dur="83" decel="50000">
                                          <p:stCondLst>
                                            <p:cond delay="917"/>
                                          </p:stCondLst>
                                        </p:cTn>
                                        <p:tgtEl>
                                          <p:spTgt spid="15"/>
                                        </p:tgtEl>
                                      </p:cBhvr>
                                      <p:to x="100000" y="100000"/>
                                    </p:animScale>
                                  </p:childTnLst>
                                </p:cTn>
                              </p:par>
                              <p:par>
                                <p:cTn id="57" presetID="10" presetClass="entr" presetSubtype="0"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2" presetClass="entr" presetSubtype="2" fill="hold" grpId="0" nodeType="withEffect">
                                  <p:stCondLst>
                                    <p:cond delay="50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4"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31" presetClass="entr" presetSubtype="0" fill="hold" grpId="0" nodeType="withEffect">
                                  <p:stCondLst>
                                    <p:cond delay="25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2" grpId="0" animBg="1"/>
      <p:bldP spid="14" grpId="0"/>
      <p:bldP spid="18"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4"/>
          <p:cNvSpPr txBox="1">
            <a:spLocks/>
          </p:cNvSpPr>
          <p:nvPr/>
        </p:nvSpPr>
        <p:spPr bwMode="auto">
          <a:xfrm>
            <a:off x="651164" y="1913571"/>
            <a:ext cx="8222641" cy="28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altLang="zh-TW" sz="2100" b="1" dirty="0">
                <a:solidFill>
                  <a:srgbClr val="3F3F3F"/>
                </a:solidFill>
                <a:latin typeface="標楷體" panose="03000509000000000000" pitchFamily="65" charset="-120"/>
                <a:ea typeface="標楷體" panose="03000509000000000000" pitchFamily="65" charset="-120"/>
              </a:rPr>
              <a:t>1</a:t>
            </a:r>
            <a:r>
              <a:rPr lang="en-US" altLang="zh-TW" sz="2100" b="1" dirty="0">
                <a:latin typeface="標楷體" panose="03000509000000000000" pitchFamily="65" charset="-120"/>
                <a:ea typeface="標楷體" panose="03000509000000000000" pitchFamily="65" charset="-120"/>
              </a:rPr>
              <a:t>.</a:t>
            </a:r>
            <a:r>
              <a:rPr lang="zh-TW" altLang="en-US" sz="2100" b="1" dirty="0">
                <a:solidFill>
                  <a:srgbClr val="3208B8"/>
                </a:solidFill>
                <a:latin typeface="標楷體" panose="03000509000000000000" pitchFamily="65" charset="-120"/>
                <a:ea typeface="標楷體" panose="03000509000000000000" pitchFamily="65" charset="-120"/>
              </a:rPr>
              <a:t>國外差旅費</a:t>
            </a:r>
            <a:r>
              <a:rPr lang="en-US" altLang="zh-TW" sz="2100" b="1" dirty="0">
                <a:solidFill>
                  <a:srgbClr val="3208B8"/>
                </a:solidFill>
                <a:latin typeface="標楷體" panose="03000509000000000000" pitchFamily="65" charset="-120"/>
                <a:ea typeface="標楷體" panose="03000509000000000000" pitchFamily="65" charset="-120"/>
              </a:rPr>
              <a:t>-</a:t>
            </a:r>
            <a:r>
              <a:rPr lang="zh-TW" altLang="en-US" sz="2100" b="1" dirty="0">
                <a:solidFill>
                  <a:srgbClr val="3208B8"/>
                </a:solidFill>
                <a:latin typeface="標楷體" panose="03000509000000000000" pitchFamily="65" charset="-120"/>
                <a:ea typeface="標楷體" panose="03000509000000000000" pitchFamily="65" charset="-120"/>
              </a:rPr>
              <a:t>日支費</a:t>
            </a:r>
            <a:r>
              <a:rPr lang="zh-TW" altLang="en-US" sz="2100" b="1" dirty="0">
                <a:latin typeface="標楷體" panose="03000509000000000000" pitchFamily="65" charset="-120"/>
                <a:ea typeface="標楷體" panose="03000509000000000000" pitchFamily="65" charset="-120"/>
              </a:rPr>
              <a:t>：計畫主持人赴國外參加國際研討會之生活費</a:t>
            </a:r>
            <a:endParaRPr lang="en-US" altLang="zh-TW" sz="2100" b="1" dirty="0">
              <a:latin typeface="標楷體" panose="03000509000000000000" pitchFamily="65" charset="-120"/>
              <a:ea typeface="標楷體" panose="03000509000000000000" pitchFamily="65" charset="-120"/>
            </a:endParaRPr>
          </a:p>
          <a:p>
            <a:pPr marL="0" indent="0">
              <a:buNone/>
            </a:pPr>
            <a:r>
              <a:rPr lang="en-US" altLang="zh-TW" sz="2100" b="1" dirty="0">
                <a:latin typeface="標楷體" panose="03000509000000000000" pitchFamily="65" charset="-120"/>
                <a:ea typeface="標楷體" panose="03000509000000000000" pitchFamily="65" charset="-120"/>
              </a:rPr>
              <a:t>  </a:t>
            </a:r>
            <a:r>
              <a:rPr lang="zh-TW" altLang="en-US" sz="2100" b="1" dirty="0">
                <a:latin typeface="標楷體" panose="03000509000000000000" pitchFamily="65" charset="-120"/>
                <a:ea typeface="標楷體" panose="03000509000000000000" pitchFamily="65" charset="-120"/>
              </a:rPr>
              <a:t>，因大會提供中、晚餐，違反國外差旅費報支要點第九點規定，</a:t>
            </a:r>
            <a:endParaRPr lang="en-US" altLang="zh-TW" sz="2100" b="1" dirty="0">
              <a:latin typeface="標楷體" panose="03000509000000000000" pitchFamily="65" charset="-120"/>
              <a:ea typeface="標楷體" panose="03000509000000000000" pitchFamily="65" charset="-120"/>
            </a:endParaRPr>
          </a:p>
          <a:p>
            <a:pPr marL="0" indent="0">
              <a:buNone/>
            </a:pPr>
            <a:r>
              <a:rPr lang="en-US" altLang="zh-TW" sz="2100" b="1" dirty="0">
                <a:latin typeface="標楷體" panose="03000509000000000000" pitchFamily="65" charset="-120"/>
                <a:ea typeface="標楷體" panose="03000509000000000000" pitchFamily="65" charset="-120"/>
              </a:rPr>
              <a:t>  </a:t>
            </a:r>
            <a:r>
              <a:rPr lang="zh-TW" altLang="en-US" sz="2100" b="1" dirty="0">
                <a:latin typeface="標楷體" panose="03000509000000000000" pitchFamily="65" charset="-120"/>
                <a:ea typeface="標楷體" panose="03000509000000000000" pitchFamily="65" charset="-120"/>
              </a:rPr>
              <a:t>中 、晚餐各扣減日支數額百分之八膳食費，業經該計畫主持人繳</a:t>
            </a:r>
            <a:endParaRPr lang="en-US" altLang="zh-TW" sz="2100" b="1" dirty="0">
              <a:latin typeface="標楷體" panose="03000509000000000000" pitchFamily="65" charset="-120"/>
              <a:ea typeface="標楷體" panose="03000509000000000000" pitchFamily="65" charset="-120"/>
            </a:endParaRPr>
          </a:p>
          <a:p>
            <a:pPr marL="0" indent="0">
              <a:buNone/>
            </a:pPr>
            <a:r>
              <a:rPr lang="en-US" altLang="zh-TW" sz="2100" b="1" dirty="0">
                <a:latin typeface="標楷體" panose="03000509000000000000" pitchFamily="65" charset="-120"/>
                <a:ea typeface="標楷體" panose="03000509000000000000" pitchFamily="65" charset="-120"/>
              </a:rPr>
              <a:t>  </a:t>
            </a:r>
            <a:r>
              <a:rPr lang="zh-TW" altLang="en-US" sz="2100" b="1" dirty="0">
                <a:latin typeface="標楷體" panose="03000509000000000000" pitchFamily="65" charset="-120"/>
                <a:ea typeface="標楷體" panose="03000509000000000000" pitchFamily="65" charset="-120"/>
              </a:rPr>
              <a:t>回溢支款</a:t>
            </a:r>
            <a:r>
              <a:rPr lang="en-US" altLang="zh-TW" sz="2100" b="1" dirty="0">
                <a:latin typeface="標楷體" panose="03000509000000000000" pitchFamily="65" charset="-120"/>
                <a:ea typeface="標楷體" panose="03000509000000000000" pitchFamily="65" charset="-120"/>
              </a:rPr>
              <a:t>2,414</a:t>
            </a:r>
            <a:r>
              <a:rPr lang="zh-TW" altLang="en-US" sz="2100" b="1" dirty="0">
                <a:latin typeface="標楷體" panose="03000509000000000000" pitchFamily="65" charset="-120"/>
                <a:ea typeface="標楷體" panose="03000509000000000000" pitchFamily="65" charset="-120"/>
              </a:rPr>
              <a:t>元。</a:t>
            </a:r>
          </a:p>
          <a:p>
            <a:pPr marL="0" indent="0">
              <a:buNone/>
            </a:pPr>
            <a:r>
              <a:rPr lang="en-US" altLang="zh-TW" sz="2100" b="1" dirty="0">
                <a:latin typeface="標楷體" panose="03000509000000000000" pitchFamily="65" charset="-120"/>
                <a:ea typeface="標楷體" panose="03000509000000000000" pitchFamily="65" charset="-120"/>
              </a:rPr>
              <a:t>2.</a:t>
            </a:r>
            <a:r>
              <a:rPr lang="zh-TW" altLang="en-US" sz="2100" b="1" dirty="0">
                <a:solidFill>
                  <a:srgbClr val="3208B8"/>
                </a:solidFill>
                <a:latin typeface="標楷體" panose="03000509000000000000" pitchFamily="65" charset="-120"/>
                <a:ea typeface="標楷體" panose="03000509000000000000" pitchFamily="65" charset="-120"/>
              </a:rPr>
              <a:t>國內差旅費</a:t>
            </a:r>
            <a:r>
              <a:rPr lang="zh-TW" altLang="en-US" sz="2100" b="1" dirty="0">
                <a:latin typeface="標楷體" panose="03000509000000000000" pitchFamily="65" charset="-120"/>
                <a:ea typeface="標楷體" panose="03000509000000000000" pitchFamily="65" charset="-120"/>
              </a:rPr>
              <a:t>：國內出差旅費報支第</a:t>
            </a:r>
            <a:r>
              <a:rPr lang="en-US" altLang="zh-TW" sz="2100" b="1" dirty="0">
                <a:latin typeface="標楷體" panose="03000509000000000000" pitchFamily="65" charset="-120"/>
                <a:ea typeface="標楷體" panose="03000509000000000000" pitchFamily="65" charset="-120"/>
              </a:rPr>
              <a:t>3</a:t>
            </a:r>
            <a:r>
              <a:rPr lang="zh-TW" altLang="en-US" sz="2100" b="1" dirty="0">
                <a:latin typeface="標楷體" panose="03000509000000000000" pitchFamily="65" charset="-120"/>
                <a:ea typeface="標楷體" panose="03000509000000000000" pitchFamily="65" charset="-120"/>
              </a:rPr>
              <a:t>點規定，計畫人員之出差期間</a:t>
            </a:r>
            <a:endParaRPr lang="en-US" altLang="zh-TW" sz="2100" b="1" dirty="0">
              <a:latin typeface="標楷體" panose="03000509000000000000" pitchFamily="65" charset="-120"/>
              <a:ea typeface="標楷體" panose="03000509000000000000" pitchFamily="65" charset="-120"/>
            </a:endParaRPr>
          </a:p>
          <a:p>
            <a:pPr marL="0" indent="0">
              <a:buNone/>
            </a:pPr>
            <a:r>
              <a:rPr lang="en-US" altLang="zh-TW" sz="2100" b="1" dirty="0">
                <a:latin typeface="標楷體" panose="03000509000000000000" pitchFamily="65" charset="-120"/>
                <a:ea typeface="標楷體" panose="03000509000000000000" pitchFamily="65" charset="-120"/>
              </a:rPr>
              <a:t>  </a:t>
            </a:r>
            <a:r>
              <a:rPr lang="zh-TW" altLang="en-US" sz="2100" b="1" dirty="0">
                <a:latin typeface="標楷體" panose="03000509000000000000" pitchFamily="65" charset="-120"/>
                <a:ea typeface="標楷體" panose="03000509000000000000" pitchFamily="65" charset="-120"/>
              </a:rPr>
              <a:t>及行程，應視事實之需要，</a:t>
            </a:r>
            <a:r>
              <a:rPr lang="zh-TW" altLang="en-US" sz="2100" b="1" u="sng" dirty="0">
                <a:solidFill>
                  <a:srgbClr val="C00000"/>
                </a:solidFill>
                <a:latin typeface="標楷體" panose="03000509000000000000" pitchFamily="65" charset="-120"/>
                <a:ea typeface="標楷體" panose="03000509000000000000" pitchFamily="65" charset="-120"/>
              </a:rPr>
              <a:t>應事先經機關核定</a:t>
            </a:r>
            <a:r>
              <a:rPr lang="zh-TW" altLang="en-US" sz="2100" b="1" dirty="0">
                <a:latin typeface="標楷體" panose="03000509000000000000" pitchFamily="65" charset="-120"/>
                <a:ea typeface="標楷體" panose="03000509000000000000" pitchFamily="65" charset="-120"/>
              </a:rPr>
              <a:t>，於出差前完成請</a:t>
            </a:r>
            <a:endParaRPr lang="en-US" altLang="zh-TW" sz="2100" b="1" dirty="0">
              <a:latin typeface="標楷體" panose="03000509000000000000" pitchFamily="65" charset="-120"/>
              <a:ea typeface="標楷體" panose="03000509000000000000" pitchFamily="65" charset="-120"/>
            </a:endParaRPr>
          </a:p>
          <a:p>
            <a:pPr marL="0" indent="0">
              <a:buNone/>
            </a:pPr>
            <a:r>
              <a:rPr lang="en-US" altLang="zh-TW" sz="2100" b="1" dirty="0">
                <a:latin typeface="標楷體" panose="03000509000000000000" pitchFamily="65" charset="-120"/>
                <a:ea typeface="標楷體" panose="03000509000000000000" pitchFamily="65" charset="-120"/>
              </a:rPr>
              <a:t>  </a:t>
            </a:r>
            <a:r>
              <a:rPr lang="zh-TW" altLang="en-US" sz="2100" b="1" dirty="0">
                <a:latin typeface="標楷體" panose="03000509000000000000" pitchFamily="65" charset="-120"/>
                <a:ea typeface="標楷體" panose="03000509000000000000" pitchFamily="65" charset="-120"/>
              </a:rPr>
              <a:t>假程序。</a:t>
            </a:r>
            <a:endParaRPr lang="en-US" altLang="zh-TW" sz="2100" b="1" dirty="0">
              <a:latin typeface="標楷體" panose="03000509000000000000" pitchFamily="65" charset="-120"/>
              <a:ea typeface="標楷體" panose="03000509000000000000" pitchFamily="65" charset="-120"/>
            </a:endParaRPr>
          </a:p>
          <a:p>
            <a:pPr marL="0" indent="0">
              <a:buNone/>
            </a:pPr>
            <a:endParaRPr lang="zh-TW" altLang="en-US" sz="1800" b="1" dirty="0">
              <a:latin typeface="標楷體" panose="03000509000000000000" pitchFamily="65" charset="-120"/>
              <a:ea typeface="標楷體" panose="03000509000000000000" pitchFamily="65" charset="-120"/>
            </a:endParaRPr>
          </a:p>
        </p:txBody>
      </p:sp>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31532"/>
            <a:ext cx="6655750" cy="1511774"/>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4" name="矩形 13"/>
          <p:cNvSpPr/>
          <p:nvPr/>
        </p:nvSpPr>
        <p:spPr>
          <a:xfrm>
            <a:off x="2007814" y="341120"/>
            <a:ext cx="4075959" cy="438557"/>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TW"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國科會就地查核常見缺失 </a:t>
            </a:r>
            <a:endPar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832008" y="258679"/>
            <a:ext cx="1046460" cy="1046460"/>
            <a:chOff x="-1150105" y="2989601"/>
            <a:chExt cx="1395643" cy="1395643"/>
          </a:xfrm>
        </p:grpSpPr>
        <p:sp>
          <p:nvSpPr>
            <p:cNvPr id="16"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7" name="Oval 29"/>
            <p:cNvSpPr>
              <a:spLocks noChangeAspect="1"/>
            </p:cNvSpPr>
            <p:nvPr/>
          </p:nvSpPr>
          <p:spPr>
            <a:xfrm>
              <a:off x="-1016884" y="3222560"/>
              <a:ext cx="1050629" cy="1050631"/>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sp>
          <p:nvSpPr>
            <p:cNvPr id="39"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40" name="Oval 29"/>
            <p:cNvSpPr>
              <a:spLocks noChangeAspect="1"/>
            </p:cNvSpPr>
            <p:nvPr/>
          </p:nvSpPr>
          <p:spPr>
            <a:xfrm>
              <a:off x="-977599" y="3162107"/>
              <a:ext cx="1050631" cy="1050630"/>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18" name="KSO_Shape"/>
          <p:cNvSpPr/>
          <p:nvPr/>
        </p:nvSpPr>
        <p:spPr bwMode="auto">
          <a:xfrm>
            <a:off x="1131906" y="625065"/>
            <a:ext cx="439136" cy="33301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1012"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455880" y="1097004"/>
            <a:ext cx="2199868" cy="438582"/>
            <a:chOff x="4364785" y="3284984"/>
            <a:chExt cx="1919569" cy="584928"/>
          </a:xfrm>
        </p:grpSpPr>
        <p:sp>
          <p:nvSpPr>
            <p:cNvPr id="35" name="文本框 9"/>
            <p:cNvSpPr txBox="1"/>
            <p:nvPr/>
          </p:nvSpPr>
          <p:spPr>
            <a:xfrm>
              <a:off x="4581934" y="3284984"/>
              <a:ext cx="1702420" cy="584928"/>
            </a:xfrm>
            <a:prstGeom prst="rect">
              <a:avLst/>
            </a:prstGeom>
            <a:noFill/>
          </p:spPr>
          <p:txBody>
            <a:bodyPr wrap="square" lIns="0" tIns="0" rIns="0" bIns="0" rtlCol="0">
              <a:spAutoFit/>
            </a:bodyPr>
            <a:lstStyle/>
            <a:p>
              <a:pPr marL="0" lvl="1"/>
              <a:r>
                <a:rPr lang="en-US" altLang="zh-CN" sz="1800" dirty="0">
                  <a:solidFill>
                    <a:schemeClr val="bg1"/>
                  </a:solidFill>
                  <a:latin typeface="微软雅黑" panose="020B0503020204020204" pitchFamily="34" charset="-122"/>
                  <a:ea typeface="微软雅黑" panose="020B0503020204020204" pitchFamily="34" charset="-122"/>
                </a:rPr>
                <a:t>10</a:t>
              </a:r>
              <a:r>
                <a:rPr lang="en-US" altLang="zh-TW" sz="1800" dirty="0">
                  <a:solidFill>
                    <a:schemeClr val="bg1"/>
                  </a:solidFill>
                  <a:latin typeface="微软雅黑" panose="020B0503020204020204" pitchFamily="34" charset="-122"/>
                  <a:ea typeface="微软雅黑" panose="020B0503020204020204" pitchFamily="34" charset="-122"/>
                </a:rPr>
                <a:t>8</a:t>
              </a:r>
              <a:r>
                <a:rPr lang="zh-CN" altLang="en-US" sz="1800" dirty="0">
                  <a:solidFill>
                    <a:schemeClr val="bg1"/>
                  </a:solidFill>
                  <a:latin typeface="微软雅黑" panose="020B0503020204020204" pitchFamily="34" charset="-122"/>
                  <a:ea typeface="微软雅黑" panose="020B0503020204020204" pitchFamily="34" charset="-122"/>
                </a:rPr>
                <a:t>年度查核</a:t>
              </a:r>
              <a:r>
                <a:rPr lang="zh-TW" altLang="en-US" sz="1800" dirty="0">
                  <a:solidFill>
                    <a:schemeClr val="bg1"/>
                  </a:solidFill>
                  <a:latin typeface="微软雅黑" panose="020B0503020204020204" pitchFamily="34" charset="-122"/>
                  <a:ea typeface="微软雅黑" panose="020B0503020204020204" pitchFamily="34" charset="-122"/>
                </a:rPr>
                <a:t>缺失</a:t>
              </a:r>
              <a:endParaRPr lang="en-US" altLang="zh-TW" sz="1800" dirty="0">
                <a:solidFill>
                  <a:schemeClr val="bg1"/>
                </a:solidFill>
                <a:latin typeface="微软雅黑" panose="020B0503020204020204" pitchFamily="34" charset="-122"/>
                <a:ea typeface="微软雅黑" panose="020B0503020204020204" pitchFamily="34" charset="-122"/>
              </a:endParaRPr>
            </a:p>
            <a:p>
              <a:pPr marL="0" lvl="1"/>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364785" y="3365883"/>
              <a:ext cx="173161" cy="249676"/>
              <a:chOff x="5000589" y="3766514"/>
              <a:chExt cx="173161" cy="249676"/>
            </a:xfrm>
          </p:grpSpPr>
          <p:sp>
            <p:nvSpPr>
              <p:cNvPr id="37" name="椭圆 36"/>
              <p:cNvSpPr/>
              <p:nvPr/>
            </p:nvSpPr>
            <p:spPr>
              <a:xfrm>
                <a:off x="5000589" y="3766514"/>
                <a:ext cx="173161" cy="249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sp>
            <p:nvSpPr>
              <p:cNvPr id="38" name="等腰三角形 37"/>
              <p:cNvSpPr/>
              <p:nvPr/>
            </p:nvSpPr>
            <p:spPr>
              <a:xfrm rot="5400000">
                <a:off x="5001621" y="3844062"/>
                <a:ext cx="249675" cy="94581"/>
              </a:xfrm>
              <a:prstGeom prst="triangle">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grpSp>
      </p:grpSp>
      <p:sp>
        <p:nvSpPr>
          <p:cNvPr id="25" name="矩形 24"/>
          <p:cNvSpPr/>
          <p:nvPr/>
        </p:nvSpPr>
        <p:spPr>
          <a:xfrm rot="2700000">
            <a:off x="8580354" y="4564789"/>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Tree>
    <p:extLst>
      <p:ext uri="{BB962C8B-B14F-4D97-AF65-F5344CB8AC3E}">
        <p14:creationId xmlns:p14="http://schemas.microsoft.com/office/powerpoint/2010/main" val="5713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25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1750"/>
                            </p:stCondLst>
                            <p:childTnLst>
                              <p:par>
                                <p:cTn id="41" presetID="26"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290">
                                          <p:stCondLst>
                                            <p:cond delay="0"/>
                                          </p:stCondLst>
                                        </p:cTn>
                                        <p:tgtEl>
                                          <p:spTgt spid="15"/>
                                        </p:tgtEl>
                                      </p:cBhvr>
                                    </p:animEffect>
                                    <p:anim calcmode="lin" valueType="num">
                                      <p:cBhvr>
                                        <p:cTn id="4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49" dur="13">
                                          <p:stCondLst>
                                            <p:cond delay="325"/>
                                          </p:stCondLst>
                                        </p:cTn>
                                        <p:tgtEl>
                                          <p:spTgt spid="15"/>
                                        </p:tgtEl>
                                      </p:cBhvr>
                                      <p:to x="100000" y="60000"/>
                                    </p:animScale>
                                    <p:animScale>
                                      <p:cBhvr>
                                        <p:cTn id="50" dur="83" decel="50000">
                                          <p:stCondLst>
                                            <p:cond delay="338"/>
                                          </p:stCondLst>
                                        </p:cTn>
                                        <p:tgtEl>
                                          <p:spTgt spid="15"/>
                                        </p:tgtEl>
                                      </p:cBhvr>
                                      <p:to x="100000" y="100000"/>
                                    </p:animScale>
                                    <p:animScale>
                                      <p:cBhvr>
                                        <p:cTn id="51" dur="13">
                                          <p:stCondLst>
                                            <p:cond delay="656"/>
                                          </p:stCondLst>
                                        </p:cTn>
                                        <p:tgtEl>
                                          <p:spTgt spid="15"/>
                                        </p:tgtEl>
                                      </p:cBhvr>
                                      <p:to x="100000" y="80000"/>
                                    </p:animScale>
                                    <p:animScale>
                                      <p:cBhvr>
                                        <p:cTn id="52" dur="83" decel="50000">
                                          <p:stCondLst>
                                            <p:cond delay="669"/>
                                          </p:stCondLst>
                                        </p:cTn>
                                        <p:tgtEl>
                                          <p:spTgt spid="15"/>
                                        </p:tgtEl>
                                      </p:cBhvr>
                                      <p:to x="100000" y="100000"/>
                                    </p:animScale>
                                    <p:animScale>
                                      <p:cBhvr>
                                        <p:cTn id="53" dur="13">
                                          <p:stCondLst>
                                            <p:cond delay="821"/>
                                          </p:stCondLst>
                                        </p:cTn>
                                        <p:tgtEl>
                                          <p:spTgt spid="15"/>
                                        </p:tgtEl>
                                      </p:cBhvr>
                                      <p:to x="100000" y="90000"/>
                                    </p:animScale>
                                    <p:animScale>
                                      <p:cBhvr>
                                        <p:cTn id="54" dur="83" decel="50000">
                                          <p:stCondLst>
                                            <p:cond delay="834"/>
                                          </p:stCondLst>
                                        </p:cTn>
                                        <p:tgtEl>
                                          <p:spTgt spid="15"/>
                                        </p:tgtEl>
                                      </p:cBhvr>
                                      <p:to x="100000" y="100000"/>
                                    </p:animScale>
                                    <p:animScale>
                                      <p:cBhvr>
                                        <p:cTn id="55" dur="13">
                                          <p:stCondLst>
                                            <p:cond delay="904"/>
                                          </p:stCondLst>
                                        </p:cTn>
                                        <p:tgtEl>
                                          <p:spTgt spid="15"/>
                                        </p:tgtEl>
                                      </p:cBhvr>
                                      <p:to x="100000" y="95000"/>
                                    </p:animScale>
                                    <p:animScale>
                                      <p:cBhvr>
                                        <p:cTn id="56" dur="83" decel="50000">
                                          <p:stCondLst>
                                            <p:cond delay="917"/>
                                          </p:stCondLst>
                                        </p:cTn>
                                        <p:tgtEl>
                                          <p:spTgt spid="15"/>
                                        </p:tgtEl>
                                      </p:cBhvr>
                                      <p:to x="100000" y="100000"/>
                                    </p:animScale>
                                  </p:childTnLst>
                                </p:cTn>
                              </p:par>
                              <p:par>
                                <p:cTn id="57" presetID="10" presetClass="entr" presetSubtype="0"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2" presetClass="entr" presetSubtype="2" fill="hold" grpId="0" nodeType="withEffect">
                                  <p:stCondLst>
                                    <p:cond delay="50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4"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31" presetClass="entr" presetSubtype="0" fill="hold" grpId="0" nodeType="withEffect">
                                  <p:stCondLst>
                                    <p:cond delay="25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2" grpId="0" animBg="1"/>
      <p:bldP spid="14" grpId="0"/>
      <p:bldP spid="18" grpId="0" animBg="1"/>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4"/>
          <p:cNvSpPr txBox="1">
            <a:spLocks/>
          </p:cNvSpPr>
          <p:nvPr/>
        </p:nvSpPr>
        <p:spPr bwMode="auto">
          <a:xfrm>
            <a:off x="701778" y="2286592"/>
            <a:ext cx="8222439" cy="273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altLang="zh-TW" sz="2000" b="1" dirty="0">
                <a:solidFill>
                  <a:srgbClr val="3F3F3F"/>
                </a:solidFill>
                <a:latin typeface="標楷體" panose="03000509000000000000" pitchFamily="65" charset="-120"/>
                <a:ea typeface="標楷體" panose="03000509000000000000" pitchFamily="65" charset="-120"/>
              </a:rPr>
              <a:t>1</a:t>
            </a:r>
            <a:r>
              <a:rPr lang="en-US" altLang="zh-TW" sz="2000" b="1" dirty="0">
                <a:latin typeface="標楷體" panose="03000509000000000000" pitchFamily="65" charset="-120"/>
                <a:ea typeface="標楷體" panose="03000509000000000000" pitchFamily="65" charset="-120"/>
              </a:rPr>
              <a:t>.</a:t>
            </a:r>
            <a:r>
              <a:rPr lang="zh-TW" altLang="en-US" sz="2000" b="1" dirty="0">
                <a:solidFill>
                  <a:srgbClr val="3208B8"/>
                </a:solidFill>
                <a:latin typeface="標楷體" panose="03000509000000000000" pitchFamily="65" charset="-120"/>
                <a:ea typeface="標楷體" panose="03000509000000000000" pitchFamily="65" charset="-120"/>
              </a:rPr>
              <a:t>國外差旅費</a:t>
            </a:r>
            <a:r>
              <a:rPr lang="en-US" altLang="zh-TW" sz="2000" b="1" dirty="0">
                <a:solidFill>
                  <a:srgbClr val="3208B8"/>
                </a:solidFill>
                <a:latin typeface="標楷體" panose="03000509000000000000" pitchFamily="65" charset="-120"/>
                <a:ea typeface="標楷體" panose="03000509000000000000" pitchFamily="65" charset="-120"/>
              </a:rPr>
              <a:t>-</a:t>
            </a:r>
            <a:r>
              <a:rPr lang="zh-TW" altLang="en-US" sz="2000" b="1" dirty="0">
                <a:solidFill>
                  <a:srgbClr val="3208B8"/>
                </a:solidFill>
                <a:latin typeface="標楷體" panose="03000509000000000000" pitchFamily="65" charset="-120"/>
                <a:ea typeface="標楷體" panose="03000509000000000000" pitchFamily="65" charset="-120"/>
              </a:rPr>
              <a:t>日支費</a:t>
            </a:r>
            <a:r>
              <a:rPr lang="zh-TW" altLang="en-US" sz="2000" b="1" dirty="0">
                <a:latin typeface="標楷體" panose="03000509000000000000" pitchFamily="65" charset="-120"/>
                <a:ea typeface="標楷體" panose="03000509000000000000" pitchFamily="65" charset="-120"/>
              </a:rPr>
              <a:t>：計畫主持人及兼任助理赴國外參加國際研討會之生活費，因大會提供中、晚餐，違反國外差旅費報支要點第九點規定，中、晚餐各扣減日支數額百分之八膳食費，業經該計畫主持人繳回溢支款</a:t>
            </a:r>
            <a:r>
              <a:rPr lang="en-US" altLang="zh-TW" sz="2000" b="1" dirty="0">
                <a:latin typeface="標楷體" panose="03000509000000000000" pitchFamily="65" charset="-120"/>
                <a:ea typeface="標楷體" panose="03000509000000000000" pitchFamily="65" charset="-120"/>
              </a:rPr>
              <a:t>1,384</a:t>
            </a:r>
            <a:r>
              <a:rPr lang="zh-TW" altLang="en-US" sz="2000" b="1" dirty="0">
                <a:latin typeface="標楷體" panose="03000509000000000000" pitchFamily="65" charset="-120"/>
                <a:ea typeface="標楷體" panose="03000509000000000000" pitchFamily="65" charset="-120"/>
              </a:rPr>
              <a:t>元。</a:t>
            </a:r>
          </a:p>
          <a:p>
            <a:pPr marL="0" indent="0">
              <a:buNone/>
            </a:pPr>
            <a:r>
              <a:rPr lang="en-US" altLang="zh-TW" sz="2000" b="1" dirty="0">
                <a:latin typeface="標楷體" panose="03000509000000000000" pitchFamily="65" charset="-120"/>
                <a:ea typeface="標楷體" panose="03000509000000000000" pitchFamily="65" charset="-120"/>
              </a:rPr>
              <a:t>2.</a:t>
            </a:r>
            <a:r>
              <a:rPr lang="zh-TW" altLang="en-US" sz="2000" b="1" dirty="0">
                <a:solidFill>
                  <a:srgbClr val="3208B8"/>
                </a:solidFill>
                <a:latin typeface="標楷體" panose="03000509000000000000" pitchFamily="65" charset="-120"/>
                <a:ea typeface="標楷體" panose="03000509000000000000" pitchFamily="65" charset="-120"/>
              </a:rPr>
              <a:t>國外差旅費</a:t>
            </a:r>
            <a:r>
              <a:rPr lang="en-US" altLang="zh-TW" sz="2000" b="1" dirty="0">
                <a:solidFill>
                  <a:srgbClr val="3208B8"/>
                </a:solidFill>
                <a:latin typeface="標楷體" panose="03000509000000000000" pitchFamily="65" charset="-120"/>
                <a:ea typeface="標楷體" panose="03000509000000000000" pitchFamily="65" charset="-120"/>
              </a:rPr>
              <a:t>-</a:t>
            </a:r>
            <a:r>
              <a:rPr lang="zh-TW" altLang="en-US" sz="2000" b="1" dirty="0">
                <a:solidFill>
                  <a:srgbClr val="3208B8"/>
                </a:solidFill>
                <a:latin typeface="標楷體" panose="03000509000000000000" pitchFamily="65" charset="-120"/>
                <a:ea typeface="標楷體" panose="03000509000000000000" pitchFamily="65" charset="-120"/>
              </a:rPr>
              <a:t>保險費</a:t>
            </a:r>
            <a:r>
              <a:rPr lang="zh-TW" altLang="en-US" sz="2000" b="1" dirty="0">
                <a:latin typeface="標楷體" panose="03000509000000000000" pitchFamily="65" charset="-120"/>
                <a:ea typeface="標楷體" panose="03000509000000000000" pitchFamily="65" charset="-120"/>
              </a:rPr>
              <a:t>：以投保綜合保險新台幣</a:t>
            </a:r>
            <a:r>
              <a:rPr lang="en-US" altLang="zh-TW" sz="2000" b="1" dirty="0">
                <a:latin typeface="標楷體" panose="03000509000000000000" pitchFamily="65" charset="-120"/>
                <a:ea typeface="標楷體" panose="03000509000000000000" pitchFamily="65" charset="-120"/>
              </a:rPr>
              <a:t>400</a:t>
            </a:r>
            <a:r>
              <a:rPr lang="zh-TW" altLang="en-US" sz="2000" b="1" dirty="0">
                <a:latin typeface="標楷體" panose="03000509000000000000" pitchFamily="65" charset="-120"/>
                <a:ea typeface="標楷體" panose="03000509000000000000" pitchFamily="65" charset="-120"/>
              </a:rPr>
              <a:t>萬元為限，計畫主持人因公赴國外出差之保險費，依行政院規定，各機關因公赴國外出差人員之保險事宜，原則上</a:t>
            </a:r>
            <a:r>
              <a:rPr lang="zh-TW" altLang="en-US" sz="2000" b="1" u="sng" dirty="0">
                <a:latin typeface="標楷體" panose="03000509000000000000" pitchFamily="65" charset="-120"/>
                <a:ea typeface="標楷體" panose="03000509000000000000" pitchFamily="65" charset="-120"/>
              </a:rPr>
              <a:t>依外交部與保險公司簽訂</a:t>
            </a:r>
            <a:r>
              <a:rPr lang="zh-TW" altLang="en-US" sz="2000" b="1" u="sng" dirty="0">
                <a:solidFill>
                  <a:srgbClr val="C00000"/>
                </a:solidFill>
                <a:latin typeface="標楷體" panose="03000509000000000000" pitchFamily="65" charset="-120"/>
                <a:ea typeface="標楷體" panose="03000509000000000000" pitchFamily="65" charset="-120"/>
              </a:rPr>
              <a:t>「因公赴國外出差或返國述職人員綜合保險」</a:t>
            </a:r>
            <a:r>
              <a:rPr lang="zh-TW" altLang="en-US" sz="2000" b="1" dirty="0">
                <a:latin typeface="標楷體" panose="03000509000000000000" pitchFamily="65" charset="-120"/>
                <a:ea typeface="標楷體" panose="03000509000000000000" pitchFamily="65" charset="-120"/>
              </a:rPr>
              <a:t>共同供應契約辦理，主持人報支超額部分，繳回溢支款</a:t>
            </a:r>
            <a:r>
              <a:rPr lang="en-US" altLang="zh-TW" sz="2000" b="1" dirty="0">
                <a:latin typeface="標楷體" panose="03000509000000000000" pitchFamily="65" charset="-120"/>
                <a:ea typeface="標楷體" panose="03000509000000000000" pitchFamily="65" charset="-120"/>
              </a:rPr>
              <a:t>601</a:t>
            </a:r>
            <a:r>
              <a:rPr lang="zh-TW" altLang="en-US" sz="2000" b="1" dirty="0">
                <a:latin typeface="標楷體" panose="03000509000000000000" pitchFamily="65" charset="-120"/>
                <a:ea typeface="標楷體" panose="03000509000000000000" pitchFamily="65" charset="-120"/>
              </a:rPr>
              <a:t>元。</a:t>
            </a:r>
            <a:endParaRPr lang="en-US" altLang="zh-TW" sz="2000" b="1" dirty="0">
              <a:latin typeface="標楷體" panose="03000509000000000000" pitchFamily="65" charset="-120"/>
              <a:ea typeface="標楷體" panose="03000509000000000000" pitchFamily="65" charset="-120"/>
            </a:endParaRPr>
          </a:p>
          <a:p>
            <a:pPr marL="0" indent="0">
              <a:buNone/>
            </a:pPr>
            <a:r>
              <a:rPr lang="en-US" altLang="zh-TW" sz="2000" b="1" dirty="0">
                <a:latin typeface="標楷體" panose="03000509000000000000" pitchFamily="65" charset="-120"/>
                <a:ea typeface="標楷體" panose="03000509000000000000" pitchFamily="65" charset="-120"/>
              </a:rPr>
              <a:t>3.</a:t>
            </a:r>
            <a:r>
              <a:rPr lang="zh-TW" altLang="en-US" sz="2000" b="1" dirty="0">
                <a:solidFill>
                  <a:srgbClr val="3208B8"/>
                </a:solidFill>
                <a:latin typeface="標楷體" panose="03000509000000000000" pitchFamily="65" charset="-120"/>
                <a:ea typeface="標楷體" panose="03000509000000000000" pitchFamily="65" charset="-120"/>
              </a:rPr>
              <a:t>國外差旅費</a:t>
            </a:r>
            <a:r>
              <a:rPr lang="en-US" altLang="zh-TW" sz="2000" b="1" dirty="0">
                <a:solidFill>
                  <a:srgbClr val="3208B8"/>
                </a:solidFill>
                <a:latin typeface="標楷體" panose="03000509000000000000" pitchFamily="65" charset="-120"/>
                <a:ea typeface="標楷體" panose="03000509000000000000" pitchFamily="65" charset="-120"/>
              </a:rPr>
              <a:t>-</a:t>
            </a:r>
            <a:r>
              <a:rPr lang="zh-TW" altLang="en-US" sz="2000" b="1" dirty="0">
                <a:solidFill>
                  <a:srgbClr val="3208B8"/>
                </a:solidFill>
                <a:latin typeface="標楷體" panose="03000509000000000000" pitchFamily="65" charset="-120"/>
                <a:ea typeface="標楷體" panose="03000509000000000000" pitchFamily="65" charset="-120"/>
              </a:rPr>
              <a:t>機票費</a:t>
            </a:r>
            <a:r>
              <a:rPr lang="en-US" altLang="zh-TW" sz="2000" b="1" dirty="0">
                <a:solidFill>
                  <a:srgbClr val="3208B8"/>
                </a:solidFill>
                <a:latin typeface="標楷體" panose="03000509000000000000" pitchFamily="65" charset="-120"/>
                <a:ea typeface="標楷體" panose="03000509000000000000" pitchFamily="65" charset="-120"/>
              </a:rPr>
              <a:t>-</a:t>
            </a:r>
            <a:r>
              <a:rPr lang="zh-TW" altLang="en-US" sz="2000" b="1" dirty="0">
                <a:solidFill>
                  <a:srgbClr val="C00000"/>
                </a:solidFill>
                <a:latin typeface="標楷體" panose="03000509000000000000" pitchFamily="65" charset="-120"/>
                <a:ea typeface="標楷體" panose="03000509000000000000" pitchFamily="65" charset="-120"/>
              </a:rPr>
              <a:t>免費升等座艙</a:t>
            </a:r>
            <a:r>
              <a:rPr lang="zh-TW" altLang="en-US" sz="2000" b="1" dirty="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需</a:t>
            </a:r>
            <a:r>
              <a:rPr lang="zh-TW" altLang="en-US" sz="2000" b="1" dirty="0">
                <a:latin typeface="標楷體" panose="03000509000000000000" pitchFamily="65" charset="-120"/>
                <a:ea typeface="標楷體" panose="03000509000000000000" pitchFamily="65" charset="-120"/>
              </a:rPr>
              <a:t>檢</a:t>
            </a:r>
            <a:r>
              <a:rPr lang="zh-TW" altLang="zh-TW" sz="2000" b="1" dirty="0">
                <a:latin typeface="標楷體" panose="03000509000000000000" pitchFamily="65" charset="-120"/>
                <a:ea typeface="標楷體" panose="03000509000000000000" pitchFamily="65" charset="-120"/>
              </a:rPr>
              <a:t>附</a:t>
            </a:r>
            <a:r>
              <a:rPr lang="zh-TW" altLang="en-US" sz="2000" b="1" u="sng" dirty="0">
                <a:solidFill>
                  <a:srgbClr val="C00000"/>
                </a:solidFill>
                <a:latin typeface="標楷體" panose="03000509000000000000" pitchFamily="65" charset="-120"/>
                <a:ea typeface="標楷體" panose="03000509000000000000" pitchFamily="65" charset="-120"/>
              </a:rPr>
              <a:t>中文版免費升等</a:t>
            </a:r>
            <a:r>
              <a:rPr lang="zh-TW" altLang="zh-TW" sz="2000" b="1" u="sng" dirty="0">
                <a:solidFill>
                  <a:srgbClr val="C00000"/>
                </a:solidFill>
                <a:latin typeface="標楷體" panose="03000509000000000000" pitchFamily="65" charset="-120"/>
                <a:ea typeface="標楷體" panose="03000509000000000000" pitchFamily="65" charset="-120"/>
              </a:rPr>
              <a:t>相關文件</a:t>
            </a:r>
            <a:r>
              <a:rPr lang="zh-TW" altLang="zh-TW" sz="2000" b="1" dirty="0">
                <a:solidFill>
                  <a:srgbClr val="C00000"/>
                </a:solidFill>
                <a:latin typeface="微軟正黑體" panose="020B0604030504040204" pitchFamily="34" charset="-120"/>
                <a:ea typeface="微軟正黑體" panose="020B0604030504040204" pitchFamily="34" charset="-120"/>
              </a:rPr>
              <a:t>。</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0" indent="0">
              <a:buNone/>
            </a:pPr>
            <a:endParaRPr lang="zh-TW" altLang="en-US" sz="1800" b="1" dirty="0">
              <a:latin typeface="標楷體" panose="03000509000000000000" pitchFamily="65" charset="-120"/>
              <a:ea typeface="標楷體" panose="03000509000000000000" pitchFamily="65" charset="-120"/>
            </a:endParaRPr>
          </a:p>
        </p:txBody>
      </p:sp>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31532"/>
            <a:ext cx="6655750" cy="1511774"/>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4" name="矩形 13"/>
          <p:cNvSpPr/>
          <p:nvPr/>
        </p:nvSpPr>
        <p:spPr>
          <a:xfrm>
            <a:off x="2007814" y="341120"/>
            <a:ext cx="4075959" cy="438557"/>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TW"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國科會就地查核常見缺失 </a:t>
            </a:r>
            <a:endPar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832008" y="258679"/>
            <a:ext cx="1046460" cy="1046460"/>
            <a:chOff x="-1150105" y="2989601"/>
            <a:chExt cx="1395643" cy="1395643"/>
          </a:xfrm>
        </p:grpSpPr>
        <p:sp>
          <p:nvSpPr>
            <p:cNvPr id="16"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7" name="Oval 29"/>
            <p:cNvSpPr>
              <a:spLocks noChangeAspect="1"/>
            </p:cNvSpPr>
            <p:nvPr/>
          </p:nvSpPr>
          <p:spPr>
            <a:xfrm>
              <a:off x="-1016884" y="3222560"/>
              <a:ext cx="1050629" cy="1050631"/>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sp>
          <p:nvSpPr>
            <p:cNvPr id="39"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40" name="Oval 29"/>
            <p:cNvSpPr>
              <a:spLocks noChangeAspect="1"/>
            </p:cNvSpPr>
            <p:nvPr/>
          </p:nvSpPr>
          <p:spPr>
            <a:xfrm>
              <a:off x="-977599" y="3162107"/>
              <a:ext cx="1050631" cy="1050630"/>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18" name="KSO_Shape"/>
          <p:cNvSpPr/>
          <p:nvPr/>
        </p:nvSpPr>
        <p:spPr bwMode="auto">
          <a:xfrm>
            <a:off x="1131906" y="625065"/>
            <a:ext cx="439136" cy="33301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1012"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455880" y="1097004"/>
            <a:ext cx="2199868" cy="715581"/>
            <a:chOff x="4364785" y="3284984"/>
            <a:chExt cx="1919569" cy="954356"/>
          </a:xfrm>
        </p:grpSpPr>
        <p:sp>
          <p:nvSpPr>
            <p:cNvPr id="35" name="文本框 9"/>
            <p:cNvSpPr txBox="1"/>
            <p:nvPr/>
          </p:nvSpPr>
          <p:spPr>
            <a:xfrm>
              <a:off x="4581934" y="3284984"/>
              <a:ext cx="1702420" cy="954356"/>
            </a:xfrm>
            <a:prstGeom prst="rect">
              <a:avLst/>
            </a:prstGeom>
            <a:noFill/>
          </p:spPr>
          <p:txBody>
            <a:bodyPr wrap="square" lIns="0" tIns="0" rIns="0" bIns="0" rtlCol="0">
              <a:spAutoFit/>
            </a:bodyPr>
            <a:lstStyle/>
            <a:p>
              <a:pPr marL="0" lvl="1"/>
              <a:r>
                <a:rPr lang="en-US" altLang="zh-CN" sz="1800" dirty="0">
                  <a:solidFill>
                    <a:schemeClr val="bg1"/>
                  </a:solidFill>
                  <a:latin typeface="微软雅黑" panose="020B0503020204020204" pitchFamily="34" charset="-122"/>
                  <a:ea typeface="微软雅黑" panose="020B0503020204020204" pitchFamily="34" charset="-122"/>
                </a:rPr>
                <a:t>10</a:t>
              </a:r>
              <a:r>
                <a:rPr lang="en-US" altLang="zh-TW" sz="1800" dirty="0">
                  <a:solidFill>
                    <a:schemeClr val="bg1"/>
                  </a:solidFill>
                  <a:latin typeface="微软雅黑" panose="020B0503020204020204" pitchFamily="34" charset="-122"/>
                  <a:ea typeface="微软雅黑" panose="020B0503020204020204" pitchFamily="34" charset="-122"/>
                </a:rPr>
                <a:t>7</a:t>
              </a:r>
              <a:r>
                <a:rPr lang="zh-CN" altLang="en-US" sz="1800" dirty="0">
                  <a:solidFill>
                    <a:schemeClr val="bg1"/>
                  </a:solidFill>
                  <a:latin typeface="微软雅黑" panose="020B0503020204020204" pitchFamily="34" charset="-122"/>
                  <a:ea typeface="微软雅黑" panose="020B0503020204020204" pitchFamily="34" charset="-122"/>
                </a:rPr>
                <a:t>年度查核</a:t>
              </a:r>
              <a:r>
                <a:rPr lang="zh-TW" altLang="en-US" sz="1800" dirty="0">
                  <a:solidFill>
                    <a:schemeClr val="bg1"/>
                  </a:solidFill>
                  <a:latin typeface="微软雅黑" panose="020B0503020204020204" pitchFamily="34" charset="-122"/>
                  <a:ea typeface="微软雅黑" panose="020B0503020204020204" pitchFamily="34" charset="-122"/>
                </a:rPr>
                <a:t>缺失</a:t>
              </a:r>
              <a:endParaRPr lang="en-US" altLang="zh-TW" sz="1800" dirty="0">
                <a:solidFill>
                  <a:schemeClr val="bg1"/>
                </a:solidFill>
                <a:latin typeface="微软雅黑" panose="020B0503020204020204" pitchFamily="34" charset="-122"/>
                <a:ea typeface="微软雅黑" panose="020B0503020204020204" pitchFamily="34" charset="-122"/>
              </a:endParaRPr>
            </a:p>
            <a:p>
              <a:pPr marL="0" lvl="1"/>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364785" y="3365883"/>
              <a:ext cx="173161" cy="249676"/>
              <a:chOff x="5000589" y="3766514"/>
              <a:chExt cx="173161" cy="249676"/>
            </a:xfrm>
          </p:grpSpPr>
          <p:sp>
            <p:nvSpPr>
              <p:cNvPr id="37" name="椭圆 36"/>
              <p:cNvSpPr/>
              <p:nvPr/>
            </p:nvSpPr>
            <p:spPr>
              <a:xfrm>
                <a:off x="5000589" y="3766514"/>
                <a:ext cx="173161" cy="249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sp>
            <p:nvSpPr>
              <p:cNvPr id="38" name="等腰三角形 37"/>
              <p:cNvSpPr/>
              <p:nvPr/>
            </p:nvSpPr>
            <p:spPr>
              <a:xfrm rot="5400000">
                <a:off x="5001621" y="3844062"/>
                <a:ext cx="249675" cy="94581"/>
              </a:xfrm>
              <a:prstGeom prst="triangle">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grpSp>
      </p:grpSp>
      <p:sp>
        <p:nvSpPr>
          <p:cNvPr id="25" name="矩形 24"/>
          <p:cNvSpPr/>
          <p:nvPr/>
        </p:nvSpPr>
        <p:spPr>
          <a:xfrm rot="2700000">
            <a:off x="8580354" y="4564789"/>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Tree>
    <p:extLst>
      <p:ext uri="{BB962C8B-B14F-4D97-AF65-F5344CB8AC3E}">
        <p14:creationId xmlns:p14="http://schemas.microsoft.com/office/powerpoint/2010/main" val="62448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25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1750"/>
                            </p:stCondLst>
                            <p:childTnLst>
                              <p:par>
                                <p:cTn id="41" presetID="26"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290">
                                          <p:stCondLst>
                                            <p:cond delay="0"/>
                                          </p:stCondLst>
                                        </p:cTn>
                                        <p:tgtEl>
                                          <p:spTgt spid="15"/>
                                        </p:tgtEl>
                                      </p:cBhvr>
                                    </p:animEffect>
                                    <p:anim calcmode="lin" valueType="num">
                                      <p:cBhvr>
                                        <p:cTn id="4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49" dur="13">
                                          <p:stCondLst>
                                            <p:cond delay="325"/>
                                          </p:stCondLst>
                                        </p:cTn>
                                        <p:tgtEl>
                                          <p:spTgt spid="15"/>
                                        </p:tgtEl>
                                      </p:cBhvr>
                                      <p:to x="100000" y="60000"/>
                                    </p:animScale>
                                    <p:animScale>
                                      <p:cBhvr>
                                        <p:cTn id="50" dur="83" decel="50000">
                                          <p:stCondLst>
                                            <p:cond delay="338"/>
                                          </p:stCondLst>
                                        </p:cTn>
                                        <p:tgtEl>
                                          <p:spTgt spid="15"/>
                                        </p:tgtEl>
                                      </p:cBhvr>
                                      <p:to x="100000" y="100000"/>
                                    </p:animScale>
                                    <p:animScale>
                                      <p:cBhvr>
                                        <p:cTn id="51" dur="13">
                                          <p:stCondLst>
                                            <p:cond delay="656"/>
                                          </p:stCondLst>
                                        </p:cTn>
                                        <p:tgtEl>
                                          <p:spTgt spid="15"/>
                                        </p:tgtEl>
                                      </p:cBhvr>
                                      <p:to x="100000" y="80000"/>
                                    </p:animScale>
                                    <p:animScale>
                                      <p:cBhvr>
                                        <p:cTn id="52" dur="83" decel="50000">
                                          <p:stCondLst>
                                            <p:cond delay="669"/>
                                          </p:stCondLst>
                                        </p:cTn>
                                        <p:tgtEl>
                                          <p:spTgt spid="15"/>
                                        </p:tgtEl>
                                      </p:cBhvr>
                                      <p:to x="100000" y="100000"/>
                                    </p:animScale>
                                    <p:animScale>
                                      <p:cBhvr>
                                        <p:cTn id="53" dur="13">
                                          <p:stCondLst>
                                            <p:cond delay="821"/>
                                          </p:stCondLst>
                                        </p:cTn>
                                        <p:tgtEl>
                                          <p:spTgt spid="15"/>
                                        </p:tgtEl>
                                      </p:cBhvr>
                                      <p:to x="100000" y="90000"/>
                                    </p:animScale>
                                    <p:animScale>
                                      <p:cBhvr>
                                        <p:cTn id="54" dur="83" decel="50000">
                                          <p:stCondLst>
                                            <p:cond delay="834"/>
                                          </p:stCondLst>
                                        </p:cTn>
                                        <p:tgtEl>
                                          <p:spTgt spid="15"/>
                                        </p:tgtEl>
                                      </p:cBhvr>
                                      <p:to x="100000" y="100000"/>
                                    </p:animScale>
                                    <p:animScale>
                                      <p:cBhvr>
                                        <p:cTn id="55" dur="13">
                                          <p:stCondLst>
                                            <p:cond delay="904"/>
                                          </p:stCondLst>
                                        </p:cTn>
                                        <p:tgtEl>
                                          <p:spTgt spid="15"/>
                                        </p:tgtEl>
                                      </p:cBhvr>
                                      <p:to x="100000" y="95000"/>
                                    </p:animScale>
                                    <p:animScale>
                                      <p:cBhvr>
                                        <p:cTn id="56" dur="83" decel="50000">
                                          <p:stCondLst>
                                            <p:cond delay="917"/>
                                          </p:stCondLst>
                                        </p:cTn>
                                        <p:tgtEl>
                                          <p:spTgt spid="15"/>
                                        </p:tgtEl>
                                      </p:cBhvr>
                                      <p:to x="100000" y="100000"/>
                                    </p:animScale>
                                  </p:childTnLst>
                                </p:cTn>
                              </p:par>
                              <p:par>
                                <p:cTn id="57" presetID="10" presetClass="entr" presetSubtype="0"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2" presetClass="entr" presetSubtype="2" fill="hold" grpId="0" nodeType="withEffect">
                                  <p:stCondLst>
                                    <p:cond delay="50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4"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31" presetClass="entr" presetSubtype="0" fill="hold" grpId="0" nodeType="withEffect">
                                  <p:stCondLst>
                                    <p:cond delay="25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2" grpId="0" animBg="1"/>
      <p:bldP spid="14" grpId="0"/>
      <p:bldP spid="18"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pic>
        <p:nvPicPr>
          <p:cNvPr id="30" name="圖片 29"/>
          <p:cNvPicPr/>
          <p:nvPr/>
        </p:nvPicPr>
        <p:blipFill>
          <a:blip r:embed="rId3"/>
          <a:stretch>
            <a:fillRect/>
          </a:stretch>
        </p:blipFill>
        <p:spPr>
          <a:xfrm>
            <a:off x="-22884" y="936985"/>
            <a:ext cx="8242736" cy="4351048"/>
          </a:xfrm>
          <a:prstGeom prst="rect">
            <a:avLst/>
          </a:prstGeom>
        </p:spPr>
      </p:pic>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0" y="-440239"/>
            <a:ext cx="6655750" cy="1511774"/>
          </a:xfrm>
          <a:prstGeom prst="rect">
            <a:avLst/>
          </a:prstGeom>
          <a:gradFill>
            <a:gsLst>
              <a:gs pos="0">
                <a:srgbClr val="DC4A1B"/>
              </a:gs>
              <a:gs pos="100000">
                <a:srgbClr val="F66C47"/>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7530032" y="3740044"/>
            <a:ext cx="568976" cy="577475"/>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cxnSp>
        <p:nvCxnSpPr>
          <p:cNvPr id="13" name="直接连接符 12"/>
          <p:cNvCxnSpPr/>
          <p:nvPr/>
        </p:nvCxnSpPr>
        <p:spPr>
          <a:xfrm>
            <a:off x="3924097" y="2551402"/>
            <a:ext cx="2321653"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939314" y="224003"/>
            <a:ext cx="4075959" cy="438557"/>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TW"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國科會就地查核常見缺失 </a:t>
            </a:r>
            <a:endPar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798270" y="-25457"/>
            <a:ext cx="1046460" cy="1046460"/>
            <a:chOff x="-1150105" y="2989601"/>
            <a:chExt cx="1395643" cy="1395643"/>
          </a:xfrm>
        </p:grpSpPr>
        <p:sp>
          <p:nvSpPr>
            <p:cNvPr id="16"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17" name="Oval 29"/>
            <p:cNvSpPr>
              <a:spLocks noChangeAspect="1"/>
            </p:cNvSpPr>
            <p:nvPr/>
          </p:nvSpPr>
          <p:spPr>
            <a:xfrm>
              <a:off x="-1016884" y="3222560"/>
              <a:ext cx="1050629" cy="1050631"/>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sp>
          <p:nvSpPr>
            <p:cNvPr id="39" name="Oval 60"/>
            <p:cNvSpPr>
              <a:spLocks noChangeAspect="1"/>
            </p:cNvSpPr>
            <p:nvPr/>
          </p:nvSpPr>
          <p:spPr>
            <a:xfrm>
              <a:off x="-1150105" y="2989601"/>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40" name="Oval 29"/>
            <p:cNvSpPr>
              <a:spLocks noChangeAspect="1"/>
            </p:cNvSpPr>
            <p:nvPr/>
          </p:nvSpPr>
          <p:spPr>
            <a:xfrm>
              <a:off x="-996910" y="3155167"/>
              <a:ext cx="1050631" cy="1050631"/>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18" name="KSO_Shape"/>
          <p:cNvSpPr/>
          <p:nvPr/>
        </p:nvSpPr>
        <p:spPr bwMode="auto">
          <a:xfrm>
            <a:off x="1099136" y="324355"/>
            <a:ext cx="439136" cy="33301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1012"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219904" y="433353"/>
            <a:ext cx="1486127" cy="827953"/>
            <a:chOff x="4369395" y="2380727"/>
            <a:chExt cx="1982018" cy="1104225"/>
          </a:xfrm>
        </p:grpSpPr>
        <p:sp>
          <p:nvSpPr>
            <p:cNvPr id="35" name="文本框 9"/>
            <p:cNvSpPr txBox="1"/>
            <p:nvPr/>
          </p:nvSpPr>
          <p:spPr>
            <a:xfrm>
              <a:off x="4648993" y="2380727"/>
              <a:ext cx="1702420" cy="215500"/>
            </a:xfrm>
            <a:prstGeom prst="rect">
              <a:avLst/>
            </a:prstGeom>
            <a:noFill/>
          </p:spPr>
          <p:txBody>
            <a:bodyPr wrap="square" lIns="0" tIns="0" rIns="0" bIns="0" rtlCol="0">
              <a:spAutoFit/>
            </a:bodyPr>
            <a:lstStyle/>
            <a:p>
              <a:pPr marL="0" lvl="1"/>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sp>
            <p:nvSpPr>
              <p:cNvPr id="38" name="等腰三角形 37"/>
              <p:cNvSpPr/>
              <p:nvPr/>
            </p:nvSpPr>
            <p:spPr>
              <a:xfrm rot="5400000">
                <a:off x="5039924" y="3741567"/>
                <a:ext cx="130606" cy="119482"/>
              </a:xfrm>
              <a:prstGeom prst="triangle">
                <a:avLst/>
              </a:prstGeom>
              <a:solidFill>
                <a:srgbClr val="F66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chemeClr val="bg1"/>
                  </a:solidFill>
                  <a:latin typeface="微软雅黑" panose="020B0503020204020204" pitchFamily="34" charset="-122"/>
                </a:endParaRPr>
              </a:p>
            </p:txBody>
          </p:sp>
        </p:grpSp>
      </p:grpSp>
      <p:sp>
        <p:nvSpPr>
          <p:cNvPr id="25" name="矩形 24"/>
          <p:cNvSpPr/>
          <p:nvPr/>
        </p:nvSpPr>
        <p:spPr>
          <a:xfrm rot="2700000">
            <a:off x="8174964" y="4334009"/>
            <a:ext cx="295324" cy="301275"/>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nvGrpSpPr>
          <p:cNvPr id="27" name="群組 26"/>
          <p:cNvGrpSpPr/>
          <p:nvPr/>
        </p:nvGrpSpPr>
        <p:grpSpPr>
          <a:xfrm>
            <a:off x="427532" y="1548134"/>
            <a:ext cx="6517554" cy="1479869"/>
            <a:chOff x="1784232" y="6704084"/>
            <a:chExt cx="8823032" cy="2397688"/>
          </a:xfrm>
        </p:grpSpPr>
        <p:sp>
          <p:nvSpPr>
            <p:cNvPr id="28" name="矩形 27"/>
            <p:cNvSpPr/>
            <p:nvPr/>
          </p:nvSpPr>
          <p:spPr>
            <a:xfrm>
              <a:off x="1784232" y="6998775"/>
              <a:ext cx="786806" cy="230594"/>
            </a:xfrm>
            <a:prstGeom prst="rect">
              <a:avLst/>
            </a:prstGeom>
            <a:noFill/>
            <a:ln w="38100">
              <a:solidFill>
                <a:srgbClr val="F2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E73A1C"/>
                  </a:solidFill>
                </a:ln>
                <a:noFill/>
              </a:endParaRPr>
            </a:p>
          </p:txBody>
        </p:sp>
        <p:sp>
          <p:nvSpPr>
            <p:cNvPr id="29" name="圓角矩形圖說文字 28"/>
            <p:cNvSpPr/>
            <p:nvPr/>
          </p:nvSpPr>
          <p:spPr>
            <a:xfrm>
              <a:off x="4117860" y="6704084"/>
              <a:ext cx="6489404" cy="2397688"/>
            </a:xfrm>
            <a:prstGeom prst="wedgeRoundRectCallout">
              <a:avLst>
                <a:gd name="adj1" fmla="val -69803"/>
                <a:gd name="adj2" fmla="val -31184"/>
                <a:gd name="adj3" fmla="val 16667"/>
              </a:avLst>
            </a:prstGeom>
            <a:solidFill>
              <a:schemeClr val="bg1"/>
            </a:solidFill>
            <a:ln w="38100">
              <a:solidFill>
                <a:srgbClr val="E7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dirty="0">
                  <a:ln>
                    <a:solidFill>
                      <a:schemeClr val="tx1"/>
                    </a:solidFill>
                  </a:ln>
                  <a:solidFill>
                    <a:srgbClr val="3208B8"/>
                  </a:solidFill>
                  <a:latin typeface="標楷體" panose="03000509000000000000" pitchFamily="65" charset="-120"/>
                  <a:ea typeface="標楷體" panose="03000509000000000000" pitchFamily="65" charset="-120"/>
                </a:rPr>
                <a:t>例如：國外出差生活費計算為</a:t>
              </a:r>
              <a:r>
                <a:rPr lang="en-US" altLang="zh-TW" sz="2100" dirty="0">
                  <a:ln>
                    <a:solidFill>
                      <a:schemeClr val="tx1"/>
                    </a:solidFill>
                  </a:ln>
                  <a:solidFill>
                    <a:srgbClr val="3208B8"/>
                  </a:solidFill>
                  <a:latin typeface="標楷體" panose="03000509000000000000" pitchFamily="65" charset="-120"/>
                  <a:ea typeface="標楷體" panose="03000509000000000000" pitchFamily="65" charset="-120"/>
                </a:rPr>
                <a:t>4.3</a:t>
              </a:r>
              <a:r>
                <a:rPr lang="zh-TW" altLang="en-US" sz="2100" dirty="0">
                  <a:ln>
                    <a:solidFill>
                      <a:schemeClr val="tx1"/>
                    </a:solidFill>
                  </a:ln>
                  <a:solidFill>
                    <a:srgbClr val="3208B8"/>
                  </a:solidFill>
                  <a:latin typeface="標楷體" panose="03000509000000000000" pitchFamily="65" charset="-120"/>
                  <a:ea typeface="標楷體" panose="03000509000000000000" pitchFamily="65" charset="-120"/>
                </a:rPr>
                <a:t>天， </a:t>
              </a:r>
              <a:r>
                <a:rPr lang="en-US" altLang="zh-TW" sz="2100" dirty="0">
                  <a:ln>
                    <a:solidFill>
                      <a:schemeClr val="tx1"/>
                    </a:solidFill>
                  </a:ln>
                  <a:solidFill>
                    <a:srgbClr val="3208B8"/>
                  </a:solidFill>
                  <a:latin typeface="標楷體" panose="03000509000000000000" pitchFamily="65" charset="-120"/>
                  <a:ea typeface="標楷體" panose="03000509000000000000" pitchFamily="65" charset="-120"/>
                </a:rPr>
                <a:t>5</a:t>
              </a:r>
              <a:r>
                <a:rPr lang="zh-TW" altLang="en-US" sz="2100" dirty="0">
                  <a:ln>
                    <a:solidFill>
                      <a:schemeClr val="tx1"/>
                    </a:solidFill>
                  </a:ln>
                  <a:solidFill>
                    <a:srgbClr val="3208B8"/>
                  </a:solidFill>
                  <a:latin typeface="標楷體" panose="03000509000000000000" pitchFamily="65" charset="-120"/>
                  <a:ea typeface="標楷體" panose="03000509000000000000" pitchFamily="65" charset="-120"/>
                </a:rPr>
                <a:t>天保險額度上限為</a:t>
              </a:r>
              <a:r>
                <a:rPr lang="en-US" altLang="zh-TW" sz="2100" dirty="0">
                  <a:ln>
                    <a:solidFill>
                      <a:schemeClr val="tx1"/>
                    </a:solidFill>
                  </a:ln>
                  <a:solidFill>
                    <a:srgbClr val="3208B8"/>
                  </a:solidFill>
                  <a:latin typeface="標楷體" panose="03000509000000000000" pitchFamily="65" charset="-120"/>
                  <a:ea typeface="標楷體" panose="03000509000000000000" pitchFamily="65" charset="-120"/>
                </a:rPr>
                <a:t>133</a:t>
              </a:r>
              <a:r>
                <a:rPr lang="zh-TW" altLang="en-US" sz="2100" dirty="0">
                  <a:ln>
                    <a:solidFill>
                      <a:schemeClr val="tx1"/>
                    </a:solidFill>
                  </a:ln>
                  <a:solidFill>
                    <a:srgbClr val="3208B8"/>
                  </a:solidFill>
                  <a:latin typeface="標楷體" panose="03000509000000000000" pitchFamily="65" charset="-120"/>
                  <a:ea typeface="標楷體" panose="03000509000000000000" pitchFamily="65" charset="-120"/>
                </a:rPr>
                <a:t>元。</a:t>
              </a:r>
            </a:p>
          </p:txBody>
        </p:sp>
      </p:grpSp>
    </p:spTree>
    <p:extLst>
      <p:ext uri="{BB962C8B-B14F-4D97-AF65-F5344CB8AC3E}">
        <p14:creationId xmlns:p14="http://schemas.microsoft.com/office/powerpoint/2010/main" val="158808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25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1750"/>
                            </p:stCondLst>
                            <p:childTnLst>
                              <p:par>
                                <p:cTn id="41" presetID="26"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290">
                                          <p:stCondLst>
                                            <p:cond delay="0"/>
                                          </p:stCondLst>
                                        </p:cTn>
                                        <p:tgtEl>
                                          <p:spTgt spid="15"/>
                                        </p:tgtEl>
                                      </p:cBhvr>
                                    </p:animEffect>
                                    <p:anim calcmode="lin" valueType="num">
                                      <p:cBhvr>
                                        <p:cTn id="4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49" dur="13">
                                          <p:stCondLst>
                                            <p:cond delay="325"/>
                                          </p:stCondLst>
                                        </p:cTn>
                                        <p:tgtEl>
                                          <p:spTgt spid="15"/>
                                        </p:tgtEl>
                                      </p:cBhvr>
                                      <p:to x="100000" y="60000"/>
                                    </p:animScale>
                                    <p:animScale>
                                      <p:cBhvr>
                                        <p:cTn id="50" dur="83" decel="50000">
                                          <p:stCondLst>
                                            <p:cond delay="338"/>
                                          </p:stCondLst>
                                        </p:cTn>
                                        <p:tgtEl>
                                          <p:spTgt spid="15"/>
                                        </p:tgtEl>
                                      </p:cBhvr>
                                      <p:to x="100000" y="100000"/>
                                    </p:animScale>
                                    <p:animScale>
                                      <p:cBhvr>
                                        <p:cTn id="51" dur="13">
                                          <p:stCondLst>
                                            <p:cond delay="656"/>
                                          </p:stCondLst>
                                        </p:cTn>
                                        <p:tgtEl>
                                          <p:spTgt spid="15"/>
                                        </p:tgtEl>
                                      </p:cBhvr>
                                      <p:to x="100000" y="80000"/>
                                    </p:animScale>
                                    <p:animScale>
                                      <p:cBhvr>
                                        <p:cTn id="52" dur="83" decel="50000">
                                          <p:stCondLst>
                                            <p:cond delay="669"/>
                                          </p:stCondLst>
                                        </p:cTn>
                                        <p:tgtEl>
                                          <p:spTgt spid="15"/>
                                        </p:tgtEl>
                                      </p:cBhvr>
                                      <p:to x="100000" y="100000"/>
                                    </p:animScale>
                                    <p:animScale>
                                      <p:cBhvr>
                                        <p:cTn id="53" dur="13">
                                          <p:stCondLst>
                                            <p:cond delay="821"/>
                                          </p:stCondLst>
                                        </p:cTn>
                                        <p:tgtEl>
                                          <p:spTgt spid="15"/>
                                        </p:tgtEl>
                                      </p:cBhvr>
                                      <p:to x="100000" y="90000"/>
                                    </p:animScale>
                                    <p:animScale>
                                      <p:cBhvr>
                                        <p:cTn id="54" dur="83" decel="50000">
                                          <p:stCondLst>
                                            <p:cond delay="834"/>
                                          </p:stCondLst>
                                        </p:cTn>
                                        <p:tgtEl>
                                          <p:spTgt spid="15"/>
                                        </p:tgtEl>
                                      </p:cBhvr>
                                      <p:to x="100000" y="100000"/>
                                    </p:animScale>
                                    <p:animScale>
                                      <p:cBhvr>
                                        <p:cTn id="55" dur="13">
                                          <p:stCondLst>
                                            <p:cond delay="904"/>
                                          </p:stCondLst>
                                        </p:cTn>
                                        <p:tgtEl>
                                          <p:spTgt spid="15"/>
                                        </p:tgtEl>
                                      </p:cBhvr>
                                      <p:to x="100000" y="95000"/>
                                    </p:animScale>
                                    <p:animScale>
                                      <p:cBhvr>
                                        <p:cTn id="56" dur="83" decel="50000">
                                          <p:stCondLst>
                                            <p:cond delay="917"/>
                                          </p:stCondLst>
                                        </p:cTn>
                                        <p:tgtEl>
                                          <p:spTgt spid="15"/>
                                        </p:tgtEl>
                                      </p:cBhvr>
                                      <p:to x="100000" y="100000"/>
                                    </p:animScale>
                                  </p:childTnLst>
                                </p:cTn>
                              </p:par>
                              <p:par>
                                <p:cTn id="57" presetID="10" presetClass="entr" presetSubtype="0"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3250"/>
                            </p:stCondLst>
                            <p:childTnLst>
                              <p:par>
                                <p:cTn id="61" presetID="22" presetClass="entr" presetSubtype="8"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2" presetClass="entr" presetSubtype="2" fill="hold" grpId="0" nodeType="withEffect">
                                  <p:stCondLst>
                                    <p:cond delay="50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1+#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childTnLst>
                          </p:cTn>
                        </p:par>
                        <p:par>
                          <p:cTn id="68" fill="hold">
                            <p:stCondLst>
                              <p:cond delay="4250"/>
                            </p:stCondLst>
                            <p:childTnLst>
                              <p:par>
                                <p:cTn id="69" presetID="2" presetClass="entr" presetSubtype="4"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31" presetClass="entr" presetSubtype="0" fill="hold" grpId="0" nodeType="withEffect">
                                  <p:stCondLst>
                                    <p:cond delay="250"/>
                                  </p:stCondLst>
                                  <p:childTnLst>
                                    <p:set>
                                      <p:cBhvr>
                                        <p:cTn id="74" dur="1" fill="hold">
                                          <p:stCondLst>
                                            <p:cond delay="0"/>
                                          </p:stCondLst>
                                        </p:cTn>
                                        <p:tgtEl>
                                          <p:spTgt spid="25"/>
                                        </p:tgtEl>
                                        <p:attrNameLst>
                                          <p:attrName>style.visibility</p:attrName>
                                        </p:attrNameLst>
                                      </p:cBhvr>
                                      <p:to>
                                        <p:strVal val="visible"/>
                                      </p:to>
                                    </p:set>
                                    <p:anim calcmode="lin" valueType="num">
                                      <p:cBhvr>
                                        <p:cTn id="75" dur="1000" fill="hold"/>
                                        <p:tgtEl>
                                          <p:spTgt spid="25"/>
                                        </p:tgtEl>
                                        <p:attrNameLst>
                                          <p:attrName>ppt_w</p:attrName>
                                        </p:attrNameLst>
                                      </p:cBhvr>
                                      <p:tavLst>
                                        <p:tav tm="0">
                                          <p:val>
                                            <p:fltVal val="0"/>
                                          </p:val>
                                        </p:tav>
                                        <p:tav tm="100000">
                                          <p:val>
                                            <p:strVal val="#ppt_w"/>
                                          </p:val>
                                        </p:tav>
                                      </p:tavLst>
                                    </p:anim>
                                    <p:anim calcmode="lin" valueType="num">
                                      <p:cBhvr>
                                        <p:cTn id="76" dur="1000" fill="hold"/>
                                        <p:tgtEl>
                                          <p:spTgt spid="25"/>
                                        </p:tgtEl>
                                        <p:attrNameLst>
                                          <p:attrName>ppt_h</p:attrName>
                                        </p:attrNameLst>
                                      </p:cBhvr>
                                      <p:tavLst>
                                        <p:tav tm="0">
                                          <p:val>
                                            <p:fltVal val="0"/>
                                          </p:val>
                                        </p:tav>
                                        <p:tav tm="100000">
                                          <p:val>
                                            <p:strVal val="#ppt_h"/>
                                          </p:val>
                                        </p:tav>
                                      </p:tavLst>
                                    </p:anim>
                                    <p:anim calcmode="lin" valueType="num">
                                      <p:cBhvr>
                                        <p:cTn id="77" dur="1000" fill="hold"/>
                                        <p:tgtEl>
                                          <p:spTgt spid="25"/>
                                        </p:tgtEl>
                                        <p:attrNameLst>
                                          <p:attrName>style.rotation</p:attrName>
                                        </p:attrNameLst>
                                      </p:cBhvr>
                                      <p:tavLst>
                                        <p:tav tm="0">
                                          <p:val>
                                            <p:fltVal val="90"/>
                                          </p:val>
                                        </p:tav>
                                        <p:tav tm="100000">
                                          <p:val>
                                            <p:fltVal val="0"/>
                                          </p:val>
                                        </p:tav>
                                      </p:tavLst>
                                    </p:anim>
                                    <p:animEffect transition="in" filter="fade">
                                      <p:cBhvr>
                                        <p:cTn id="7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0" grpId="0" animBg="1"/>
      <p:bldP spid="14" grpId="0"/>
      <p:bldP spid="18"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963614"/>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 </a:t>
            </a:r>
            <a:r>
              <a:rPr lang="zh-TW" altLang="en-US" sz="1600" dirty="0">
                <a:latin typeface="微软雅黑" panose="020B0503020204020204" pitchFamily="34" charset="-122"/>
                <a:ea typeface="微软雅黑" panose="020B0503020204020204" pitchFamily="34" charset="-122"/>
              </a:rPr>
              <a:t>業務費：研究人力費</a:t>
            </a:r>
          </a:p>
          <a:p>
            <a:endParaRPr lang="en-US" altLang="zh-TW" sz="1600" dirty="0"/>
          </a:p>
          <a:p>
            <a:pPr lvl="2">
              <a:lnSpc>
                <a:spcPct val="130000"/>
              </a:lnSpc>
            </a:pPr>
            <a:endParaRPr lang="en-US" altLang="zh-TW" sz="1600" dirty="0">
              <a:latin typeface="微软雅黑" panose="020B0503020204020204" pitchFamily="34" charset="-122"/>
              <a:ea typeface="微软雅黑" panose="020B0503020204020204" pitchFamily="34" charset="-122"/>
            </a:endParaRPr>
          </a:p>
          <a:p>
            <a:endParaRPr lang="en-US" altLang="zh-TW" sz="1600" dirty="0"/>
          </a:p>
          <a:p>
            <a:endParaRPr lang="en-US" altLang="zh-TW" sz="1600" dirty="0">
              <a:latin typeface="微软雅黑" panose="020B0503020204020204" pitchFamily="34" charset="-122"/>
              <a:ea typeface="微软雅黑" panose="020B0503020204020204" pitchFamily="34" charset="-122"/>
            </a:endParaRPr>
          </a:p>
          <a:p>
            <a:endParaRPr lang="en-US" altLang="zh-TW" sz="1600" dirty="0">
              <a:latin typeface="微软雅黑" panose="020B0503020204020204" pitchFamily="34" charset="-122"/>
              <a:ea typeface="微软雅黑" panose="020B0503020204020204" pitchFamily="34" charset="-122"/>
            </a:endParaRPr>
          </a:p>
          <a:p>
            <a:endParaRPr lang="en-US" altLang="zh-TW" sz="1600" dirty="0">
              <a:latin typeface="微软雅黑" panose="020B0503020204020204" pitchFamily="34" charset="-122"/>
              <a:ea typeface="微软雅黑" panose="020B0503020204020204" pitchFamily="34" charset="-122"/>
            </a:endParaRPr>
          </a:p>
        </p:txBody>
      </p:sp>
      <p:graphicFrame>
        <p:nvGraphicFramePr>
          <p:cNvPr id="8" name="資料庫圖表 7"/>
          <p:cNvGraphicFramePr/>
          <p:nvPr>
            <p:extLst>
              <p:ext uri="{D42A27DB-BD31-4B8C-83A1-F6EECF244321}">
                <p14:modId xmlns:p14="http://schemas.microsoft.com/office/powerpoint/2010/main" val="4243098759"/>
              </p:ext>
            </p:extLst>
          </p:nvPr>
        </p:nvGraphicFramePr>
        <p:xfrm>
          <a:off x="583660" y="505838"/>
          <a:ext cx="7036340" cy="409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1274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5" name="矩形 4"/>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6" name="矩形 5"/>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7" name="矩形 6"/>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8" name="矩形 7"/>
          <p:cNvSpPr/>
          <p:nvPr/>
        </p:nvSpPr>
        <p:spPr>
          <a:xfrm rot="2700000">
            <a:off x="255826" y="3652442"/>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矩形 8"/>
          <p:cNvSpPr/>
          <p:nvPr/>
        </p:nvSpPr>
        <p:spPr>
          <a:xfrm rot="2700000">
            <a:off x="1475483" y="4090779"/>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0" name="矩形 9"/>
          <p:cNvSpPr/>
          <p:nvPr/>
        </p:nvSpPr>
        <p:spPr>
          <a:xfrm rot="2700000">
            <a:off x="196710" y="35649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1" name="矩形 10"/>
          <p:cNvSpPr/>
          <p:nvPr/>
        </p:nvSpPr>
        <p:spPr>
          <a:xfrm rot="2700000">
            <a:off x="2561347" y="4495516"/>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矩形 11"/>
          <p:cNvSpPr/>
          <p:nvPr/>
        </p:nvSpPr>
        <p:spPr>
          <a:xfrm>
            <a:off x="1" y="1815863"/>
            <a:ext cx="9144000" cy="1511774"/>
          </a:xfrm>
          <a:prstGeom prst="rect">
            <a:avLst/>
          </a:prstGeom>
          <a:gradFill>
            <a:gsLst>
              <a:gs pos="0">
                <a:srgbClr val="03435C"/>
              </a:gs>
              <a:gs pos="100000">
                <a:srgbClr val="037A9B"/>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cxnSp>
        <p:nvCxnSpPr>
          <p:cNvPr id="13" name="直接连接符 12"/>
          <p:cNvCxnSpPr/>
          <p:nvPr/>
        </p:nvCxnSpPr>
        <p:spPr>
          <a:xfrm>
            <a:off x="3924097" y="2551402"/>
            <a:ext cx="2321653"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86072" y="2057513"/>
            <a:ext cx="1997701" cy="500113"/>
          </a:xfrm>
          <a:prstGeom prst="rect">
            <a:avLst/>
          </a:prstGeom>
        </p:spPr>
        <p:txBody>
          <a:bodyPr wrap="square" lIns="68555" tIns="34278" rIns="68555" bIns="34278">
            <a:spAutoFit/>
          </a:bodyPr>
          <a:lstStyle/>
          <a:p>
            <a:pPr algn="ctr">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結案</a:t>
            </a:r>
          </a:p>
        </p:txBody>
      </p:sp>
      <p:grpSp>
        <p:nvGrpSpPr>
          <p:cNvPr id="35" name="组合 34"/>
          <p:cNvGrpSpPr/>
          <p:nvPr/>
        </p:nvGrpSpPr>
        <p:grpSpPr>
          <a:xfrm>
            <a:off x="2931629" y="2011218"/>
            <a:ext cx="1046460" cy="1046460"/>
            <a:chOff x="1677608" y="2996952"/>
            <a:chExt cx="1395643" cy="1395643"/>
          </a:xfrm>
        </p:grpSpPr>
        <p:sp>
          <p:nvSpPr>
            <p:cNvPr id="3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37" name="Oval 29"/>
            <p:cNvSpPr>
              <a:spLocks noChangeAspect="1"/>
            </p:cNvSpPr>
            <p:nvPr/>
          </p:nvSpPr>
          <p:spPr>
            <a:xfrm>
              <a:off x="1850114" y="3169458"/>
              <a:ext cx="1050630" cy="1050630"/>
            </a:xfrm>
            <a:prstGeom prst="ellipse">
              <a:avLst/>
            </a:prstGeom>
            <a:gradFill>
              <a:gsLst>
                <a:gs pos="0">
                  <a:srgbClr val="03435C"/>
                </a:gs>
                <a:gs pos="100000">
                  <a:srgbClr val="037A9B"/>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
        <p:nvSpPr>
          <p:cNvPr id="38" name="KSO_Shape"/>
          <p:cNvSpPr/>
          <p:nvPr/>
        </p:nvSpPr>
        <p:spPr bwMode="auto">
          <a:xfrm>
            <a:off x="3255580" y="2355783"/>
            <a:ext cx="442242" cy="37590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dirty="0">
              <a:solidFill>
                <a:srgbClr val="1C666E"/>
              </a:solidFill>
              <a:latin typeface="微软雅黑" panose="020B0503020204020204" pitchFamily="34" charset="-122"/>
              <a:ea typeface="宋体" panose="02010600030101010101" pitchFamily="2" charset="-122"/>
            </a:endParaRPr>
          </a:p>
        </p:txBody>
      </p:sp>
      <p:sp>
        <p:nvSpPr>
          <p:cNvPr id="39" name="文本框 23"/>
          <p:cNvSpPr txBox="1"/>
          <p:nvPr/>
        </p:nvSpPr>
        <p:spPr>
          <a:xfrm>
            <a:off x="3697822" y="2786214"/>
            <a:ext cx="5430945" cy="369332"/>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  </a:t>
            </a:r>
            <a:r>
              <a:rPr lang="en-US" altLang="zh-TW" sz="1400" b="1" dirty="0">
                <a:solidFill>
                  <a:schemeClr val="bg1"/>
                </a:solidFill>
                <a:latin typeface="微软雅黑" panose="020B0503020204020204" pitchFamily="34" charset="-122"/>
                <a:ea typeface="微软雅黑" panose="020B0503020204020204" pitchFamily="34" charset="-122"/>
              </a:rPr>
              <a:t>【</a:t>
            </a:r>
            <a:r>
              <a:rPr lang="zh-TW" altLang="en-US" sz="1800" b="1" u="heavy" dirty="0">
                <a:solidFill>
                  <a:schemeClr val="bg1"/>
                </a:solidFill>
                <a:latin typeface="微软雅黑" panose="020B0503020204020204" pitchFamily="34" charset="-122"/>
                <a:ea typeface="微软雅黑" panose="020B0503020204020204" pitchFamily="34" charset="-122"/>
              </a:rPr>
              <a:t>當年期</a:t>
            </a:r>
            <a:r>
              <a:rPr lang="zh-TW" altLang="en-US" sz="1800" b="1" dirty="0">
                <a:solidFill>
                  <a:schemeClr val="bg1"/>
                </a:solidFill>
                <a:latin typeface="微软雅黑" panose="020B0503020204020204" pitchFamily="34" charset="-122"/>
                <a:ea typeface="微软雅黑" panose="020B0503020204020204" pitchFamily="34" charset="-122"/>
              </a:rPr>
              <a:t>或</a:t>
            </a:r>
            <a:r>
              <a:rPr lang="zh-TW" altLang="en-US" sz="1800" b="1" u="heavy" dirty="0">
                <a:solidFill>
                  <a:schemeClr val="bg1"/>
                </a:solidFill>
                <a:latin typeface="微软雅黑" panose="020B0503020204020204" pitchFamily="34" charset="-122"/>
                <a:ea typeface="微软雅黑" panose="020B0503020204020204" pitchFamily="34" charset="-122"/>
              </a:rPr>
              <a:t>多年期</a:t>
            </a:r>
            <a:r>
              <a:rPr lang="zh-TW" altLang="en-US" sz="1800" b="1" dirty="0">
                <a:solidFill>
                  <a:schemeClr val="bg1"/>
                </a:solidFill>
                <a:latin typeface="微软雅黑" panose="020B0503020204020204" pitchFamily="34" charset="-122"/>
                <a:ea typeface="微软雅黑" panose="020B0503020204020204" pitchFamily="34" charset="-122"/>
              </a:rPr>
              <a:t>專題計畫－都須辦理結案事宜</a:t>
            </a:r>
            <a:r>
              <a:rPr lang="en-US" altLang="zh-TW" sz="1800" b="1" dirty="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8056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par>
                          <p:cTn id="53" fill="hold">
                            <p:stCondLst>
                              <p:cond delay="1250"/>
                            </p:stCondLst>
                            <p:childTnLst>
                              <p:par>
                                <p:cTn id="54" presetID="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1750"/>
                            </p:stCondLst>
                            <p:childTnLst>
                              <p:par>
                                <p:cTn id="59" presetID="26"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290">
                                          <p:stCondLst>
                                            <p:cond delay="0"/>
                                          </p:stCondLst>
                                        </p:cTn>
                                        <p:tgtEl>
                                          <p:spTgt spid="35"/>
                                        </p:tgtEl>
                                      </p:cBhvr>
                                    </p:animEffect>
                                    <p:anim calcmode="lin" valueType="num">
                                      <p:cBhvr>
                                        <p:cTn id="62"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67" dur="13">
                                          <p:stCondLst>
                                            <p:cond delay="325"/>
                                          </p:stCondLst>
                                        </p:cTn>
                                        <p:tgtEl>
                                          <p:spTgt spid="35"/>
                                        </p:tgtEl>
                                      </p:cBhvr>
                                      <p:to x="100000" y="60000"/>
                                    </p:animScale>
                                    <p:animScale>
                                      <p:cBhvr>
                                        <p:cTn id="68" dur="83" decel="50000">
                                          <p:stCondLst>
                                            <p:cond delay="338"/>
                                          </p:stCondLst>
                                        </p:cTn>
                                        <p:tgtEl>
                                          <p:spTgt spid="35"/>
                                        </p:tgtEl>
                                      </p:cBhvr>
                                      <p:to x="100000" y="100000"/>
                                    </p:animScale>
                                    <p:animScale>
                                      <p:cBhvr>
                                        <p:cTn id="69" dur="13">
                                          <p:stCondLst>
                                            <p:cond delay="656"/>
                                          </p:stCondLst>
                                        </p:cTn>
                                        <p:tgtEl>
                                          <p:spTgt spid="35"/>
                                        </p:tgtEl>
                                      </p:cBhvr>
                                      <p:to x="100000" y="80000"/>
                                    </p:animScale>
                                    <p:animScale>
                                      <p:cBhvr>
                                        <p:cTn id="70" dur="83" decel="50000">
                                          <p:stCondLst>
                                            <p:cond delay="669"/>
                                          </p:stCondLst>
                                        </p:cTn>
                                        <p:tgtEl>
                                          <p:spTgt spid="35"/>
                                        </p:tgtEl>
                                      </p:cBhvr>
                                      <p:to x="100000" y="100000"/>
                                    </p:animScale>
                                    <p:animScale>
                                      <p:cBhvr>
                                        <p:cTn id="71" dur="13">
                                          <p:stCondLst>
                                            <p:cond delay="821"/>
                                          </p:stCondLst>
                                        </p:cTn>
                                        <p:tgtEl>
                                          <p:spTgt spid="35"/>
                                        </p:tgtEl>
                                      </p:cBhvr>
                                      <p:to x="100000" y="90000"/>
                                    </p:animScale>
                                    <p:animScale>
                                      <p:cBhvr>
                                        <p:cTn id="72" dur="83" decel="50000">
                                          <p:stCondLst>
                                            <p:cond delay="834"/>
                                          </p:stCondLst>
                                        </p:cTn>
                                        <p:tgtEl>
                                          <p:spTgt spid="35"/>
                                        </p:tgtEl>
                                      </p:cBhvr>
                                      <p:to x="100000" y="100000"/>
                                    </p:animScale>
                                    <p:animScale>
                                      <p:cBhvr>
                                        <p:cTn id="73" dur="13">
                                          <p:stCondLst>
                                            <p:cond delay="904"/>
                                          </p:stCondLst>
                                        </p:cTn>
                                        <p:tgtEl>
                                          <p:spTgt spid="35"/>
                                        </p:tgtEl>
                                      </p:cBhvr>
                                      <p:to x="100000" y="95000"/>
                                    </p:animScale>
                                    <p:animScale>
                                      <p:cBhvr>
                                        <p:cTn id="74" dur="83" decel="50000">
                                          <p:stCondLst>
                                            <p:cond delay="917"/>
                                          </p:stCondLst>
                                        </p:cTn>
                                        <p:tgtEl>
                                          <p:spTgt spid="35"/>
                                        </p:tgtEl>
                                      </p:cBhvr>
                                      <p:to x="100000" y="100000"/>
                                    </p:animScale>
                                  </p:childTnLst>
                                </p:cTn>
                              </p:par>
                              <p:par>
                                <p:cTn id="75" presetID="10" presetClass="entr" presetSubtype="0" fill="hold" grpId="0" nodeType="withEffect">
                                  <p:stCondLst>
                                    <p:cond delay="100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par>
                          <p:cTn id="78" fill="hold">
                            <p:stCondLst>
                              <p:cond delay="3250"/>
                            </p:stCondLst>
                            <p:childTnLst>
                              <p:par>
                                <p:cTn id="79" presetID="22" presetClass="entr" presetSubtype="8"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par>
                                <p:cTn id="82" presetID="2" presetClass="entr" presetSubtype="2" fill="hold" grpId="0" nodeType="withEffect">
                                  <p:stCondLst>
                                    <p:cond delay="50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1+#ppt_w/2"/>
                                          </p:val>
                                        </p:tav>
                                        <p:tav tm="100000">
                                          <p:val>
                                            <p:strVal val="#ppt_x"/>
                                          </p:val>
                                        </p:tav>
                                      </p:tavLst>
                                    </p:anim>
                                    <p:anim calcmode="lin" valueType="num">
                                      <p:cBhvr additive="base">
                                        <p:cTn id="8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4270" y="103840"/>
            <a:ext cx="8746732" cy="523220"/>
            <a:chOff x="640732" y="134244"/>
            <a:chExt cx="11662316" cy="697628"/>
          </a:xfrm>
        </p:grpSpPr>
        <p:sp>
          <p:nvSpPr>
            <p:cNvPr id="5" name="文本框 23"/>
            <p:cNvSpPr txBox="1"/>
            <p:nvPr/>
          </p:nvSpPr>
          <p:spPr>
            <a:xfrm>
              <a:off x="877657" y="134244"/>
              <a:ext cx="1203749" cy="697628"/>
            </a:xfrm>
            <a:prstGeom prst="rect">
              <a:avLst/>
            </a:prstGeom>
            <a:noFill/>
          </p:spPr>
          <p:txBody>
            <a:bodyPr wrap="non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結案</a:t>
              </a:r>
            </a:p>
          </p:txBody>
        </p:sp>
        <p:sp>
          <p:nvSpPr>
            <p:cNvPr id="6" name="等腰三角形 5"/>
            <p:cNvSpPr/>
            <p:nvPr/>
          </p:nvSpPr>
          <p:spPr>
            <a:xfrm rot="16200000" flipH="1" flipV="1">
              <a:off x="626000" y="379574"/>
              <a:ext cx="315939" cy="286476"/>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1738958" y="251804"/>
              <a:ext cx="10564090" cy="533481"/>
            </a:xfrm>
            <a:prstGeom prst="rect">
              <a:avLst/>
            </a:prstGeom>
            <a:noFill/>
          </p:spPr>
          <p:txBody>
            <a:bodyPr wrap="square" rtlCol="0">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TW"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TW"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當年期或多年期專題計畫－都須辦理結案事宜</a:t>
              </a:r>
              <a:r>
                <a:rPr lang="en-US" altLang="zh-TW" sz="2000" b="1"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TW"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6" name="Group 4"/>
          <p:cNvGrpSpPr>
            <a:grpSpLocks noChangeAspect="1"/>
          </p:cNvGrpSpPr>
          <p:nvPr/>
        </p:nvGrpSpPr>
        <p:grpSpPr bwMode="auto">
          <a:xfrm rot="8519433">
            <a:off x="4059957" y="909678"/>
            <a:ext cx="529791" cy="842692"/>
            <a:chOff x="2813" y="511"/>
            <a:chExt cx="916" cy="1457"/>
          </a:xfrm>
          <a:gradFill>
            <a:gsLst>
              <a:gs pos="0">
                <a:srgbClr val="C72319"/>
              </a:gs>
              <a:gs pos="100000">
                <a:srgbClr val="F34347"/>
              </a:gs>
            </a:gsLst>
            <a:lin ang="5400000" scaled="1"/>
          </a:gradFill>
        </p:grpSpPr>
        <p:sp>
          <p:nvSpPr>
            <p:cNvPr id="17" name="Freeform 5"/>
            <p:cNvSpPr>
              <a:spLocks noEditPoints="1"/>
            </p:cNvSpPr>
            <p:nvPr/>
          </p:nvSpPr>
          <p:spPr bwMode="auto">
            <a:xfrm>
              <a:off x="2813" y="1159"/>
              <a:ext cx="248" cy="546"/>
            </a:xfrm>
            <a:custGeom>
              <a:avLst/>
              <a:gdLst>
                <a:gd name="T0" fmla="*/ 0 w 104"/>
                <a:gd name="T1" fmla="*/ 108 h 230"/>
                <a:gd name="T2" fmla="*/ 21 w 104"/>
                <a:gd name="T3" fmla="*/ 230 h 230"/>
                <a:gd name="T4" fmla="*/ 78 w 104"/>
                <a:gd name="T5" fmla="*/ 144 h 230"/>
                <a:gd name="T6" fmla="*/ 104 w 104"/>
                <a:gd name="T7" fmla="*/ 144 h 230"/>
                <a:gd name="T8" fmla="*/ 59 w 104"/>
                <a:gd name="T9" fmla="*/ 0 h 230"/>
                <a:gd name="T10" fmla="*/ 0 w 104"/>
                <a:gd name="T11" fmla="*/ 108 h 230"/>
                <a:gd name="T12" fmla="*/ 0 w 104"/>
                <a:gd name="T13" fmla="*/ 108 h 230"/>
                <a:gd name="T14" fmla="*/ 0 w 104"/>
                <a:gd name="T15" fmla="*/ 108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230">
                  <a:moveTo>
                    <a:pt x="0" y="108"/>
                  </a:moveTo>
                  <a:cubicBezTo>
                    <a:pt x="21" y="230"/>
                    <a:pt x="21" y="230"/>
                    <a:pt x="21" y="230"/>
                  </a:cubicBezTo>
                  <a:cubicBezTo>
                    <a:pt x="78" y="144"/>
                    <a:pt x="78" y="144"/>
                    <a:pt x="78" y="144"/>
                  </a:cubicBezTo>
                  <a:cubicBezTo>
                    <a:pt x="104" y="144"/>
                    <a:pt x="104" y="144"/>
                    <a:pt x="104" y="144"/>
                  </a:cubicBezTo>
                  <a:cubicBezTo>
                    <a:pt x="84" y="86"/>
                    <a:pt x="70" y="38"/>
                    <a:pt x="59" y="0"/>
                  </a:cubicBezTo>
                  <a:lnTo>
                    <a:pt x="0" y="108"/>
                  </a:lnTo>
                  <a:close/>
                  <a:moveTo>
                    <a:pt x="0" y="108"/>
                  </a:moveTo>
                  <a:cubicBezTo>
                    <a:pt x="0" y="108"/>
                    <a:pt x="0" y="108"/>
                    <a:pt x="0" y="1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sp>
          <p:nvSpPr>
            <p:cNvPr id="18" name="Freeform 6"/>
            <p:cNvSpPr>
              <a:spLocks noEditPoints="1"/>
            </p:cNvSpPr>
            <p:nvPr/>
          </p:nvSpPr>
          <p:spPr bwMode="auto">
            <a:xfrm>
              <a:off x="3482" y="1159"/>
              <a:ext cx="247" cy="546"/>
            </a:xfrm>
            <a:custGeom>
              <a:avLst/>
              <a:gdLst>
                <a:gd name="T0" fmla="*/ 45 w 104"/>
                <a:gd name="T1" fmla="*/ 0 h 230"/>
                <a:gd name="T2" fmla="*/ 0 w 104"/>
                <a:gd name="T3" fmla="*/ 144 h 230"/>
                <a:gd name="T4" fmla="*/ 26 w 104"/>
                <a:gd name="T5" fmla="*/ 144 h 230"/>
                <a:gd name="T6" fmla="*/ 84 w 104"/>
                <a:gd name="T7" fmla="*/ 230 h 230"/>
                <a:gd name="T8" fmla="*/ 104 w 104"/>
                <a:gd name="T9" fmla="*/ 108 h 230"/>
                <a:gd name="T10" fmla="*/ 45 w 104"/>
                <a:gd name="T11" fmla="*/ 0 h 230"/>
                <a:gd name="T12" fmla="*/ 45 w 104"/>
                <a:gd name="T13" fmla="*/ 0 h 230"/>
                <a:gd name="T14" fmla="*/ 45 w 104"/>
                <a:gd name="T15" fmla="*/ 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230">
                  <a:moveTo>
                    <a:pt x="45" y="0"/>
                  </a:moveTo>
                  <a:cubicBezTo>
                    <a:pt x="35" y="38"/>
                    <a:pt x="20" y="86"/>
                    <a:pt x="0" y="144"/>
                  </a:cubicBezTo>
                  <a:cubicBezTo>
                    <a:pt x="26" y="144"/>
                    <a:pt x="26" y="144"/>
                    <a:pt x="26" y="144"/>
                  </a:cubicBezTo>
                  <a:cubicBezTo>
                    <a:pt x="84" y="230"/>
                    <a:pt x="84" y="230"/>
                    <a:pt x="84" y="230"/>
                  </a:cubicBezTo>
                  <a:cubicBezTo>
                    <a:pt x="104" y="108"/>
                    <a:pt x="104" y="108"/>
                    <a:pt x="104" y="108"/>
                  </a:cubicBezTo>
                  <a:lnTo>
                    <a:pt x="45" y="0"/>
                  </a:lnTo>
                  <a:close/>
                  <a:moveTo>
                    <a:pt x="45" y="0"/>
                  </a:moveTo>
                  <a:cubicBezTo>
                    <a:pt x="45" y="0"/>
                    <a:pt x="45" y="0"/>
                    <a:pt x="4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sp>
          <p:nvSpPr>
            <p:cNvPr id="19" name="Freeform 7"/>
            <p:cNvSpPr>
              <a:spLocks noEditPoints="1"/>
            </p:cNvSpPr>
            <p:nvPr/>
          </p:nvSpPr>
          <p:spPr bwMode="auto">
            <a:xfrm>
              <a:off x="3172" y="1669"/>
              <a:ext cx="198" cy="299"/>
            </a:xfrm>
            <a:custGeom>
              <a:avLst/>
              <a:gdLst>
                <a:gd name="T0" fmla="*/ 42 w 83"/>
                <a:gd name="T1" fmla="*/ 0 h 126"/>
                <a:gd name="T2" fmla="*/ 0 w 83"/>
                <a:gd name="T3" fmla="*/ 41 h 126"/>
                <a:gd name="T4" fmla="*/ 42 w 83"/>
                <a:gd name="T5" fmla="*/ 126 h 126"/>
                <a:gd name="T6" fmla="*/ 83 w 83"/>
                <a:gd name="T7" fmla="*/ 41 h 126"/>
                <a:gd name="T8" fmla="*/ 42 w 83"/>
                <a:gd name="T9" fmla="*/ 0 h 126"/>
                <a:gd name="T10" fmla="*/ 42 w 83"/>
                <a:gd name="T11" fmla="*/ 0 h 126"/>
                <a:gd name="T12" fmla="*/ 42 w 83"/>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83" h="126">
                  <a:moveTo>
                    <a:pt x="42" y="0"/>
                  </a:moveTo>
                  <a:cubicBezTo>
                    <a:pt x="19" y="0"/>
                    <a:pt x="0" y="18"/>
                    <a:pt x="0" y="41"/>
                  </a:cubicBezTo>
                  <a:cubicBezTo>
                    <a:pt x="0" y="64"/>
                    <a:pt x="42" y="126"/>
                    <a:pt x="42" y="126"/>
                  </a:cubicBezTo>
                  <a:cubicBezTo>
                    <a:pt x="42" y="126"/>
                    <a:pt x="83" y="64"/>
                    <a:pt x="83" y="41"/>
                  </a:cubicBezTo>
                  <a:cubicBezTo>
                    <a:pt x="83" y="18"/>
                    <a:pt x="65" y="0"/>
                    <a:pt x="42" y="0"/>
                  </a:cubicBezTo>
                  <a:close/>
                  <a:moveTo>
                    <a:pt x="42" y="0"/>
                  </a:moveTo>
                  <a:cubicBezTo>
                    <a:pt x="42" y="0"/>
                    <a:pt x="42"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sp>
          <p:nvSpPr>
            <p:cNvPr id="20" name="Freeform 8"/>
            <p:cNvSpPr>
              <a:spLocks noEditPoints="1"/>
            </p:cNvSpPr>
            <p:nvPr/>
          </p:nvSpPr>
          <p:spPr bwMode="auto">
            <a:xfrm>
              <a:off x="2968" y="872"/>
              <a:ext cx="609" cy="759"/>
            </a:xfrm>
            <a:custGeom>
              <a:avLst/>
              <a:gdLst>
                <a:gd name="T0" fmla="*/ 128 w 256"/>
                <a:gd name="T1" fmla="*/ 0 h 320"/>
                <a:gd name="T2" fmla="*/ 58 w 256"/>
                <a:gd name="T3" fmla="*/ 14 h 320"/>
                <a:gd name="T4" fmla="*/ 94 w 256"/>
                <a:gd name="T5" fmla="*/ 282 h 320"/>
                <a:gd name="T6" fmla="*/ 28 w 256"/>
                <a:gd name="T7" fmla="*/ 29 h 320"/>
                <a:gd name="T8" fmla="*/ 0 w 256"/>
                <a:gd name="T9" fmla="*/ 50 h 320"/>
                <a:gd name="T10" fmla="*/ 81 w 256"/>
                <a:gd name="T11" fmla="*/ 320 h 320"/>
                <a:gd name="T12" fmla="*/ 175 w 256"/>
                <a:gd name="T13" fmla="*/ 320 h 320"/>
                <a:gd name="T14" fmla="*/ 256 w 256"/>
                <a:gd name="T15" fmla="*/ 50 h 320"/>
                <a:gd name="T16" fmla="*/ 128 w 256"/>
                <a:gd name="T17" fmla="*/ 0 h 320"/>
                <a:gd name="T18" fmla="*/ 128 w 256"/>
                <a:gd name="T19" fmla="*/ 0 h 320"/>
                <a:gd name="T20" fmla="*/ 128 w 256"/>
                <a:gd name="T21"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320">
                  <a:moveTo>
                    <a:pt x="128" y="0"/>
                  </a:moveTo>
                  <a:cubicBezTo>
                    <a:pt x="103" y="0"/>
                    <a:pt x="80" y="5"/>
                    <a:pt x="58" y="14"/>
                  </a:cubicBezTo>
                  <a:cubicBezTo>
                    <a:pt x="58" y="102"/>
                    <a:pt x="82" y="207"/>
                    <a:pt x="94" y="282"/>
                  </a:cubicBezTo>
                  <a:cubicBezTo>
                    <a:pt x="79" y="235"/>
                    <a:pt x="30" y="125"/>
                    <a:pt x="28" y="29"/>
                  </a:cubicBezTo>
                  <a:cubicBezTo>
                    <a:pt x="18" y="35"/>
                    <a:pt x="9" y="42"/>
                    <a:pt x="0" y="50"/>
                  </a:cubicBezTo>
                  <a:cubicBezTo>
                    <a:pt x="7" y="104"/>
                    <a:pt x="48" y="225"/>
                    <a:pt x="81" y="320"/>
                  </a:cubicBezTo>
                  <a:cubicBezTo>
                    <a:pt x="175" y="320"/>
                    <a:pt x="175" y="320"/>
                    <a:pt x="175" y="320"/>
                  </a:cubicBezTo>
                  <a:cubicBezTo>
                    <a:pt x="208" y="225"/>
                    <a:pt x="248" y="104"/>
                    <a:pt x="256" y="50"/>
                  </a:cubicBezTo>
                  <a:cubicBezTo>
                    <a:pt x="222" y="19"/>
                    <a:pt x="177" y="0"/>
                    <a:pt x="128" y="0"/>
                  </a:cubicBezTo>
                  <a:close/>
                  <a:moveTo>
                    <a:pt x="128" y="0"/>
                  </a:moveTo>
                  <a:cubicBezTo>
                    <a:pt x="128" y="0"/>
                    <a:pt x="12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sp>
          <p:nvSpPr>
            <p:cNvPr id="21" name="Freeform 9"/>
            <p:cNvSpPr>
              <a:spLocks noEditPoints="1"/>
            </p:cNvSpPr>
            <p:nvPr/>
          </p:nvSpPr>
          <p:spPr bwMode="auto">
            <a:xfrm>
              <a:off x="2968" y="511"/>
              <a:ext cx="609" cy="391"/>
            </a:xfrm>
            <a:custGeom>
              <a:avLst/>
              <a:gdLst>
                <a:gd name="T0" fmla="*/ 86 w 256"/>
                <a:gd name="T1" fmla="*/ 42 h 165"/>
                <a:gd name="T2" fmla="*/ 59 w 256"/>
                <a:gd name="T3" fmla="*/ 135 h 165"/>
                <a:gd name="T4" fmla="*/ 128 w 256"/>
                <a:gd name="T5" fmla="*/ 124 h 165"/>
                <a:gd name="T6" fmla="*/ 256 w 256"/>
                <a:gd name="T7" fmla="*/ 165 h 165"/>
                <a:gd name="T8" fmla="*/ 128 w 256"/>
                <a:gd name="T9" fmla="*/ 0 h 165"/>
                <a:gd name="T10" fmla="*/ 0 w 256"/>
                <a:gd name="T11" fmla="*/ 165 h 165"/>
                <a:gd name="T12" fmla="*/ 30 w 256"/>
                <a:gd name="T13" fmla="*/ 147 h 165"/>
                <a:gd name="T14" fmla="*/ 86 w 256"/>
                <a:gd name="T15" fmla="*/ 42 h 165"/>
                <a:gd name="T16" fmla="*/ 86 w 256"/>
                <a:gd name="T17" fmla="*/ 42 h 165"/>
                <a:gd name="T18" fmla="*/ 86 w 256"/>
                <a:gd name="T19" fmla="*/ 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65">
                  <a:moveTo>
                    <a:pt x="86" y="42"/>
                  </a:moveTo>
                  <a:cubicBezTo>
                    <a:pt x="70" y="67"/>
                    <a:pt x="62" y="99"/>
                    <a:pt x="59" y="135"/>
                  </a:cubicBezTo>
                  <a:cubicBezTo>
                    <a:pt x="81" y="128"/>
                    <a:pt x="104" y="124"/>
                    <a:pt x="128" y="124"/>
                  </a:cubicBezTo>
                  <a:cubicBezTo>
                    <a:pt x="176" y="124"/>
                    <a:pt x="220" y="139"/>
                    <a:pt x="256" y="165"/>
                  </a:cubicBezTo>
                  <a:cubicBezTo>
                    <a:pt x="245" y="29"/>
                    <a:pt x="128" y="0"/>
                    <a:pt x="128" y="0"/>
                  </a:cubicBezTo>
                  <a:cubicBezTo>
                    <a:pt x="128" y="0"/>
                    <a:pt x="11" y="29"/>
                    <a:pt x="0" y="165"/>
                  </a:cubicBezTo>
                  <a:cubicBezTo>
                    <a:pt x="9" y="158"/>
                    <a:pt x="19" y="152"/>
                    <a:pt x="30" y="147"/>
                  </a:cubicBezTo>
                  <a:cubicBezTo>
                    <a:pt x="34" y="105"/>
                    <a:pt x="50" y="67"/>
                    <a:pt x="86" y="42"/>
                  </a:cubicBezTo>
                  <a:close/>
                  <a:moveTo>
                    <a:pt x="86" y="42"/>
                  </a:moveTo>
                  <a:cubicBezTo>
                    <a:pt x="86" y="42"/>
                    <a:pt x="86" y="42"/>
                    <a:pt x="86"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2" dirty="0">
                <a:latin typeface="微软雅黑" panose="020B0503020204020204" pitchFamily="34" charset="-122"/>
              </a:endParaRPr>
            </a:p>
          </p:txBody>
        </p:sp>
      </p:grpSp>
      <p:grpSp>
        <p:nvGrpSpPr>
          <p:cNvPr id="28" name="组合 27"/>
          <p:cNvGrpSpPr/>
          <p:nvPr/>
        </p:nvGrpSpPr>
        <p:grpSpPr>
          <a:xfrm>
            <a:off x="4982032" y="1071089"/>
            <a:ext cx="3924098" cy="2137200"/>
            <a:chOff x="8711687" y="1481157"/>
            <a:chExt cx="5233494" cy="1921762"/>
          </a:xfrm>
        </p:grpSpPr>
        <p:sp>
          <p:nvSpPr>
            <p:cNvPr id="29" name="矩形 28"/>
            <p:cNvSpPr/>
            <p:nvPr/>
          </p:nvSpPr>
          <p:spPr>
            <a:xfrm>
              <a:off x="8723794" y="1481157"/>
              <a:ext cx="1956600" cy="359777"/>
            </a:xfrm>
            <a:prstGeom prst="rect">
              <a:avLst/>
            </a:prstGeom>
            <a:solidFill>
              <a:schemeClr val="accent4">
                <a:lumMod val="40000"/>
                <a:lumOff val="60000"/>
              </a:schemeClr>
            </a:solidFill>
          </p:spPr>
          <p:txBody>
            <a:bodyPr wrap="none">
              <a:spAutoFit/>
            </a:bodyPr>
            <a:lstStyle/>
            <a:p>
              <a:pPr algn="ctr">
                <a:spcBef>
                  <a:spcPct val="0"/>
                </a:spcBef>
                <a:buFont typeface="Arial" panose="020B0604020202020204" pitchFamily="34" charset="0"/>
                <a:buNone/>
              </a:pPr>
              <a:r>
                <a:rPr lang="zh-TW" altLang="en-US" sz="2000" b="1" dirty="0">
                  <a:solidFill>
                    <a:srgbClr val="059188"/>
                  </a:solidFill>
                  <a:latin typeface="微软雅黑" panose="020B0503020204020204" pitchFamily="34" charset="-122"/>
                  <a:ea typeface="微软雅黑" panose="020B0503020204020204" pitchFamily="34" charset="-122"/>
                  <a:cs typeface="Arial" panose="020B0604020202020204" pitchFamily="34" charset="0"/>
                </a:rPr>
                <a:t>國科會網站</a:t>
              </a:r>
              <a:endParaRPr lang="zh-CN" altLang="en-US" sz="2000" b="1" dirty="0">
                <a:solidFill>
                  <a:srgbClr val="059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矩形 29"/>
            <p:cNvSpPr/>
            <p:nvPr/>
          </p:nvSpPr>
          <p:spPr>
            <a:xfrm>
              <a:off x="8711687" y="2186596"/>
              <a:ext cx="5233494" cy="1216323"/>
            </a:xfrm>
            <a:prstGeom prst="rect">
              <a:avLst/>
            </a:prstGeom>
          </p:spPr>
          <p:txBody>
            <a:bodyPr wrap="square" anchor="ctr">
              <a:spAutoFit/>
            </a:bodyPr>
            <a:lstStyle/>
            <a:p>
              <a:pPr>
                <a:lnSpc>
                  <a:spcPct val="130000"/>
                </a:lnSpc>
              </a:pPr>
              <a:r>
                <a:rPr lang="en-US" altLang="zh-TW" sz="2100" dirty="0">
                  <a:latin typeface="標楷體" panose="03000509000000000000" pitchFamily="65" charset="-120"/>
                  <a:ea typeface="標楷體" panose="03000509000000000000" pitchFamily="65" charset="-120"/>
                </a:rPr>
                <a:t>1.</a:t>
              </a:r>
              <a:r>
                <a:rPr lang="zh-TW" altLang="en-US" sz="2100" dirty="0">
                  <a:latin typeface="標楷體" panose="03000509000000000000" pitchFamily="65" charset="-120"/>
                  <a:ea typeface="標楷體" panose="03000509000000000000" pitchFamily="65" charset="-120"/>
                </a:rPr>
                <a:t>計畫申請書</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含首頁</a:t>
              </a:r>
              <a:r>
                <a:rPr lang="en-US" altLang="zh-TW" sz="2100" dirty="0">
                  <a:latin typeface="標楷體" panose="03000509000000000000" pitchFamily="65" charset="-120"/>
                  <a:ea typeface="標楷體" panose="03000509000000000000"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只需印</a:t>
              </a:r>
              <a:br>
                <a:rPr lang="en-US" altLang="zh-TW" sz="2100" dirty="0">
                  <a:solidFill>
                    <a:srgbClr val="C00000"/>
                  </a:solidFill>
                  <a:latin typeface="標楷體" panose="03000509000000000000" pitchFamily="65" charset="-120"/>
                  <a:ea typeface="標楷體" panose="03000509000000000000" pitchFamily="65" charset="-120"/>
                </a:rPr>
              </a:br>
              <a:r>
                <a:rPr lang="en-US" altLang="zh-TW" sz="2100" dirty="0">
                  <a:solidFill>
                    <a:srgbClr val="C00000"/>
                  </a:solidFill>
                  <a:latin typeface="標楷體" panose="03000509000000000000" pitchFamily="65" charset="-120"/>
                  <a:ea typeface="標楷體" panose="03000509000000000000" pitchFamily="65" charset="-120"/>
                </a:rPr>
                <a:t>  </a:t>
              </a:r>
              <a:r>
                <a:rPr lang="zh-TW" altLang="en-US" sz="2100" dirty="0">
                  <a:solidFill>
                    <a:srgbClr val="C00000"/>
                  </a:solidFill>
                  <a:latin typeface="標楷體" panose="03000509000000000000" pitchFamily="65" charset="-120"/>
                  <a:ea typeface="標楷體" panose="03000509000000000000" pitchFamily="65" charset="-120"/>
                </a:rPr>
                <a:t>與經費有關部份</a:t>
              </a:r>
              <a:endParaRPr lang="en-US" altLang="zh-TW" sz="2100" dirty="0">
                <a:solidFill>
                  <a:srgbClr val="C00000"/>
                </a:solidFill>
                <a:latin typeface="標楷體" panose="03000509000000000000" pitchFamily="65" charset="-120"/>
                <a:ea typeface="標楷體" panose="03000509000000000000" pitchFamily="65" charset="-120"/>
              </a:endParaRPr>
            </a:p>
            <a:p>
              <a:pPr>
                <a:lnSpc>
                  <a:spcPct val="130000"/>
                </a:lnSpc>
              </a:pPr>
              <a:r>
                <a:rPr lang="en-US" altLang="zh-TW" sz="2100" dirty="0">
                  <a:latin typeface="標楷體" panose="03000509000000000000" pitchFamily="65" charset="-120"/>
                  <a:ea typeface="標楷體" panose="03000509000000000000" pitchFamily="65" charset="-120"/>
                </a:rPr>
                <a:t>2.</a:t>
              </a:r>
              <a:r>
                <a:rPr lang="zh-TW" altLang="en-US" sz="2100" dirty="0">
                  <a:latin typeface="標楷體" panose="03000509000000000000" pitchFamily="65" charset="-120"/>
                  <a:ea typeface="標楷體" panose="03000509000000000000" pitchFamily="65" charset="-120"/>
                </a:rPr>
                <a:t>經費核定清單</a:t>
              </a:r>
            </a:p>
          </p:txBody>
        </p:sp>
      </p:grpSp>
      <p:grpSp>
        <p:nvGrpSpPr>
          <p:cNvPr id="31" name="组合 30"/>
          <p:cNvGrpSpPr/>
          <p:nvPr/>
        </p:nvGrpSpPr>
        <p:grpSpPr>
          <a:xfrm>
            <a:off x="310882" y="1062948"/>
            <a:ext cx="4401948" cy="2775514"/>
            <a:chOff x="6587521" y="1064961"/>
            <a:chExt cx="5870792" cy="2621524"/>
          </a:xfrm>
        </p:grpSpPr>
        <p:sp>
          <p:nvSpPr>
            <p:cNvPr id="32" name="矩形 31"/>
            <p:cNvSpPr/>
            <p:nvPr/>
          </p:nvSpPr>
          <p:spPr>
            <a:xfrm>
              <a:off x="6587521" y="1064961"/>
              <a:ext cx="4735280" cy="377911"/>
            </a:xfrm>
            <a:prstGeom prst="rect">
              <a:avLst/>
            </a:prstGeom>
            <a:solidFill>
              <a:schemeClr val="accent4">
                <a:lumMod val="40000"/>
                <a:lumOff val="60000"/>
              </a:schemeClr>
            </a:solidFill>
          </p:spPr>
          <p:txBody>
            <a:bodyPr wrap="square">
              <a:spAutoFit/>
            </a:bodyPr>
            <a:lstStyle/>
            <a:p>
              <a:pPr algn="ctr">
                <a:spcBef>
                  <a:spcPct val="0"/>
                </a:spcBef>
                <a:buFont typeface="Arial" panose="020B0604020202020204" pitchFamily="34" charset="0"/>
                <a:buNone/>
              </a:pPr>
              <a:r>
                <a:rPr lang="zh-TW" altLang="en-US"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rPr>
                <a:t>會計室</a:t>
              </a:r>
              <a:r>
                <a:rPr lang="en-US" altLang="zh-TW"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rPr>
                <a:t>-</a:t>
              </a:r>
              <a:r>
                <a:rPr lang="zh-TW" altLang="en-US"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rPr>
                <a:t>相關檔案下載</a:t>
              </a:r>
              <a:r>
                <a:rPr lang="en-US" altLang="zh-TW"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rPr>
                <a:t>-</a:t>
              </a:r>
              <a:r>
                <a:rPr lang="zh-TW" altLang="en-US"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rPr>
                <a:t>國科會</a:t>
              </a:r>
              <a:endParaRPr lang="zh-CN" altLang="en-US"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6618712" y="1615243"/>
              <a:ext cx="5839601" cy="2071242"/>
            </a:xfrm>
            <a:prstGeom prst="rect">
              <a:avLst/>
            </a:prstGeom>
          </p:spPr>
          <p:txBody>
            <a:bodyPr wrap="square" anchor="ctr">
              <a:spAutoFit/>
            </a:bodyPr>
            <a:lstStyle/>
            <a:p>
              <a:pPr>
                <a:lnSpc>
                  <a:spcPct val="130000"/>
                </a:lnSpc>
              </a:pPr>
              <a:r>
                <a:rPr lang="en-US" altLang="zh-TW" sz="2100" dirty="0">
                  <a:latin typeface="標楷體" panose="03000509000000000000" pitchFamily="65" charset="-120"/>
                  <a:ea typeface="標楷體" panose="03000509000000000000" pitchFamily="65" charset="-120"/>
                </a:rPr>
                <a:t>1.</a:t>
              </a:r>
              <a:r>
                <a:rPr lang="zh-CN" altLang="en-US" sz="2100" dirty="0">
                  <a:latin typeface="標楷體" panose="03000509000000000000" pitchFamily="65" charset="-120"/>
                  <a:ea typeface="標楷體" panose="03000509000000000000" pitchFamily="65" charset="-120"/>
                  <a:cs typeface="Tahoma" panose="020B0604030504040204" pitchFamily="34" charset="0"/>
                </a:rPr>
                <a:t>封面</a:t>
              </a:r>
              <a:endParaRPr lang="en-US" altLang="zh-CN" sz="2100" dirty="0">
                <a:latin typeface="標楷體" panose="03000509000000000000" pitchFamily="65" charset="-120"/>
                <a:ea typeface="標楷體" panose="03000509000000000000" pitchFamily="65" charset="-120"/>
                <a:cs typeface="Tahoma" panose="020B0604030504040204" pitchFamily="34" charset="0"/>
              </a:endParaRPr>
            </a:p>
            <a:p>
              <a:pPr>
                <a:lnSpc>
                  <a:spcPct val="130000"/>
                </a:lnSpc>
              </a:pPr>
              <a:r>
                <a:rPr lang="en-US" altLang="zh-TW" sz="2100" dirty="0">
                  <a:latin typeface="標楷體" panose="03000509000000000000" pitchFamily="65" charset="-120"/>
                  <a:ea typeface="標楷體" panose="03000509000000000000" pitchFamily="65" charset="-120"/>
                  <a:cs typeface="Tahoma" panose="020B0604030504040204" pitchFamily="34" charset="0"/>
                </a:rPr>
                <a:t>2.</a:t>
              </a:r>
              <a:r>
                <a:rPr lang="zh-TW" altLang="en-US" sz="2100" dirty="0">
                  <a:latin typeface="標楷體" panose="03000509000000000000" pitchFamily="65" charset="-120"/>
                  <a:ea typeface="標楷體" panose="03000509000000000000" pitchFamily="65" charset="-120"/>
                  <a:cs typeface="Tahoma" panose="020B0604030504040204" pitchFamily="34" charset="0"/>
                </a:rPr>
                <a:t>經費變更彙報表</a:t>
              </a:r>
              <a:r>
                <a:rPr lang="zh-TW" altLang="en-US" sz="2100" dirty="0">
                  <a:solidFill>
                    <a:srgbClr val="C00000"/>
                  </a:solidFill>
                  <a:latin typeface="標楷體" panose="03000509000000000000" pitchFamily="65" charset="-120"/>
                  <a:ea typeface="標楷體" panose="03000509000000000000" pitchFamily="65" charset="-120"/>
                  <a:cs typeface="Tahoma" panose="020B0604030504040204" pitchFamily="34" charset="0"/>
                </a:rPr>
                <a:t>一式三份</a:t>
              </a:r>
              <a:endParaRPr lang="en-US" altLang="zh-TW" sz="2100" dirty="0">
                <a:solidFill>
                  <a:srgbClr val="C00000"/>
                </a:solidFill>
                <a:latin typeface="標楷體" panose="03000509000000000000" pitchFamily="65" charset="-120"/>
                <a:ea typeface="標楷體" panose="03000509000000000000" pitchFamily="65" charset="-120"/>
                <a:cs typeface="Tahoma" panose="020B0604030504040204" pitchFamily="34" charset="0"/>
              </a:endParaRPr>
            </a:p>
            <a:p>
              <a:pPr>
                <a:lnSpc>
                  <a:spcPct val="130000"/>
                </a:lnSpc>
              </a:pPr>
              <a:r>
                <a:rPr lang="en-US" altLang="zh-TW" sz="2100" dirty="0">
                  <a:solidFill>
                    <a:srgbClr val="FF0000"/>
                  </a:solidFill>
                  <a:latin typeface="標楷體" panose="03000509000000000000" pitchFamily="65" charset="-120"/>
                  <a:ea typeface="標楷體" panose="03000509000000000000" pitchFamily="65" charset="-120"/>
                  <a:cs typeface="Tahoma" panose="020B0604030504040204" pitchFamily="34" charset="0"/>
                </a:rPr>
                <a:t>  </a:t>
              </a:r>
              <a:r>
                <a:rPr lang="en-US" altLang="zh-TW" sz="2100" dirty="0">
                  <a:solidFill>
                    <a:srgbClr val="C00000"/>
                  </a:solidFill>
                  <a:latin typeface="標楷體" panose="03000509000000000000" pitchFamily="65" charset="-120"/>
                  <a:ea typeface="標楷體" panose="03000509000000000000" pitchFamily="65" charset="-120"/>
                  <a:cs typeface="Tahoma" panose="020B0604030504040204" pitchFamily="34" charset="0"/>
                </a:rPr>
                <a:t>(</a:t>
              </a:r>
              <a:r>
                <a:rPr lang="zh-TW" altLang="en-US" sz="2100" dirty="0">
                  <a:solidFill>
                    <a:srgbClr val="C00000"/>
                  </a:solidFill>
                  <a:latin typeface="標楷體" panose="03000509000000000000" pitchFamily="65" charset="-120"/>
                  <a:ea typeface="標楷體" panose="03000509000000000000" pitchFamily="65" charset="-120"/>
                  <a:cs typeface="Tahoma" panose="020B0604030504040204" pitchFamily="34" charset="0"/>
                </a:rPr>
                <a:t>無經費變更者無須檢附</a:t>
              </a:r>
              <a:r>
                <a:rPr lang="en-US" altLang="zh-TW" sz="2100" dirty="0">
                  <a:solidFill>
                    <a:srgbClr val="C00000"/>
                  </a:solidFill>
                  <a:latin typeface="標楷體" panose="03000509000000000000" pitchFamily="65" charset="-120"/>
                  <a:ea typeface="標楷體" panose="03000509000000000000" pitchFamily="65" charset="-120"/>
                  <a:cs typeface="Tahoma" panose="020B0604030504040204" pitchFamily="34" charset="0"/>
                </a:rPr>
                <a:t>)</a:t>
              </a:r>
            </a:p>
            <a:p>
              <a:pPr>
                <a:lnSpc>
                  <a:spcPct val="130000"/>
                </a:lnSpc>
              </a:pPr>
              <a:r>
                <a:rPr lang="en-US" altLang="zh-TW" sz="2100" dirty="0">
                  <a:latin typeface="標楷體" panose="03000509000000000000" pitchFamily="65" charset="-120"/>
                  <a:ea typeface="標楷體" panose="03000509000000000000" pitchFamily="65" charset="-120"/>
                  <a:cs typeface="Tahoma" panose="020B0604030504040204" pitchFamily="34" charset="0"/>
                </a:rPr>
                <a:t>3.</a:t>
              </a:r>
              <a:r>
                <a:rPr lang="zh-TW" altLang="en-US" sz="2100" dirty="0">
                  <a:solidFill>
                    <a:srgbClr val="C00000"/>
                  </a:solidFill>
                  <a:latin typeface="標楷體" panose="03000509000000000000" pitchFamily="65" charset="-120"/>
                  <a:ea typeface="標楷體" panose="03000509000000000000" pitchFamily="65" charset="-120"/>
                </a:rPr>
                <a:t>請購單須再檢附支出憑證粘存單</a:t>
              </a:r>
              <a:endParaRPr lang="en-US" altLang="zh-TW" sz="2100" dirty="0">
                <a:solidFill>
                  <a:srgbClr val="C00000"/>
                </a:solidFill>
                <a:latin typeface="標楷體" panose="03000509000000000000" pitchFamily="65" charset="-120"/>
                <a:ea typeface="標楷體" panose="03000509000000000000" pitchFamily="65" charset="-120"/>
                <a:cs typeface="Tahoma" panose="020B0604030504040204" pitchFamily="34" charset="0"/>
              </a:endParaRPr>
            </a:p>
            <a:p>
              <a:pPr>
                <a:lnSpc>
                  <a:spcPct val="130000"/>
                </a:lnSpc>
              </a:pPr>
              <a:r>
                <a:rPr lang="en-US" altLang="zh-TW" sz="2100" dirty="0">
                  <a:latin typeface="標楷體" panose="03000509000000000000" pitchFamily="65" charset="-120"/>
                  <a:ea typeface="標楷體" panose="03000509000000000000" pitchFamily="65" charset="-120"/>
                  <a:cs typeface="Tahoma" panose="020B0604030504040204" pitchFamily="34" charset="0"/>
                </a:rPr>
                <a:t>4.</a:t>
              </a:r>
              <a:r>
                <a:rPr lang="zh-TW" altLang="en-US" sz="2100" dirty="0">
                  <a:solidFill>
                    <a:srgbClr val="C00000"/>
                  </a:solidFill>
                  <a:latin typeface="標楷體" panose="03000509000000000000" pitchFamily="65" charset="-120"/>
                  <a:ea typeface="標楷體" panose="03000509000000000000" pitchFamily="65" charset="-120"/>
                  <a:cs typeface="Tahoma" panose="020B0604030504040204" pitchFamily="34" charset="0"/>
                </a:rPr>
                <a:t>管理費表單及收據</a:t>
              </a:r>
            </a:p>
          </p:txBody>
        </p:sp>
      </p:grpSp>
      <p:sp>
        <p:nvSpPr>
          <p:cNvPr id="35" name="椭圆 11"/>
          <p:cNvSpPr/>
          <p:nvPr/>
        </p:nvSpPr>
        <p:spPr>
          <a:xfrm>
            <a:off x="126330" y="650869"/>
            <a:ext cx="458272" cy="459462"/>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微软雅黑" panose="020B0503020204020204" pitchFamily="34" charset="-122"/>
              </a:rPr>
              <a:t>1</a:t>
            </a:r>
            <a:endParaRPr lang="zh-CN" altLang="en-US" sz="2099" dirty="0">
              <a:solidFill>
                <a:schemeClr val="bg1"/>
              </a:solidFill>
              <a:latin typeface="微软雅黑" panose="020B0503020204020204" pitchFamily="34" charset="-122"/>
            </a:endParaRPr>
          </a:p>
        </p:txBody>
      </p:sp>
      <p:sp>
        <p:nvSpPr>
          <p:cNvPr id="36" name="椭圆 11"/>
          <p:cNvSpPr/>
          <p:nvPr/>
        </p:nvSpPr>
        <p:spPr>
          <a:xfrm>
            <a:off x="4689443" y="684800"/>
            <a:ext cx="458272" cy="459462"/>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微软雅黑" panose="020B0503020204020204" pitchFamily="34" charset="-122"/>
              </a:rPr>
              <a:t>2</a:t>
            </a:r>
            <a:endParaRPr lang="zh-CN" altLang="en-US" sz="2099"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61462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4269" y="89713"/>
            <a:ext cx="8746732" cy="523220"/>
            <a:chOff x="640732" y="134244"/>
            <a:chExt cx="11662316" cy="697628"/>
          </a:xfrm>
        </p:grpSpPr>
        <p:sp>
          <p:nvSpPr>
            <p:cNvPr id="5" name="文本框 23"/>
            <p:cNvSpPr txBox="1"/>
            <p:nvPr/>
          </p:nvSpPr>
          <p:spPr>
            <a:xfrm>
              <a:off x="877657" y="134244"/>
              <a:ext cx="1203749" cy="697628"/>
            </a:xfrm>
            <a:prstGeom prst="rect">
              <a:avLst/>
            </a:prstGeom>
            <a:noFill/>
          </p:spPr>
          <p:txBody>
            <a:bodyPr wrap="non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結案</a:t>
              </a:r>
            </a:p>
          </p:txBody>
        </p:sp>
        <p:sp>
          <p:nvSpPr>
            <p:cNvPr id="6" name="等腰三角形 5"/>
            <p:cNvSpPr/>
            <p:nvPr/>
          </p:nvSpPr>
          <p:spPr>
            <a:xfrm rot="16200000" flipH="1" flipV="1">
              <a:off x="626000" y="379574"/>
              <a:ext cx="315939" cy="286476"/>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1738958" y="251804"/>
              <a:ext cx="10564090" cy="533481"/>
            </a:xfrm>
            <a:prstGeom prst="rect">
              <a:avLst/>
            </a:prstGeom>
            <a:noFill/>
          </p:spPr>
          <p:txBody>
            <a:bodyPr wrap="square" rtlCol="0">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TW"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TW"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當年期或多年期專題計畫－都須辦理結案事宜</a:t>
              </a:r>
              <a:r>
                <a:rPr lang="en-US" altLang="zh-TW"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TW"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直角三角形 10"/>
          <p:cNvSpPr/>
          <p:nvPr/>
        </p:nvSpPr>
        <p:spPr>
          <a:xfrm rot="13500000">
            <a:off x="722184" y="3302523"/>
            <a:ext cx="249966" cy="248776"/>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椭圆 11"/>
          <p:cNvSpPr/>
          <p:nvPr/>
        </p:nvSpPr>
        <p:spPr>
          <a:xfrm>
            <a:off x="334268" y="612933"/>
            <a:ext cx="458272" cy="459462"/>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微软雅黑" panose="020B0503020204020204" pitchFamily="34" charset="-122"/>
              </a:rPr>
              <a:t>3</a:t>
            </a:r>
            <a:endParaRPr lang="zh-CN" altLang="en-US" sz="2099" dirty="0">
              <a:solidFill>
                <a:schemeClr val="bg1"/>
              </a:solidFill>
              <a:latin typeface="微软雅黑" panose="020B0503020204020204" pitchFamily="34" charset="-122"/>
            </a:endParaRPr>
          </a:p>
        </p:txBody>
      </p:sp>
      <p:sp>
        <p:nvSpPr>
          <p:cNvPr id="24" name="矩形 23"/>
          <p:cNvSpPr/>
          <p:nvPr/>
        </p:nvSpPr>
        <p:spPr>
          <a:xfrm>
            <a:off x="549127" y="916194"/>
            <a:ext cx="8255438" cy="4713598"/>
          </a:xfrm>
          <a:prstGeom prst="rect">
            <a:avLst/>
          </a:prstGeom>
        </p:spPr>
        <p:txBody>
          <a:bodyPr wrap="square" anchor="ctr">
            <a:spAutoFit/>
          </a:bodyPr>
          <a:lstStyle/>
          <a:p>
            <a:pPr>
              <a:lnSpc>
                <a:spcPct val="130000"/>
              </a:lnSpc>
            </a:pPr>
            <a:r>
              <a:rPr lang="zh-TW" altLang="en-US" sz="20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封面→經費變更彙報表→計畫申請書→約用人員相關資料→</a:t>
            </a:r>
            <a:endParaRPr lang="en-US" altLang="zh-TW" sz="2100" dirty="0">
              <a:latin typeface="標楷體" panose="03000509000000000000" pitchFamily="65" charset="-120"/>
              <a:ea typeface="標楷體" panose="03000509000000000000" pitchFamily="65" charset="-120"/>
            </a:endParaRPr>
          </a:p>
          <a:p>
            <a:pPr>
              <a:lnSpc>
                <a:spcPct val="130000"/>
              </a:lnSpc>
            </a:pPr>
            <a:r>
              <a:rPr lang="en-US" altLang="zh-TW" sz="21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經費核准變更申請表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國科會函文或校內變更</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→核定清單→專案</a:t>
            </a:r>
            <a:endParaRPr lang="en-US" altLang="zh-TW" sz="2100" dirty="0">
              <a:latin typeface="標楷體" panose="03000509000000000000" pitchFamily="65" charset="-120"/>
              <a:ea typeface="標楷體" panose="03000509000000000000" pitchFamily="65" charset="-120"/>
            </a:endParaRPr>
          </a:p>
          <a:p>
            <a:pPr>
              <a:lnSpc>
                <a:spcPct val="130000"/>
              </a:lnSpc>
            </a:pPr>
            <a:r>
              <a:rPr lang="zh-TW" altLang="en-US" sz="2100" dirty="0">
                <a:latin typeface="標楷體" panose="03000509000000000000" pitchFamily="65" charset="-120"/>
                <a:ea typeface="標楷體" panose="03000509000000000000" pitchFamily="65" charset="-120"/>
              </a:rPr>
              <a:t>   收支明細帳</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會計科目：人事費→其他費用</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彈性支用→研究設備</a:t>
            </a:r>
            <a:endParaRPr lang="en-US" altLang="zh-TW" sz="2100" dirty="0">
              <a:latin typeface="標楷體" panose="03000509000000000000" pitchFamily="65" charset="-120"/>
              <a:ea typeface="標楷體" panose="03000509000000000000" pitchFamily="65" charset="-120"/>
            </a:endParaRPr>
          </a:p>
          <a:p>
            <a:pPr>
              <a:lnSpc>
                <a:spcPct val="130000"/>
              </a:lnSpc>
            </a:pPr>
            <a:r>
              <a:rPr lang="zh-TW" altLang="en-US" sz="2100" dirty="0">
                <a:latin typeface="標楷體" panose="03000509000000000000" pitchFamily="65" charset="-120"/>
                <a:ea typeface="標楷體" panose="03000509000000000000" pitchFamily="65" charset="-120"/>
              </a:rPr>
              <a:t>   費→國外差旅費→管理費</a:t>
            </a:r>
            <a:r>
              <a:rPr lang="en-US" altLang="zh-TW" sz="2100" dirty="0">
                <a:latin typeface="標楷體" panose="03000509000000000000" pitchFamily="65" charset="-120"/>
                <a:ea typeface="標楷體" panose="03000509000000000000" pitchFamily="65" charset="-120"/>
              </a:rPr>
              <a:t>)</a:t>
            </a:r>
          </a:p>
          <a:p>
            <a:pPr>
              <a:lnSpc>
                <a:spcPct val="130000"/>
              </a:lnSpc>
            </a:pPr>
            <a:endParaRPr lang="en-US" altLang="zh-TW" sz="2100" dirty="0">
              <a:latin typeface="標楷體" panose="03000509000000000000" pitchFamily="65" charset="-120"/>
              <a:ea typeface="標楷體" panose="03000509000000000000" pitchFamily="65" charset="-120"/>
            </a:endParaRPr>
          </a:p>
          <a:p>
            <a:pPr>
              <a:lnSpc>
                <a:spcPct val="130000"/>
              </a:lnSpc>
            </a:pPr>
            <a:r>
              <a:rPr lang="zh-TW" altLang="en-US" sz="2100" dirty="0">
                <a:latin typeface="標楷體" panose="03000509000000000000" pitchFamily="65" charset="-120"/>
                <a:ea typeface="標楷體" panose="03000509000000000000" pitchFamily="65" charset="-120"/>
              </a:rPr>
              <a:t>  </a:t>
            </a:r>
            <a:endParaRPr lang="en-US" altLang="zh-TW" sz="2100" dirty="0">
              <a:latin typeface="標楷體" panose="03000509000000000000" pitchFamily="65" charset="-120"/>
              <a:ea typeface="標楷體" panose="03000509000000000000" pitchFamily="65" charset="-120"/>
            </a:endParaRPr>
          </a:p>
          <a:p>
            <a:pPr>
              <a:lnSpc>
                <a:spcPct val="130000"/>
              </a:lnSpc>
            </a:pPr>
            <a:r>
              <a:rPr lang="en-US" altLang="zh-TW" sz="2100" dirty="0">
                <a:latin typeface="標楷體" panose="03000509000000000000" pitchFamily="65" charset="-120"/>
                <a:ea typeface="標楷體" panose="03000509000000000000" pitchFamily="65" charset="-120"/>
              </a:rPr>
              <a:t>  </a:t>
            </a:r>
            <a:r>
              <a:rPr lang="zh-TW" altLang="en-US" sz="2100" dirty="0">
                <a:solidFill>
                  <a:srgbClr val="FF0000"/>
                </a:solidFill>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按「</a:t>
            </a:r>
            <a:r>
              <a:rPr lang="zh-TW" altLang="en-US" sz="2100" u="sng" dirty="0">
                <a:latin typeface="標楷體" panose="03000509000000000000" pitchFamily="65" charset="-120"/>
                <a:ea typeface="標楷體" panose="03000509000000000000" pitchFamily="65" charset="-120"/>
              </a:rPr>
              <a:t>專案計畫收支明細帳</a:t>
            </a:r>
            <a:r>
              <a:rPr lang="zh-TW" altLang="en-US" sz="2100" dirty="0">
                <a:latin typeface="標楷體" panose="03000509000000000000" pitchFamily="65" charset="-120"/>
                <a:ea typeface="標楷體" panose="03000509000000000000" pitchFamily="65" charset="-120"/>
              </a:rPr>
              <a:t>」單號順序排列並編碼，依序由</a:t>
            </a:r>
            <a:endParaRPr lang="en-US" altLang="zh-TW" sz="2100" dirty="0">
              <a:latin typeface="標楷體" panose="03000509000000000000" pitchFamily="65" charset="-120"/>
              <a:ea typeface="標楷體" panose="03000509000000000000" pitchFamily="65" charset="-120"/>
            </a:endParaRPr>
          </a:p>
          <a:p>
            <a:pPr>
              <a:lnSpc>
                <a:spcPct val="130000"/>
              </a:lnSpc>
            </a:pPr>
            <a:r>
              <a:rPr lang="en-US" altLang="zh-TW" sz="21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第</a:t>
            </a:r>
            <a:r>
              <a:rPr lang="en-US" altLang="zh-TW" sz="2100" dirty="0">
                <a:latin typeface="標楷體" panose="03000509000000000000" pitchFamily="65" charset="-120"/>
                <a:ea typeface="標楷體" panose="03000509000000000000" pitchFamily="65" charset="-120"/>
              </a:rPr>
              <a:t>1</a:t>
            </a:r>
            <a:r>
              <a:rPr lang="zh-TW" altLang="en-US" sz="2100" dirty="0">
                <a:latin typeface="標楷體" panose="03000509000000000000" pitchFamily="65" charset="-120"/>
                <a:ea typeface="標楷體" panose="03000509000000000000" pitchFamily="65" charset="-120"/>
              </a:rPr>
              <a:t>號編至最後</a:t>
            </a:r>
            <a:r>
              <a:rPr lang="en-US" altLang="zh-TW" sz="2100" dirty="0">
                <a:latin typeface="標楷體" panose="03000509000000000000" pitchFamily="65" charset="-120"/>
                <a:ea typeface="標楷體" panose="03000509000000000000" pitchFamily="65" charset="-120"/>
              </a:rPr>
              <a:t>1</a:t>
            </a:r>
            <a:r>
              <a:rPr lang="zh-TW" altLang="en-US" sz="2100" dirty="0">
                <a:latin typeface="標楷體" panose="03000509000000000000" pitchFamily="65" charset="-120"/>
                <a:ea typeface="標楷體" panose="03000509000000000000" pitchFamily="65" charset="-120"/>
              </a:rPr>
              <a:t>號。</a:t>
            </a:r>
            <a:endParaRPr lang="en-US" altLang="zh-TW" sz="2100" dirty="0">
              <a:latin typeface="標楷體" panose="03000509000000000000" pitchFamily="65" charset="-120"/>
              <a:ea typeface="標楷體" panose="03000509000000000000" pitchFamily="65" charset="-120"/>
            </a:endParaRPr>
          </a:p>
          <a:p>
            <a:pPr>
              <a:lnSpc>
                <a:spcPct val="130000"/>
              </a:lnSpc>
            </a:pPr>
            <a:r>
              <a:rPr lang="zh-TW" altLang="en-US" sz="2100" dirty="0">
                <a:latin typeface="標楷體" panose="03000509000000000000" pitchFamily="65" charset="-120"/>
                <a:ea typeface="標楷體" panose="03000509000000000000" pitchFamily="65" charset="-120"/>
              </a:rPr>
              <a:t>  </a:t>
            </a:r>
            <a:r>
              <a:rPr lang="zh-TW" altLang="en-US" sz="2100" dirty="0">
                <a:solidFill>
                  <a:srgbClr val="FF0000"/>
                </a:solidFill>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「人事費」若有保費數筆</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先略過</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 ，即人事費編完→勞保</a:t>
            </a:r>
            <a:endParaRPr lang="en-US" altLang="zh-TW" sz="2100" dirty="0">
              <a:latin typeface="標楷體" panose="03000509000000000000" pitchFamily="65" charset="-120"/>
              <a:ea typeface="標楷體" panose="03000509000000000000" pitchFamily="65" charset="-120"/>
            </a:endParaRPr>
          </a:p>
          <a:p>
            <a:pPr>
              <a:lnSpc>
                <a:spcPct val="130000"/>
              </a:lnSpc>
            </a:pPr>
            <a:r>
              <a:rPr lang="en-US" altLang="zh-TW" sz="21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、健保、勞退各編</a:t>
            </a:r>
            <a:r>
              <a:rPr lang="en-US" altLang="zh-TW" sz="2100" dirty="0">
                <a:latin typeface="標楷體" panose="03000509000000000000" pitchFamily="65" charset="-120"/>
                <a:ea typeface="標楷體" panose="03000509000000000000" pitchFamily="65" charset="-120"/>
              </a:rPr>
              <a:t>1</a:t>
            </a:r>
            <a:r>
              <a:rPr lang="zh-TW" altLang="en-US" sz="2100" dirty="0">
                <a:latin typeface="標楷體" panose="03000509000000000000" pitchFamily="65" charset="-120"/>
                <a:ea typeface="標楷體" panose="03000509000000000000" pitchFamily="65" charset="-120"/>
              </a:rPr>
              <a:t>號→接著編列其他費用、彈性支用等</a:t>
            </a:r>
            <a:r>
              <a:rPr lang="en-US" altLang="zh-TW" sz="21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 </a:t>
            </a:r>
            <a:endParaRPr lang="en-US" altLang="zh-TW" sz="2100" dirty="0">
              <a:latin typeface="標楷體" panose="03000509000000000000" pitchFamily="65" charset="-120"/>
              <a:ea typeface="標楷體" panose="03000509000000000000" pitchFamily="65" charset="-120"/>
            </a:endParaRPr>
          </a:p>
          <a:p>
            <a:pPr>
              <a:lnSpc>
                <a:spcPct val="130000"/>
              </a:lnSpc>
            </a:pPr>
            <a:r>
              <a:rPr lang="en-US" altLang="zh-TW" sz="2100" dirty="0">
                <a:latin typeface="標楷體" panose="03000509000000000000" pitchFamily="65" charset="-120"/>
                <a:ea typeface="標楷體" panose="03000509000000000000" pitchFamily="65" charset="-120"/>
              </a:rPr>
              <a:t>  </a:t>
            </a:r>
            <a:endParaRPr lang="zh-TW"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963369" y="612933"/>
            <a:ext cx="3550536" cy="400110"/>
          </a:xfrm>
          <a:prstGeom prst="rect">
            <a:avLst/>
          </a:prstGeom>
          <a:solidFill>
            <a:schemeClr val="accent4">
              <a:lumMod val="40000"/>
              <a:lumOff val="60000"/>
            </a:schemeClr>
          </a:solidFill>
        </p:spPr>
        <p:txBody>
          <a:bodyPr wrap="square">
            <a:spAutoFit/>
          </a:bodyPr>
          <a:lstStyle/>
          <a:p>
            <a:pPr>
              <a:spcBef>
                <a:spcPct val="0"/>
              </a:spcBef>
              <a:buFont typeface="Arial" panose="020B0604020202020204" pitchFamily="34" charset="0"/>
              <a:buNone/>
            </a:pPr>
            <a:r>
              <a:rPr lang="zh-TW" altLang="en-US"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rPr>
              <a:t>結案憑證排列順序並編碼</a:t>
            </a:r>
            <a:endParaRPr lang="zh-CN" altLang="en-US"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33"/>
          <p:cNvSpPr/>
          <p:nvPr/>
        </p:nvSpPr>
        <p:spPr>
          <a:xfrm>
            <a:off x="963369" y="2973323"/>
            <a:ext cx="3550536" cy="400110"/>
          </a:xfrm>
          <a:prstGeom prst="rect">
            <a:avLst/>
          </a:prstGeom>
          <a:solidFill>
            <a:schemeClr val="accent4">
              <a:lumMod val="40000"/>
              <a:lumOff val="60000"/>
            </a:schemeClr>
          </a:solidFill>
        </p:spPr>
        <p:txBody>
          <a:bodyPr wrap="square">
            <a:spAutoFit/>
          </a:bodyPr>
          <a:lstStyle/>
          <a:p>
            <a:pPr>
              <a:spcBef>
                <a:spcPct val="0"/>
              </a:spcBef>
              <a:buFont typeface="Arial" panose="020B0604020202020204" pitchFamily="34" charset="0"/>
              <a:buNone/>
            </a:pPr>
            <a:r>
              <a:rPr lang="zh-TW" altLang="en-US"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rPr>
              <a:t>編碼注意事項</a:t>
            </a:r>
            <a:endParaRPr lang="zh-CN" altLang="en-US" sz="2000" b="1" dirty="0">
              <a:solidFill>
                <a:srgbClr val="037A9B"/>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67724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4270" y="103840"/>
            <a:ext cx="8746732" cy="523220"/>
            <a:chOff x="640732" y="134244"/>
            <a:chExt cx="11662316" cy="697628"/>
          </a:xfrm>
        </p:grpSpPr>
        <p:sp>
          <p:nvSpPr>
            <p:cNvPr id="5" name="文本框 23"/>
            <p:cNvSpPr txBox="1"/>
            <p:nvPr/>
          </p:nvSpPr>
          <p:spPr>
            <a:xfrm>
              <a:off x="877657" y="134244"/>
              <a:ext cx="4191748" cy="697628"/>
            </a:xfrm>
            <a:prstGeom prst="rect">
              <a:avLst/>
            </a:prstGeom>
            <a:noFill/>
          </p:spPr>
          <p:txBody>
            <a:bodyPr wrap="none" rtlCol="0">
              <a:spAutoFit/>
            </a:bodyPr>
            <a:lstStyle/>
            <a:p>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結案其他注意事項</a:t>
              </a:r>
              <a:r>
                <a:rPr lang="en-US" altLang="zh-TW" sz="2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626000" y="379574"/>
              <a:ext cx="315939" cy="286476"/>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1738958" y="251804"/>
              <a:ext cx="10564090" cy="410370"/>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TW"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直角三角形 10"/>
          <p:cNvSpPr/>
          <p:nvPr/>
        </p:nvSpPr>
        <p:spPr>
          <a:xfrm rot="13500000">
            <a:off x="722184" y="3302523"/>
            <a:ext cx="249966" cy="248776"/>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2" name="椭圆 11"/>
          <p:cNvSpPr/>
          <p:nvPr/>
        </p:nvSpPr>
        <p:spPr>
          <a:xfrm>
            <a:off x="319991" y="802877"/>
            <a:ext cx="458272" cy="459462"/>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微软雅黑" panose="020B0503020204020204" pitchFamily="34" charset="-122"/>
              </a:rPr>
              <a:t>4</a:t>
            </a:r>
            <a:endParaRPr lang="zh-CN" altLang="en-US" sz="2099" dirty="0">
              <a:solidFill>
                <a:schemeClr val="bg1"/>
              </a:solidFill>
              <a:latin typeface="微软雅黑" panose="020B0503020204020204" pitchFamily="34" charset="-122"/>
            </a:endParaRPr>
          </a:p>
        </p:txBody>
      </p:sp>
      <p:sp>
        <p:nvSpPr>
          <p:cNvPr id="24" name="矩形 23"/>
          <p:cNvSpPr/>
          <p:nvPr/>
        </p:nvSpPr>
        <p:spPr>
          <a:xfrm>
            <a:off x="549126" y="3191043"/>
            <a:ext cx="8255438" cy="471732"/>
          </a:xfrm>
          <a:prstGeom prst="rect">
            <a:avLst/>
          </a:prstGeom>
        </p:spPr>
        <p:txBody>
          <a:bodyPr wrap="square" anchor="ctr">
            <a:spAutoFit/>
          </a:bodyPr>
          <a:lstStyle/>
          <a:p>
            <a:pPr>
              <a:lnSpc>
                <a:spcPct val="130000"/>
              </a:lnSpc>
            </a:pPr>
            <a:r>
              <a:rPr lang="zh-TW" altLang="en-US" sz="2000" dirty="0">
                <a:latin typeface="標楷體" panose="03000509000000000000" pitchFamily="65" charset="-120"/>
                <a:ea typeface="標楷體" panose="03000509000000000000" pitchFamily="65" charset="-120"/>
              </a:rPr>
              <a:t>   </a:t>
            </a:r>
            <a:r>
              <a:rPr lang="en-US" altLang="zh-TW" sz="2100" dirty="0">
                <a:latin typeface="標楷體" panose="03000509000000000000" pitchFamily="65" charset="-120"/>
                <a:ea typeface="標楷體" panose="03000509000000000000" pitchFamily="65" charset="-120"/>
              </a:rPr>
              <a:t>  </a:t>
            </a:r>
            <a:endParaRPr lang="zh-TW"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56309" y="1551473"/>
            <a:ext cx="9221959" cy="3313215"/>
          </a:xfrm>
          <a:prstGeom prst="rect">
            <a:avLst/>
          </a:prstGeom>
        </p:spPr>
        <p:txBody>
          <a:bodyPr wrap="square">
            <a:spAutoFit/>
          </a:bodyPr>
          <a:lstStyle/>
          <a:p>
            <a:pPr>
              <a:lnSpc>
                <a:spcPct val="130000"/>
              </a:lnSpc>
            </a:pPr>
            <a:r>
              <a:rPr lang="en-US" altLang="zh-TW" sz="2100" dirty="0">
                <a:latin typeface="標楷體" panose="03000509000000000000" pitchFamily="65" charset="-120"/>
                <a:ea typeface="標楷體" panose="03000509000000000000" pitchFamily="65" charset="-120"/>
              </a:rPr>
              <a:t>1</a:t>
            </a:r>
            <a:r>
              <a:rPr lang="zh-TW" altLang="en-US" sz="2100" dirty="0">
                <a:latin typeface="標楷體" panose="03000509000000000000" pitchFamily="65" charset="-120"/>
                <a:ea typeface="標楷體" panose="03000509000000000000" pitchFamily="65" charset="-120"/>
              </a:rPr>
              <a:t> 約用人員助理名冊</a:t>
            </a:r>
            <a:r>
              <a:rPr lang="en-US" altLang="zh-TW" sz="2100" dirty="0">
                <a:latin typeface="標楷體" panose="03000509000000000000" pitchFamily="65" charset="-120"/>
                <a:ea typeface="標楷體" panose="03000509000000000000" pitchFamily="65" charset="-120"/>
              </a:rPr>
              <a:t>: </a:t>
            </a:r>
          </a:p>
          <a:p>
            <a:pPr>
              <a:lnSpc>
                <a:spcPct val="130000"/>
              </a:lnSpc>
            </a:pPr>
            <a:r>
              <a:rPr lang="zh-TW" altLang="en-US" sz="2100" dirty="0">
                <a:latin typeface="標楷體" panose="03000509000000000000" pitchFamily="65" charset="-120"/>
                <a:ea typeface="標楷體" panose="03000509000000000000" pitchFamily="65" charset="-120"/>
              </a:rPr>
              <a:t>　名冊需請教務處協助確認</a:t>
            </a:r>
            <a:r>
              <a:rPr lang="zh-TW" altLang="en-US" sz="2100" u="sng" dirty="0">
                <a:latin typeface="標楷體" panose="03000509000000000000" pitchFamily="65" charset="-120"/>
                <a:ea typeface="標楷體" panose="03000509000000000000" pitchFamily="65" charset="-120"/>
              </a:rPr>
              <a:t>聘任期間</a:t>
            </a:r>
            <a:r>
              <a:rPr lang="zh-TW" altLang="en-US" sz="2100" dirty="0">
                <a:latin typeface="標楷體" panose="03000509000000000000" pitchFamily="65" charset="-120"/>
                <a:ea typeface="標楷體" panose="03000509000000000000" pitchFamily="65" charset="-120"/>
              </a:rPr>
              <a:t>是否有學生身份，並</a:t>
            </a:r>
            <a:r>
              <a:rPr lang="zh-TW" altLang="en-US" sz="2100" dirty="0">
                <a:solidFill>
                  <a:srgbClr val="C00000"/>
                </a:solidFill>
                <a:latin typeface="標楷體" panose="03000509000000000000" pitchFamily="65" charset="-120"/>
                <a:ea typeface="標楷體" panose="03000509000000000000" pitchFamily="65" charset="-120"/>
              </a:rPr>
              <a:t>加核教務處承辦</a:t>
            </a:r>
            <a:br>
              <a:rPr lang="en-US" altLang="zh-TW" sz="2100" dirty="0">
                <a:solidFill>
                  <a:srgbClr val="C00000"/>
                </a:solidFill>
                <a:latin typeface="標楷體" panose="03000509000000000000" pitchFamily="65" charset="-120"/>
                <a:ea typeface="標楷體" panose="03000509000000000000" pitchFamily="65" charset="-120"/>
              </a:rPr>
            </a:br>
            <a:r>
              <a:rPr lang="zh-TW" altLang="en-US" sz="2100" dirty="0">
                <a:solidFill>
                  <a:srgbClr val="C00000"/>
                </a:solidFill>
                <a:latin typeface="標楷體" panose="03000509000000000000" pitchFamily="65" charset="-120"/>
                <a:ea typeface="標楷體" panose="03000509000000000000" pitchFamily="65" charset="-120"/>
              </a:rPr>
              <a:t>  人員章及身份證明專用章。</a:t>
            </a:r>
            <a:endParaRPr lang="en-US" altLang="zh-TW" sz="2100" dirty="0">
              <a:solidFill>
                <a:srgbClr val="C00000"/>
              </a:solidFill>
              <a:latin typeface="標楷體" panose="03000509000000000000" pitchFamily="65" charset="-120"/>
              <a:ea typeface="標楷體" panose="03000509000000000000" pitchFamily="65" charset="-120"/>
            </a:endParaRPr>
          </a:p>
          <a:p>
            <a:pPr>
              <a:lnSpc>
                <a:spcPct val="130000"/>
              </a:lnSpc>
            </a:pPr>
            <a:r>
              <a:rPr lang="zh-TW" altLang="en-US" sz="2100" dirty="0">
                <a:latin typeface="標楷體" panose="03000509000000000000" pitchFamily="65" charset="-120"/>
                <a:ea typeface="標楷體" panose="03000509000000000000" pitchFamily="65" charset="-120"/>
              </a:rPr>
              <a:t>　</a:t>
            </a:r>
            <a:r>
              <a:rPr lang="en-US" altLang="zh-TW" sz="2100" dirty="0">
                <a:latin typeface="標楷體" panose="03000509000000000000" pitchFamily="65" charset="-120"/>
                <a:ea typeface="標楷體" panose="03000509000000000000" pitchFamily="65" charset="-120"/>
              </a:rPr>
              <a:t>(</a:t>
            </a:r>
            <a:r>
              <a:rPr lang="zh-TW" altLang="en-US" sz="2100" dirty="0">
                <a:solidFill>
                  <a:srgbClr val="C00000"/>
                </a:solidFill>
                <a:latin typeface="標楷體" panose="03000509000000000000" pitchFamily="65" charset="-120"/>
                <a:ea typeface="標楷體" panose="03000509000000000000" pitchFamily="65" charset="-120"/>
              </a:rPr>
              <a:t>聘任期間、金額、人員需均相符</a:t>
            </a:r>
            <a:r>
              <a:rPr lang="en-US" altLang="zh-TW" sz="21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a:t>
            </a:r>
            <a:endParaRPr lang="en-US" altLang="zh-TW" sz="2100" dirty="0">
              <a:latin typeface="標楷體" panose="03000509000000000000" pitchFamily="65" charset="-120"/>
              <a:ea typeface="標楷體" panose="03000509000000000000" pitchFamily="65" charset="-120"/>
            </a:endParaRPr>
          </a:p>
          <a:p>
            <a:pPr>
              <a:lnSpc>
                <a:spcPct val="130000"/>
              </a:lnSpc>
            </a:pPr>
            <a:endParaRPr lang="en-US" altLang="zh-TW" sz="2100" dirty="0">
              <a:latin typeface="標楷體" panose="03000509000000000000" pitchFamily="65" charset="-120"/>
              <a:ea typeface="標楷體" panose="03000509000000000000" pitchFamily="65" charset="-120"/>
            </a:endParaRPr>
          </a:p>
          <a:p>
            <a:pPr>
              <a:lnSpc>
                <a:spcPct val="130000"/>
              </a:lnSpc>
            </a:pPr>
            <a:r>
              <a:rPr lang="en-US" altLang="zh-TW" sz="2100" dirty="0">
                <a:latin typeface="標楷體" panose="03000509000000000000" pitchFamily="65" charset="-120"/>
                <a:ea typeface="標楷體" panose="03000509000000000000" pitchFamily="65" charset="-120"/>
              </a:rPr>
              <a:t>2.</a:t>
            </a:r>
            <a:r>
              <a:rPr lang="zh-TW" altLang="en-US" sz="2100" dirty="0">
                <a:latin typeface="標楷體" panose="03000509000000000000" pitchFamily="65" charset="-120"/>
                <a:ea typeface="標楷體" panose="03000509000000000000" pitchFamily="65" charset="-120"/>
              </a:rPr>
              <a:t>每張人事印領清冊均</a:t>
            </a:r>
            <a:r>
              <a:rPr lang="zh-TW" altLang="en-US" sz="2100" b="1" dirty="0">
                <a:solidFill>
                  <a:srgbClr val="C00000"/>
                </a:solidFill>
                <a:latin typeface="標楷體" panose="03000509000000000000" pitchFamily="65" charset="-120"/>
                <a:ea typeface="標楷體" panose="03000509000000000000" pitchFamily="65" charset="-120"/>
              </a:rPr>
              <a:t>需附上簽到單</a:t>
            </a:r>
            <a:r>
              <a:rPr lang="zh-TW" altLang="en-US" sz="2100" dirty="0">
                <a:latin typeface="標楷體" panose="03000509000000000000" pitchFamily="65" charset="-120"/>
                <a:ea typeface="標楷體" panose="03000509000000000000" pitchFamily="65" charset="-120"/>
              </a:rPr>
              <a:t>，</a:t>
            </a:r>
            <a:r>
              <a:rPr lang="zh-TW" altLang="en-US" sz="2100" u="sng" dirty="0">
                <a:latin typeface="標楷體" panose="03000509000000000000" pitchFamily="65" charset="-120"/>
                <a:ea typeface="標楷體" panose="03000509000000000000" pitchFamily="65" charset="-120"/>
              </a:rPr>
              <a:t>人事印領</a:t>
            </a:r>
            <a:r>
              <a:rPr lang="zh-TW" altLang="en-US" sz="2100" u="sng" dirty="0">
                <a:solidFill>
                  <a:srgbClr val="C00000"/>
                </a:solidFill>
                <a:latin typeface="標楷體" panose="03000509000000000000" pitchFamily="65" charset="-120"/>
                <a:ea typeface="標楷體" panose="03000509000000000000" pitchFamily="65" charset="-120"/>
              </a:rPr>
              <a:t>清冊月份與簽到單月份</a:t>
            </a:r>
            <a:endParaRPr lang="en-US" altLang="zh-TW" sz="2100" u="sng" dirty="0">
              <a:solidFill>
                <a:srgbClr val="C00000"/>
              </a:solidFill>
              <a:latin typeface="標楷體" panose="03000509000000000000" pitchFamily="65" charset="-120"/>
              <a:ea typeface="標楷體" panose="03000509000000000000" pitchFamily="65" charset="-120"/>
            </a:endParaRPr>
          </a:p>
          <a:p>
            <a:pPr>
              <a:lnSpc>
                <a:spcPct val="130000"/>
              </a:lnSpc>
            </a:pPr>
            <a:r>
              <a:rPr lang="zh-TW" altLang="en-US" sz="2100" dirty="0">
                <a:solidFill>
                  <a:srgbClr val="C00000"/>
                </a:solidFill>
                <a:latin typeface="標楷體" panose="03000509000000000000" pitchFamily="65" charset="-120"/>
                <a:ea typeface="標楷體" panose="03000509000000000000" pitchFamily="65" charset="-120"/>
              </a:rPr>
              <a:t>　</a:t>
            </a:r>
            <a:r>
              <a:rPr lang="zh-TW" altLang="en-US" sz="2100" u="sng" dirty="0">
                <a:solidFill>
                  <a:srgbClr val="C00000"/>
                </a:solidFill>
                <a:latin typeface="標楷體" panose="03000509000000000000" pitchFamily="65" charset="-120"/>
                <a:ea typeface="標楷體" panose="03000509000000000000" pitchFamily="65" charset="-120"/>
              </a:rPr>
              <a:t>須符合</a:t>
            </a:r>
            <a:r>
              <a:rPr lang="zh-TW" altLang="en-US" sz="2100" dirty="0">
                <a:solidFill>
                  <a:srgbClr val="C00000"/>
                </a:solidFill>
                <a:latin typeface="標楷體" panose="03000509000000000000" pitchFamily="65" charset="-120"/>
                <a:ea typeface="標楷體" panose="03000509000000000000" pitchFamily="65" charset="-120"/>
              </a:rPr>
              <a:t>。</a:t>
            </a:r>
            <a:endParaRPr lang="en-US" altLang="zh-TW" sz="2100" dirty="0">
              <a:solidFill>
                <a:srgbClr val="C00000"/>
              </a:solidFill>
              <a:latin typeface="標楷體" panose="03000509000000000000" pitchFamily="65" charset="-120"/>
              <a:ea typeface="標楷體" panose="03000509000000000000" pitchFamily="65" charset="-120"/>
            </a:endParaRPr>
          </a:p>
          <a:p>
            <a:pPr>
              <a:lnSpc>
                <a:spcPct val="130000"/>
              </a:lnSpc>
            </a:pPr>
            <a:endParaRPr lang="zh-TW"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099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4270" y="103840"/>
            <a:ext cx="8746732" cy="523220"/>
            <a:chOff x="640732" y="134244"/>
            <a:chExt cx="11662316" cy="697628"/>
          </a:xfrm>
        </p:grpSpPr>
        <p:sp>
          <p:nvSpPr>
            <p:cNvPr id="5" name="文本框 23"/>
            <p:cNvSpPr txBox="1"/>
            <p:nvPr/>
          </p:nvSpPr>
          <p:spPr>
            <a:xfrm>
              <a:off x="877657" y="134244"/>
              <a:ext cx="4191748" cy="697628"/>
            </a:xfrm>
            <a:prstGeom prst="rect">
              <a:avLst/>
            </a:prstGeom>
            <a:noFill/>
          </p:spPr>
          <p:txBody>
            <a:bodyPr wrap="none" rtlCol="0">
              <a:spAutoFit/>
            </a:bodyPr>
            <a:lstStyle/>
            <a:p>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結案其他注意事項</a:t>
              </a:r>
              <a:r>
                <a:rPr lang="en-US" altLang="zh-TW" sz="2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626000" y="379574"/>
              <a:ext cx="315939" cy="286476"/>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1738958" y="251804"/>
              <a:ext cx="10564090" cy="410370"/>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TW"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直角三角形 10"/>
          <p:cNvSpPr/>
          <p:nvPr/>
        </p:nvSpPr>
        <p:spPr>
          <a:xfrm rot="13500000">
            <a:off x="722184" y="3302523"/>
            <a:ext cx="249966" cy="248776"/>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4" name="矩形 23"/>
          <p:cNvSpPr/>
          <p:nvPr/>
        </p:nvSpPr>
        <p:spPr>
          <a:xfrm>
            <a:off x="549126" y="3191043"/>
            <a:ext cx="8255438" cy="471732"/>
          </a:xfrm>
          <a:prstGeom prst="rect">
            <a:avLst/>
          </a:prstGeom>
        </p:spPr>
        <p:txBody>
          <a:bodyPr wrap="square" anchor="ctr">
            <a:spAutoFit/>
          </a:bodyPr>
          <a:lstStyle/>
          <a:p>
            <a:pPr>
              <a:lnSpc>
                <a:spcPct val="130000"/>
              </a:lnSpc>
            </a:pPr>
            <a:r>
              <a:rPr lang="zh-TW" altLang="en-US" sz="2000" dirty="0">
                <a:latin typeface="標楷體" panose="03000509000000000000" pitchFamily="65" charset="-120"/>
                <a:ea typeface="標楷體" panose="03000509000000000000" pitchFamily="65" charset="-120"/>
              </a:rPr>
              <a:t>   </a:t>
            </a:r>
            <a:r>
              <a:rPr lang="en-US" altLang="zh-TW" sz="2100" dirty="0">
                <a:latin typeface="標楷體" panose="03000509000000000000" pitchFamily="65" charset="-120"/>
                <a:ea typeface="標楷體" panose="03000509000000000000" pitchFamily="65" charset="-120"/>
              </a:rPr>
              <a:t>  </a:t>
            </a:r>
            <a:endParaRPr lang="zh-TW"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34269" y="1032608"/>
            <a:ext cx="9143999" cy="3313215"/>
          </a:xfrm>
          <a:prstGeom prst="rect">
            <a:avLst/>
          </a:prstGeom>
        </p:spPr>
        <p:txBody>
          <a:bodyPr wrap="square">
            <a:spAutoFit/>
          </a:bodyPr>
          <a:lstStyle/>
          <a:p>
            <a:pPr>
              <a:lnSpc>
                <a:spcPct val="130000"/>
              </a:lnSpc>
            </a:pPr>
            <a:r>
              <a:rPr lang="en-US" altLang="zh-TW" sz="2100" dirty="0">
                <a:latin typeface="標楷體" panose="03000509000000000000" pitchFamily="65" charset="-120"/>
                <a:ea typeface="標楷體" panose="03000509000000000000" pitchFamily="65" charset="-120"/>
              </a:rPr>
              <a:t>3.</a:t>
            </a:r>
            <a:r>
              <a:rPr lang="zh-TW" altLang="en-US" sz="2100" dirty="0">
                <a:latin typeface="標楷體" panose="03000509000000000000" pitchFamily="65" charset="-120"/>
                <a:ea typeface="標楷體" panose="03000509000000000000" pitchFamily="65" charset="-120"/>
              </a:rPr>
              <a:t>管理費結案</a:t>
            </a:r>
            <a:r>
              <a:rPr lang="en-US" altLang="zh-TW" sz="2100" dirty="0">
                <a:latin typeface="標楷體" panose="03000509000000000000" pitchFamily="65" charset="-120"/>
                <a:ea typeface="標楷體" panose="03000509000000000000" pitchFamily="65" charset="-120"/>
              </a:rPr>
              <a:t>: </a:t>
            </a:r>
          </a:p>
          <a:p>
            <a:pPr>
              <a:lnSpc>
                <a:spcPct val="130000"/>
              </a:lnSpc>
            </a:pPr>
            <a:r>
              <a:rPr lang="en-US" altLang="zh-TW" sz="21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會計室網頁→</a:t>
            </a:r>
            <a:r>
              <a:rPr lang="zh-TW" altLang="en-US" sz="2100" u="sng" dirty="0">
                <a:latin typeface="標楷體" panose="03000509000000000000" pitchFamily="65" charset="-120"/>
                <a:ea typeface="標楷體" panose="03000509000000000000" pitchFamily="65" charset="-120"/>
              </a:rPr>
              <a:t>相關檔案下載</a:t>
            </a:r>
            <a:r>
              <a:rPr lang="zh-TW" altLang="en-US" sz="2100" dirty="0">
                <a:latin typeface="標楷體" panose="03000509000000000000" pitchFamily="65" charset="-120"/>
                <a:ea typeface="標楷體" panose="03000509000000000000" pitchFamily="65" charset="-120"/>
              </a:rPr>
              <a:t>→國科會計畫</a:t>
            </a:r>
            <a:endParaRPr lang="en-US" altLang="zh-TW" sz="2100" dirty="0">
              <a:latin typeface="標楷體" panose="03000509000000000000" pitchFamily="65" charset="-120"/>
              <a:ea typeface="標楷體" panose="03000509000000000000" pitchFamily="65" charset="-120"/>
            </a:endParaRPr>
          </a:p>
          <a:p>
            <a:pPr>
              <a:lnSpc>
                <a:spcPct val="130000"/>
              </a:lnSpc>
            </a:pPr>
            <a:r>
              <a:rPr lang="en-US" altLang="zh-TW" sz="2100" dirty="0">
                <a:latin typeface="標楷體" panose="03000509000000000000" pitchFamily="65" charset="-120"/>
                <a:ea typeface="標楷體" panose="03000509000000000000" pitchFamily="65" charset="-120"/>
              </a:rPr>
              <a:t>  </a:t>
            </a:r>
            <a:r>
              <a:rPr lang="zh-TW" altLang="en-US" sz="2100" dirty="0">
                <a:latin typeface="標楷體" panose="03000509000000000000" pitchFamily="65" charset="-120"/>
                <a:ea typeface="標楷體" panose="03000509000000000000" pitchFamily="65" charset="-120"/>
              </a:rPr>
              <a:t>填寫「管理費範例」及列印「管理費收據」</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裝訂於「管理費範</a:t>
            </a:r>
            <a:br>
              <a:rPr lang="en-US" altLang="zh-TW" sz="2100" dirty="0">
                <a:latin typeface="標楷體" panose="03000509000000000000" pitchFamily="65" charset="-120"/>
                <a:ea typeface="標楷體" panose="03000509000000000000" pitchFamily="65" charset="-120"/>
              </a:rPr>
            </a:br>
            <a:r>
              <a:rPr lang="zh-TW" altLang="en-US" sz="2100" dirty="0">
                <a:latin typeface="標楷體" panose="03000509000000000000" pitchFamily="65" charset="-120"/>
                <a:ea typeface="標楷體" panose="03000509000000000000" pitchFamily="65" charset="-120"/>
              </a:rPr>
              <a:t>  例表單」後方</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並核章。</a:t>
            </a:r>
            <a:endParaRPr lang="en-US" altLang="zh-TW" sz="2100" dirty="0">
              <a:latin typeface="標楷體" panose="03000509000000000000" pitchFamily="65" charset="-120"/>
              <a:ea typeface="標楷體" panose="03000509000000000000" pitchFamily="65" charset="-120"/>
            </a:endParaRPr>
          </a:p>
          <a:p>
            <a:pPr>
              <a:lnSpc>
                <a:spcPct val="130000"/>
              </a:lnSpc>
            </a:pPr>
            <a:endParaRPr lang="en-US" altLang="zh-TW" sz="2100" dirty="0">
              <a:latin typeface="標楷體" panose="03000509000000000000" pitchFamily="65" charset="-120"/>
              <a:ea typeface="標楷體" panose="03000509000000000000" pitchFamily="65" charset="-120"/>
            </a:endParaRPr>
          </a:p>
          <a:p>
            <a:pPr>
              <a:lnSpc>
                <a:spcPct val="130000"/>
              </a:lnSpc>
            </a:pPr>
            <a:r>
              <a:rPr lang="en-US" altLang="zh-TW" sz="2100" dirty="0">
                <a:latin typeface="標楷體" panose="03000509000000000000" pitchFamily="65" charset="-120"/>
                <a:ea typeface="標楷體" panose="03000509000000000000" pitchFamily="65" charset="-120"/>
              </a:rPr>
              <a:t>4.</a:t>
            </a:r>
            <a:r>
              <a:rPr lang="zh-TW" altLang="en-US" sz="2100" dirty="0">
                <a:latin typeface="標楷體" panose="03000509000000000000" pitchFamily="65" charset="-120"/>
                <a:ea typeface="標楷體" panose="03000509000000000000" pitchFamily="65" charset="-120"/>
              </a:rPr>
              <a:t>計畫主持人應於結案前將借支金額沖銷完畢，若仍有餘額須先繳回再</a:t>
            </a:r>
            <a:br>
              <a:rPr lang="en-US" altLang="zh-TW" sz="2100" dirty="0">
                <a:latin typeface="標楷體" panose="03000509000000000000" pitchFamily="65" charset="-120"/>
                <a:ea typeface="標楷體" panose="03000509000000000000" pitchFamily="65" charset="-120"/>
              </a:rPr>
            </a:br>
            <a:r>
              <a:rPr lang="zh-TW" altLang="en-US" sz="2100" dirty="0">
                <a:latin typeface="標楷體" panose="03000509000000000000" pitchFamily="65" charset="-120"/>
                <a:ea typeface="標楷體" panose="03000509000000000000" pitchFamily="65" charset="-120"/>
              </a:rPr>
              <a:t>  結案。</a:t>
            </a:r>
          </a:p>
          <a:p>
            <a:pPr>
              <a:lnSpc>
                <a:spcPct val="130000"/>
              </a:lnSpc>
            </a:pPr>
            <a:endParaRPr lang="zh-TW"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95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4270" y="103840"/>
            <a:ext cx="8746732" cy="523220"/>
            <a:chOff x="640732" y="134244"/>
            <a:chExt cx="11662316" cy="697628"/>
          </a:xfrm>
        </p:grpSpPr>
        <p:sp>
          <p:nvSpPr>
            <p:cNvPr id="5" name="文本框 23"/>
            <p:cNvSpPr txBox="1"/>
            <p:nvPr/>
          </p:nvSpPr>
          <p:spPr>
            <a:xfrm>
              <a:off x="877657" y="134244"/>
              <a:ext cx="4191748" cy="697628"/>
            </a:xfrm>
            <a:prstGeom prst="rect">
              <a:avLst/>
            </a:prstGeom>
            <a:noFill/>
          </p:spPr>
          <p:txBody>
            <a:bodyPr wrap="none" rtlCol="0">
              <a:spAutoFit/>
            </a:bodyPr>
            <a:lstStyle/>
            <a:p>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結案其他注意事項</a:t>
              </a:r>
              <a:r>
                <a:rPr lang="en-US" altLang="zh-TW" sz="2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626000" y="379574"/>
              <a:ext cx="315939" cy="286476"/>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1738958" y="251804"/>
              <a:ext cx="10564090" cy="410370"/>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TW"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直角三角形 10"/>
          <p:cNvSpPr/>
          <p:nvPr/>
        </p:nvSpPr>
        <p:spPr>
          <a:xfrm rot="13500000">
            <a:off x="722184" y="3302523"/>
            <a:ext cx="249966" cy="248776"/>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4" name="矩形 23"/>
          <p:cNvSpPr/>
          <p:nvPr/>
        </p:nvSpPr>
        <p:spPr>
          <a:xfrm>
            <a:off x="549126" y="3191043"/>
            <a:ext cx="8255438" cy="471732"/>
          </a:xfrm>
          <a:prstGeom prst="rect">
            <a:avLst/>
          </a:prstGeom>
        </p:spPr>
        <p:txBody>
          <a:bodyPr wrap="square" anchor="ctr">
            <a:spAutoFit/>
          </a:bodyPr>
          <a:lstStyle/>
          <a:p>
            <a:pPr>
              <a:lnSpc>
                <a:spcPct val="130000"/>
              </a:lnSpc>
            </a:pPr>
            <a:r>
              <a:rPr lang="zh-TW" altLang="en-US" sz="2000" dirty="0">
                <a:latin typeface="標楷體" panose="03000509000000000000" pitchFamily="65" charset="-120"/>
                <a:ea typeface="標楷體" panose="03000509000000000000" pitchFamily="65" charset="-120"/>
              </a:rPr>
              <a:t>   </a:t>
            </a:r>
            <a:r>
              <a:rPr lang="en-US" altLang="zh-TW" sz="2100" dirty="0">
                <a:latin typeface="標楷體" panose="03000509000000000000" pitchFamily="65" charset="-120"/>
                <a:ea typeface="標楷體" panose="03000509000000000000" pitchFamily="65" charset="-120"/>
              </a:rPr>
              <a:t>  </a:t>
            </a:r>
            <a:endParaRPr lang="zh-TW"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34269" y="860052"/>
            <a:ext cx="8809731" cy="5133713"/>
          </a:xfrm>
          <a:prstGeom prst="rect">
            <a:avLst/>
          </a:prstGeom>
        </p:spPr>
        <p:txBody>
          <a:bodyPr wrap="square">
            <a:spAutoFit/>
          </a:bodyPr>
          <a:lstStyle/>
          <a:p>
            <a:pPr>
              <a:lnSpc>
                <a:spcPct val="130000"/>
              </a:lnSpc>
            </a:pPr>
            <a:r>
              <a:rPr lang="en-US" altLang="zh-TW" sz="2100" dirty="0">
                <a:latin typeface="標楷體" panose="03000509000000000000" pitchFamily="65" charset="-120"/>
                <a:ea typeface="標楷體" panose="03000509000000000000" pitchFamily="65" charset="-120"/>
              </a:rPr>
              <a:t>5.</a:t>
            </a:r>
            <a:r>
              <a:rPr lang="zh-TW" altLang="en-US" sz="2100" dirty="0">
                <a:latin typeface="標楷體" panose="03000509000000000000" pitchFamily="65" charset="-120"/>
                <a:ea typeface="標楷體" panose="03000509000000000000" pitchFamily="65" charset="-120"/>
              </a:rPr>
              <a:t>當年期及多年期計畫－</a:t>
            </a:r>
            <a:r>
              <a:rPr lang="zh-TW" altLang="en-US" sz="2100" u="sng" dirty="0">
                <a:latin typeface="標楷體" panose="03000509000000000000" pitchFamily="65" charset="-120"/>
                <a:ea typeface="標楷體" panose="03000509000000000000" pitchFamily="65" charset="-120"/>
              </a:rPr>
              <a:t>每年</a:t>
            </a:r>
            <a:r>
              <a:rPr lang="en-US" altLang="zh-TW" sz="2100" u="sng" dirty="0">
                <a:latin typeface="標楷體" panose="03000509000000000000" pitchFamily="65" charset="-120"/>
                <a:ea typeface="標楷體" panose="03000509000000000000" pitchFamily="65" charset="-120"/>
              </a:rPr>
              <a:t>7</a:t>
            </a:r>
            <a:r>
              <a:rPr lang="zh-TW" altLang="en-US" sz="2100" u="sng" dirty="0">
                <a:latin typeface="標楷體" panose="03000509000000000000" pitchFamily="65" charset="-120"/>
                <a:ea typeface="標楷體" panose="03000509000000000000" pitchFamily="65" charset="-120"/>
              </a:rPr>
              <a:t>月辦理結案事宜</a:t>
            </a:r>
            <a:endParaRPr lang="en-US" altLang="zh-TW" sz="2100" u="sng" dirty="0">
              <a:latin typeface="標楷體" panose="03000509000000000000" pitchFamily="65" charset="-120"/>
              <a:ea typeface="標楷體" panose="03000509000000000000" pitchFamily="65" charset="-120"/>
            </a:endParaRPr>
          </a:p>
          <a:p>
            <a:pPr>
              <a:lnSpc>
                <a:spcPct val="130000"/>
              </a:lnSpc>
            </a:pPr>
            <a:endParaRPr lang="zh-TW" altLang="en-US" sz="2100" u="sng" dirty="0">
              <a:latin typeface="標楷體" panose="03000509000000000000" pitchFamily="65" charset="-120"/>
              <a:ea typeface="標楷體" panose="03000509000000000000" pitchFamily="65" charset="-120"/>
            </a:endParaRPr>
          </a:p>
          <a:p>
            <a:pPr marL="285750" indent="-285750">
              <a:lnSpc>
                <a:spcPct val="130000"/>
              </a:lnSpc>
              <a:buFont typeface="Wingdings" panose="05000000000000000000" pitchFamily="2" charset="2"/>
              <a:buChar char="ü"/>
            </a:pPr>
            <a:r>
              <a:rPr lang="zh-TW" altLang="en-US" sz="2100" u="sng" dirty="0">
                <a:latin typeface="標楷體" panose="03000509000000000000" pitchFamily="65" charset="-120"/>
                <a:ea typeface="標楷體" panose="03000509000000000000" pitchFamily="65" charset="-120"/>
              </a:rPr>
              <a:t>多年期經費</a:t>
            </a:r>
            <a:r>
              <a:rPr lang="zh-TW" altLang="en-US" sz="2100" dirty="0">
                <a:latin typeface="標楷體" panose="03000509000000000000" pitchFamily="65" charset="-120"/>
                <a:ea typeface="標楷體" panose="03000509000000000000" pitchFamily="65" charset="-120"/>
              </a:rPr>
              <a:t>：結案必須達</a:t>
            </a:r>
            <a:r>
              <a:rPr lang="en-US" altLang="zh-TW" sz="2100" u="sng" dirty="0">
                <a:latin typeface="標楷體" panose="03000509000000000000" pitchFamily="65" charset="-120"/>
                <a:ea typeface="標楷體" panose="03000509000000000000" pitchFamily="65" charset="-120"/>
              </a:rPr>
              <a:t>70%</a:t>
            </a:r>
            <a:r>
              <a:rPr lang="zh-TW" altLang="en-US" sz="2100" dirty="0">
                <a:latin typeface="標楷體" panose="03000509000000000000" pitchFamily="65" charset="-120"/>
                <a:ea typeface="標楷體" panose="03000509000000000000" pitchFamily="65" charset="-120"/>
              </a:rPr>
              <a:t>以上已撥付款之支用百分比，得請撥</a:t>
            </a:r>
            <a:endParaRPr lang="en-US" altLang="zh-TW" sz="2100" dirty="0">
              <a:latin typeface="標楷體" panose="03000509000000000000" pitchFamily="65" charset="-120"/>
              <a:ea typeface="標楷體" panose="03000509000000000000" pitchFamily="65" charset="-120"/>
            </a:endParaRPr>
          </a:p>
          <a:p>
            <a:pPr>
              <a:lnSpc>
                <a:spcPct val="130000"/>
              </a:lnSpc>
            </a:pPr>
            <a:r>
              <a:rPr lang="zh-TW" altLang="en-US" sz="2100" dirty="0">
                <a:latin typeface="標楷體" panose="03000509000000000000" pitchFamily="65" charset="-120"/>
                <a:ea typeface="標楷體" panose="03000509000000000000" pitchFamily="65" charset="-120"/>
              </a:rPr>
              <a:t>　下一年度計畫經費。</a:t>
            </a:r>
            <a:endParaRPr lang="en-US" altLang="zh-TW" sz="2100" dirty="0">
              <a:latin typeface="標楷體" panose="03000509000000000000" pitchFamily="65" charset="-120"/>
              <a:ea typeface="標楷體" panose="03000509000000000000" pitchFamily="65" charset="-120"/>
            </a:endParaRPr>
          </a:p>
          <a:p>
            <a:pPr>
              <a:lnSpc>
                <a:spcPct val="130000"/>
              </a:lnSpc>
            </a:pPr>
            <a:endParaRPr lang="zh-TW" altLang="en-US" sz="2100" dirty="0">
              <a:latin typeface="標楷體" panose="03000509000000000000" pitchFamily="65" charset="-120"/>
              <a:ea typeface="標楷體" panose="03000509000000000000" pitchFamily="65" charset="-120"/>
            </a:endParaRPr>
          </a:p>
          <a:p>
            <a:pPr marL="285750" indent="-285750">
              <a:lnSpc>
                <a:spcPct val="130000"/>
              </a:lnSpc>
              <a:buFont typeface="Wingdings" panose="05000000000000000000" pitchFamily="2" charset="2"/>
              <a:buChar char="ü"/>
            </a:pPr>
            <a:r>
              <a:rPr lang="zh-TW" altLang="en-US" sz="2100" u="sng" dirty="0">
                <a:latin typeface="標楷體" panose="03000509000000000000" pitchFamily="65" charset="-120"/>
                <a:ea typeface="標楷體" panose="03000509000000000000" pitchFamily="65" charset="-120"/>
              </a:rPr>
              <a:t>當年期經費</a:t>
            </a:r>
            <a:r>
              <a:rPr lang="zh-TW" altLang="en-US" sz="2100" dirty="0">
                <a:latin typeface="標楷體" panose="03000509000000000000" pitchFamily="65" charset="-120"/>
                <a:ea typeface="標楷體" panose="03000509000000000000" pitchFamily="65" charset="-120"/>
              </a:rPr>
              <a:t>：經費執行率未達</a:t>
            </a:r>
            <a:r>
              <a:rPr lang="en-US" altLang="zh-TW" sz="2100" u="sng" dirty="0">
                <a:latin typeface="標楷體" panose="03000509000000000000" pitchFamily="65" charset="-120"/>
                <a:ea typeface="標楷體" panose="03000509000000000000" pitchFamily="65" charset="-120"/>
              </a:rPr>
              <a:t>80%</a:t>
            </a:r>
            <a:r>
              <a:rPr lang="zh-TW" altLang="en-US" sz="2100" dirty="0">
                <a:latin typeface="標楷體" panose="03000509000000000000" pitchFamily="65" charset="-120"/>
                <a:ea typeface="標楷體" panose="03000509000000000000" pitchFamily="65" charset="-120"/>
              </a:rPr>
              <a:t>者，</a:t>
            </a:r>
            <a:r>
              <a:rPr lang="zh-TW" altLang="en-US" sz="2100" b="1" dirty="0">
                <a:solidFill>
                  <a:srgbClr val="C00000"/>
                </a:solidFill>
                <a:latin typeface="標楷體" panose="03000509000000000000" pitchFamily="65" charset="-120"/>
                <a:ea typeface="標楷體" panose="03000509000000000000" pitchFamily="65" charset="-120"/>
              </a:rPr>
              <a:t>請計畫主持人於</a:t>
            </a:r>
            <a:r>
              <a:rPr lang="en-US" altLang="zh-TW" sz="2100" b="1" dirty="0">
                <a:solidFill>
                  <a:srgbClr val="C00000"/>
                </a:solidFill>
                <a:latin typeface="標楷體" panose="03000509000000000000" pitchFamily="65" charset="-120"/>
                <a:ea typeface="標楷體" panose="03000509000000000000" pitchFamily="65" charset="-120"/>
              </a:rPr>
              <a:t>A4</a:t>
            </a:r>
            <a:r>
              <a:rPr lang="zh-TW" altLang="en-US" sz="2100" b="1" dirty="0">
                <a:solidFill>
                  <a:srgbClr val="C00000"/>
                </a:solidFill>
                <a:latin typeface="標楷體" panose="03000509000000000000" pitchFamily="65" charset="-120"/>
                <a:ea typeface="標楷體" panose="03000509000000000000" pitchFamily="65" charset="-120"/>
              </a:rPr>
              <a:t>紙上註明原因並簽章，須呈報給國科會。</a:t>
            </a:r>
            <a:endParaRPr lang="en-US" altLang="zh-TW" sz="2100" b="1" dirty="0">
              <a:solidFill>
                <a:srgbClr val="C00000"/>
              </a:solidFill>
              <a:latin typeface="標楷體" panose="03000509000000000000" pitchFamily="65" charset="-120"/>
              <a:ea typeface="標楷體" panose="03000509000000000000" pitchFamily="65" charset="-120"/>
            </a:endParaRPr>
          </a:p>
          <a:p>
            <a:pPr marL="285750" indent="-285750">
              <a:lnSpc>
                <a:spcPct val="130000"/>
              </a:lnSpc>
              <a:buFont typeface="Wingdings" panose="05000000000000000000" pitchFamily="2" charset="2"/>
              <a:buChar char="ü"/>
            </a:pPr>
            <a:endParaRPr lang="en-US" altLang="zh-TW" sz="2100" dirty="0">
              <a:latin typeface="標楷體" panose="03000509000000000000" pitchFamily="65" charset="-120"/>
              <a:ea typeface="標楷體" panose="03000509000000000000" pitchFamily="65" charset="-120"/>
            </a:endParaRPr>
          </a:p>
          <a:p>
            <a:pPr marL="285750" indent="-285750">
              <a:lnSpc>
                <a:spcPct val="130000"/>
              </a:lnSpc>
              <a:buFont typeface="Wingdings" panose="05000000000000000000" pitchFamily="2" charset="2"/>
              <a:buChar char="ü"/>
            </a:pPr>
            <a:r>
              <a:rPr lang="zh-TW" altLang="en-US" sz="2100" b="1" dirty="0">
                <a:solidFill>
                  <a:srgbClr val="C00000"/>
                </a:solidFill>
                <a:latin typeface="標楷體" panose="03000509000000000000" pitchFamily="65" charset="-120"/>
                <a:ea typeface="標楷體" panose="03000509000000000000" pitchFamily="65" charset="-120"/>
              </a:rPr>
              <a:t>國外差旅費：未使用完畢須依規定繳回金額，請計畫主持人於</a:t>
            </a:r>
            <a:r>
              <a:rPr lang="en-US" altLang="zh-TW" sz="2100" b="1" dirty="0">
                <a:solidFill>
                  <a:srgbClr val="C00000"/>
                </a:solidFill>
                <a:latin typeface="標楷體" panose="03000509000000000000" pitchFamily="65" charset="-120"/>
                <a:ea typeface="標楷體" panose="03000509000000000000" pitchFamily="65" charset="-120"/>
              </a:rPr>
              <a:t>A4</a:t>
            </a:r>
            <a:r>
              <a:rPr lang="zh-TW" altLang="en-US" sz="2100" b="1" dirty="0">
                <a:solidFill>
                  <a:srgbClr val="C00000"/>
                </a:solidFill>
                <a:latin typeface="標楷體" panose="03000509000000000000" pitchFamily="65" charset="-120"/>
                <a:ea typeface="標楷體" panose="03000509000000000000" pitchFamily="65" charset="-120"/>
              </a:rPr>
              <a:t>紙上註明原因並簽章，須呈報給國科會。</a:t>
            </a:r>
            <a:endParaRPr lang="en-US" altLang="zh-TW" sz="2100" b="1" dirty="0">
              <a:solidFill>
                <a:srgbClr val="C00000"/>
              </a:solidFill>
              <a:latin typeface="標楷體" panose="03000509000000000000" pitchFamily="65" charset="-120"/>
              <a:ea typeface="標楷體" panose="03000509000000000000" pitchFamily="65" charset="-120"/>
            </a:endParaRPr>
          </a:p>
          <a:p>
            <a:pPr>
              <a:lnSpc>
                <a:spcPct val="130000"/>
              </a:lnSpc>
            </a:pPr>
            <a:endParaRPr lang="zh-TW" altLang="en-US" sz="2100" dirty="0">
              <a:latin typeface="標楷體" panose="03000509000000000000" pitchFamily="65" charset="-120"/>
              <a:ea typeface="標楷體" panose="03000509000000000000" pitchFamily="65" charset="-120"/>
            </a:endParaRPr>
          </a:p>
          <a:p>
            <a:pPr>
              <a:lnSpc>
                <a:spcPct val="130000"/>
              </a:lnSpc>
            </a:pPr>
            <a:r>
              <a:rPr lang="zh-TW" altLang="en-US" sz="2100" b="1" dirty="0">
                <a:solidFill>
                  <a:srgbClr val="FF6600"/>
                </a:solidFill>
                <a:latin typeface="標楷體" panose="03000509000000000000" pitchFamily="65" charset="-120"/>
                <a:ea typeface="標楷體" panose="03000509000000000000" pitchFamily="65" charset="-120"/>
              </a:rPr>
              <a:t>　</a:t>
            </a:r>
            <a:endParaRPr lang="en-US" altLang="zh-TW" sz="2100" b="1" dirty="0">
              <a:solidFill>
                <a:srgbClr val="FF66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294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4270" y="103840"/>
            <a:ext cx="8746732" cy="523220"/>
            <a:chOff x="640732" y="134244"/>
            <a:chExt cx="11662316" cy="697628"/>
          </a:xfrm>
        </p:grpSpPr>
        <p:sp>
          <p:nvSpPr>
            <p:cNvPr id="5" name="文本框 23"/>
            <p:cNvSpPr txBox="1"/>
            <p:nvPr/>
          </p:nvSpPr>
          <p:spPr>
            <a:xfrm>
              <a:off x="877657" y="134244"/>
              <a:ext cx="4191748" cy="697628"/>
            </a:xfrm>
            <a:prstGeom prst="rect">
              <a:avLst/>
            </a:prstGeom>
            <a:noFill/>
          </p:spPr>
          <p:txBody>
            <a:bodyPr wrap="none" rtlCol="0">
              <a:spAutoFit/>
            </a:bodyPr>
            <a:lstStyle/>
            <a:p>
              <a:r>
                <a:rPr lang="zh-TW" altLang="en-US" sz="2800" dirty="0">
                  <a:solidFill>
                    <a:schemeClr val="tx1">
                      <a:lumMod val="75000"/>
                      <a:lumOff val="25000"/>
                    </a:schemeClr>
                  </a:solidFill>
                  <a:latin typeface="微软雅黑" panose="020B0503020204020204" pitchFamily="34" charset="-122"/>
                  <a:ea typeface="微软雅黑" panose="020B0503020204020204" pitchFamily="34" charset="-122"/>
                </a:rPr>
                <a:t>結案其他注意事項</a:t>
              </a:r>
              <a:r>
                <a:rPr lang="en-US" altLang="zh-TW" sz="2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626000" y="379574"/>
              <a:ext cx="315939" cy="286476"/>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1738958" y="251804"/>
              <a:ext cx="10564090" cy="410370"/>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TW"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直角三角形 10"/>
          <p:cNvSpPr/>
          <p:nvPr/>
        </p:nvSpPr>
        <p:spPr>
          <a:xfrm rot="13500000">
            <a:off x="722184" y="3302523"/>
            <a:ext cx="249966" cy="248776"/>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4" name="矩形 23"/>
          <p:cNvSpPr/>
          <p:nvPr/>
        </p:nvSpPr>
        <p:spPr>
          <a:xfrm>
            <a:off x="549126" y="3191043"/>
            <a:ext cx="8255438" cy="471732"/>
          </a:xfrm>
          <a:prstGeom prst="rect">
            <a:avLst/>
          </a:prstGeom>
        </p:spPr>
        <p:txBody>
          <a:bodyPr wrap="square" anchor="ctr">
            <a:spAutoFit/>
          </a:bodyPr>
          <a:lstStyle/>
          <a:p>
            <a:pPr>
              <a:lnSpc>
                <a:spcPct val="130000"/>
              </a:lnSpc>
            </a:pPr>
            <a:r>
              <a:rPr lang="zh-TW" altLang="en-US" sz="2000" dirty="0">
                <a:latin typeface="標楷體" panose="03000509000000000000" pitchFamily="65" charset="-120"/>
                <a:ea typeface="標楷體" panose="03000509000000000000" pitchFamily="65" charset="-120"/>
              </a:rPr>
              <a:t>   </a:t>
            </a:r>
            <a:r>
              <a:rPr lang="en-US" altLang="zh-TW" sz="2100" dirty="0">
                <a:latin typeface="標楷體" panose="03000509000000000000" pitchFamily="65" charset="-120"/>
                <a:ea typeface="標楷體" panose="03000509000000000000" pitchFamily="65" charset="-120"/>
              </a:rPr>
              <a:t>  </a:t>
            </a:r>
            <a:endParaRPr lang="zh-TW"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34269" y="1032608"/>
            <a:ext cx="9143999" cy="2192908"/>
          </a:xfrm>
          <a:prstGeom prst="rect">
            <a:avLst/>
          </a:prstGeom>
        </p:spPr>
        <p:txBody>
          <a:bodyPr wrap="square">
            <a:spAutoFit/>
          </a:bodyPr>
          <a:lstStyle/>
          <a:p>
            <a:pPr>
              <a:lnSpc>
                <a:spcPct val="130000"/>
              </a:lnSpc>
            </a:pPr>
            <a:r>
              <a:rPr lang="en-US" altLang="zh-TW" sz="2100" dirty="0">
                <a:latin typeface="標楷體" panose="03000509000000000000" pitchFamily="65" charset="-120"/>
                <a:ea typeface="標楷體" panose="03000509000000000000" pitchFamily="65" charset="-120"/>
              </a:rPr>
              <a:t>6.</a:t>
            </a:r>
            <a:r>
              <a:rPr lang="zh-TW" altLang="en-US" sz="2100" dirty="0">
                <a:latin typeface="標楷體" panose="03000509000000000000" pitchFamily="65" charset="-120"/>
                <a:ea typeface="標楷體" panose="03000509000000000000" pitchFamily="65" charset="-120"/>
              </a:rPr>
              <a:t>請依規完成</a:t>
            </a:r>
            <a:r>
              <a:rPr lang="zh-TW" altLang="en-US" sz="2100" u="sng" dirty="0">
                <a:latin typeface="標楷體" panose="03000509000000000000" pitchFamily="65" charset="-120"/>
                <a:ea typeface="標楷體" panose="03000509000000000000" pitchFamily="65" charset="-120"/>
              </a:rPr>
              <a:t>經費結報</a:t>
            </a:r>
            <a:r>
              <a:rPr lang="zh-TW" altLang="en-US" sz="2100" dirty="0">
                <a:latin typeface="標楷體" panose="03000509000000000000" pitchFamily="65" charset="-120"/>
                <a:ea typeface="標楷體" panose="03000509000000000000" pitchFamily="65" charset="-120"/>
              </a:rPr>
              <a:t>。未依規定，依情節輕重處理方式如下：</a:t>
            </a:r>
          </a:p>
          <a:p>
            <a:pPr marL="342900" indent="-342900">
              <a:lnSpc>
                <a:spcPct val="130000"/>
              </a:lnSpc>
              <a:buFont typeface="Wingdings" panose="05000000000000000000" pitchFamily="2" charset="2"/>
              <a:buChar char="ü"/>
            </a:pPr>
            <a:r>
              <a:rPr lang="zh-TW" altLang="en-US" sz="2100" dirty="0">
                <a:latin typeface="標楷體" panose="03000509000000000000" pitchFamily="65" charset="-120"/>
                <a:ea typeface="標楷體" panose="03000509000000000000" pitchFamily="65" charset="-120"/>
              </a:rPr>
              <a:t>完成計畫結案前不再核給計畫主持人新的計畫。</a:t>
            </a:r>
          </a:p>
          <a:p>
            <a:pPr marL="342900" indent="-342900">
              <a:lnSpc>
                <a:spcPct val="130000"/>
              </a:lnSpc>
              <a:buFont typeface="Wingdings" panose="05000000000000000000" pitchFamily="2" charset="2"/>
              <a:buChar char="ü"/>
            </a:pPr>
            <a:r>
              <a:rPr lang="zh-TW" altLang="en-US" sz="2100" dirty="0">
                <a:latin typeface="標楷體" panose="03000509000000000000" pitchFamily="65" charset="-120"/>
                <a:ea typeface="標楷體" panose="03000509000000000000" pitchFamily="65" charset="-120"/>
              </a:rPr>
              <a:t>逾執行期限迄日</a:t>
            </a:r>
            <a:r>
              <a:rPr lang="en-US" altLang="zh-TW" sz="2100" dirty="0">
                <a:latin typeface="標楷體" panose="03000509000000000000" pitchFamily="65" charset="-120"/>
                <a:ea typeface="標楷體" panose="03000509000000000000" pitchFamily="65" charset="-120"/>
              </a:rPr>
              <a:t>6</a:t>
            </a:r>
            <a:r>
              <a:rPr lang="zh-TW" altLang="en-US" sz="2100" dirty="0">
                <a:latin typeface="標楷體" panose="03000509000000000000" pitchFamily="65" charset="-120"/>
                <a:ea typeface="標楷體" panose="03000509000000000000" pitchFamily="65" charset="-120"/>
              </a:rPr>
              <a:t>個月以上</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追繳該計畫管理費總額</a:t>
            </a:r>
            <a:r>
              <a:rPr lang="en-US" altLang="zh-TW" sz="2100" dirty="0">
                <a:latin typeface="標楷體" panose="03000509000000000000" pitchFamily="65" charset="-120"/>
                <a:ea typeface="標楷體" panose="03000509000000000000" pitchFamily="65" charset="-120"/>
              </a:rPr>
              <a:t>50%</a:t>
            </a:r>
            <a:r>
              <a:rPr lang="zh-TW" altLang="en-US" sz="2100" dirty="0">
                <a:latin typeface="標楷體" panose="03000509000000000000" pitchFamily="65" charset="-120"/>
                <a:ea typeface="標楷體" panose="03000509000000000000" pitchFamily="65" charset="-120"/>
              </a:rPr>
              <a:t>。</a:t>
            </a:r>
          </a:p>
          <a:p>
            <a:pPr marL="342900" indent="-342900">
              <a:lnSpc>
                <a:spcPct val="130000"/>
              </a:lnSpc>
              <a:buFont typeface="Wingdings" panose="05000000000000000000" pitchFamily="2" charset="2"/>
              <a:buChar char="ü"/>
            </a:pPr>
            <a:r>
              <a:rPr lang="zh-TW" altLang="en-US" sz="2100" dirty="0">
                <a:latin typeface="標楷體" panose="03000509000000000000" pitchFamily="65" charset="-120"/>
                <a:ea typeface="標楷體" panose="03000509000000000000" pitchFamily="65" charset="-120"/>
              </a:rPr>
              <a:t>逾執行期限迄日</a:t>
            </a:r>
            <a:r>
              <a:rPr lang="en-US" altLang="zh-TW" sz="2100" dirty="0">
                <a:latin typeface="標楷體" panose="03000509000000000000" pitchFamily="65" charset="-120"/>
                <a:ea typeface="標楷體" panose="03000509000000000000" pitchFamily="65" charset="-120"/>
              </a:rPr>
              <a:t>1</a:t>
            </a:r>
            <a:r>
              <a:rPr lang="zh-TW" altLang="en-US" sz="2100" dirty="0">
                <a:latin typeface="標楷體" panose="03000509000000000000" pitchFamily="65" charset="-120"/>
                <a:ea typeface="標楷體" panose="03000509000000000000" pitchFamily="65" charset="-120"/>
              </a:rPr>
              <a:t>年以上</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追繳該計畫全部管理費，於該機構下期計畫</a:t>
            </a:r>
            <a:br>
              <a:rPr lang="en-US" altLang="zh-TW" sz="2100" dirty="0">
                <a:latin typeface="標楷體" panose="03000509000000000000" pitchFamily="65" charset="-120"/>
                <a:ea typeface="標楷體" panose="03000509000000000000" pitchFamily="65" charset="-120"/>
              </a:rPr>
            </a:br>
            <a:r>
              <a:rPr lang="zh-TW" altLang="en-US" sz="2100" dirty="0">
                <a:latin typeface="標楷體" panose="03000509000000000000" pitchFamily="65" charset="-120"/>
                <a:ea typeface="標楷體" panose="03000509000000000000" pitchFamily="65" charset="-120"/>
              </a:rPr>
              <a:t>撥款時，將未結案補助經費扣除。</a:t>
            </a:r>
          </a:p>
        </p:txBody>
      </p:sp>
    </p:spTree>
    <p:extLst>
      <p:ext uri="{BB962C8B-B14F-4D97-AF65-F5344CB8AC3E}">
        <p14:creationId xmlns:p14="http://schemas.microsoft.com/office/powerpoint/2010/main" val="65203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42343" y="1623670"/>
            <a:ext cx="1046460" cy="1046460"/>
            <a:chOff x="1677608" y="2996952"/>
            <a:chExt cx="1395643" cy="1395643"/>
          </a:xfrm>
        </p:grpSpPr>
        <p:sp>
          <p:nvSpPr>
            <p:cNvPr id="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6" name="Oval 29"/>
            <p:cNvSpPr>
              <a:spLocks noChangeAspect="1"/>
            </p:cNvSpPr>
            <p:nvPr/>
          </p:nvSpPr>
          <p:spPr>
            <a:xfrm>
              <a:off x="1850114" y="3169458"/>
              <a:ext cx="1050630" cy="1050630"/>
            </a:xfrm>
            <a:prstGeom prst="ellipse">
              <a:avLst/>
            </a:prstGeom>
            <a:gradFill>
              <a:gsLst>
                <a:gs pos="0">
                  <a:srgbClr val="C72319"/>
                </a:gs>
                <a:gs pos="100000">
                  <a:srgbClr val="F343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572000" y="1525291"/>
            <a:ext cx="1046460" cy="1046460"/>
            <a:chOff x="1677608" y="2996952"/>
            <a:chExt cx="1395643" cy="1395643"/>
          </a:xfrm>
        </p:grpSpPr>
        <p:sp>
          <p:nvSpPr>
            <p:cNvPr id="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9" name="Oval 29"/>
            <p:cNvSpPr>
              <a:spLocks noChangeAspect="1"/>
            </p:cNvSpPr>
            <p:nvPr/>
          </p:nvSpPr>
          <p:spPr>
            <a:xfrm>
              <a:off x="1850114" y="3169458"/>
              <a:ext cx="1050630" cy="1050630"/>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672452" y="1525291"/>
            <a:ext cx="1046460" cy="1046460"/>
            <a:chOff x="1677608" y="2996952"/>
            <a:chExt cx="1395643" cy="1395643"/>
          </a:xfrm>
        </p:grpSpPr>
        <p:sp>
          <p:nvSpPr>
            <p:cNvPr id="1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12" name="Oval 29"/>
            <p:cNvSpPr>
              <a:spLocks noChangeAspect="1"/>
            </p:cNvSpPr>
            <p:nvPr/>
          </p:nvSpPr>
          <p:spPr>
            <a:xfrm>
              <a:off x="1850114" y="3169458"/>
              <a:ext cx="1050630" cy="1050630"/>
            </a:xfrm>
            <a:prstGeom prst="ellipse">
              <a:avLst/>
            </a:prstGeom>
            <a:gradFill>
              <a:gsLst>
                <a:gs pos="0">
                  <a:srgbClr val="03435C"/>
                </a:gs>
                <a:gs pos="100000">
                  <a:srgbClr val="037A9B"/>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382034" y="1506493"/>
            <a:ext cx="1046460" cy="1046460"/>
            <a:chOff x="1677608" y="2996952"/>
            <a:chExt cx="1395643" cy="1395643"/>
          </a:xfrm>
        </p:grpSpPr>
        <p:sp>
          <p:nvSpPr>
            <p:cNvPr id="1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15" name="Oval 29"/>
            <p:cNvSpPr>
              <a:spLocks noChangeAspect="1"/>
            </p:cNvSpPr>
            <p:nvPr/>
          </p:nvSpPr>
          <p:spPr>
            <a:xfrm>
              <a:off x="1850114" y="3169458"/>
              <a:ext cx="1050630" cy="1050630"/>
            </a:xfrm>
            <a:prstGeom prst="ellipse">
              <a:avLst/>
            </a:prstGeom>
            <a:gradFill>
              <a:gsLst>
                <a:gs pos="3300">
                  <a:srgbClr val="DC4A1B"/>
                </a:gs>
                <a:gs pos="0">
                  <a:schemeClr val="bg1">
                    <a:lumMod val="78000"/>
                  </a:schemeClr>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TextBox 50"/>
          <p:cNvSpPr txBox="1"/>
          <p:nvPr/>
        </p:nvSpPr>
        <p:spPr>
          <a:xfrm flipH="1">
            <a:off x="2770284" y="1748503"/>
            <a:ext cx="269960" cy="600036"/>
          </a:xfrm>
          <a:prstGeom prst="rect">
            <a:avLst/>
          </a:prstGeom>
          <a:noFill/>
        </p:spPr>
        <p:txBody>
          <a:bodyPr wrap="square" rtlCol="0">
            <a:spAutoFit/>
          </a:bodyPr>
          <a:lstStyle/>
          <a:p>
            <a:pPr algn="ctr"/>
            <a:r>
              <a:rPr lang="zh-TW" altLang="en-US" sz="3299" b="1" dirty="0">
                <a:solidFill>
                  <a:schemeClr val="bg1"/>
                </a:solidFill>
                <a:latin typeface="微软雅黑" panose="020B0503020204020204" pitchFamily="34" charset="-122"/>
                <a:ea typeface="微软雅黑" panose="020B0503020204020204" pitchFamily="34" charset="-122"/>
              </a:rPr>
              <a:t>謝</a:t>
            </a:r>
            <a:endParaRPr lang="id-ID" sz="3299" b="1" dirty="0">
              <a:solidFill>
                <a:schemeClr val="bg1"/>
              </a:solidFill>
              <a:latin typeface="微软雅黑" panose="020B0503020204020204" pitchFamily="34" charset="-122"/>
              <a:ea typeface="微软雅黑" panose="020B0503020204020204" pitchFamily="34" charset="-122"/>
            </a:endParaRPr>
          </a:p>
        </p:txBody>
      </p:sp>
      <p:sp>
        <p:nvSpPr>
          <p:cNvPr id="17" name="TextBox 51"/>
          <p:cNvSpPr txBox="1"/>
          <p:nvPr/>
        </p:nvSpPr>
        <p:spPr>
          <a:xfrm flipH="1">
            <a:off x="3830593" y="1847267"/>
            <a:ext cx="269960" cy="600036"/>
          </a:xfrm>
          <a:prstGeom prst="rect">
            <a:avLst/>
          </a:prstGeom>
          <a:noFill/>
        </p:spPr>
        <p:txBody>
          <a:bodyPr wrap="square" rtlCol="0">
            <a:spAutoFit/>
          </a:bodyPr>
          <a:lstStyle/>
          <a:p>
            <a:pPr algn="ctr"/>
            <a:r>
              <a:rPr lang="zh-TW" altLang="en-US" sz="3299" b="1" dirty="0">
                <a:solidFill>
                  <a:schemeClr val="bg1"/>
                </a:solidFill>
                <a:latin typeface="微软雅黑" panose="020B0503020204020204" pitchFamily="34" charset="-122"/>
                <a:ea typeface="微软雅黑" panose="020B0503020204020204" pitchFamily="34" charset="-122"/>
              </a:rPr>
              <a:t>謝</a:t>
            </a:r>
            <a:endParaRPr lang="id-ID" sz="3299" b="1" dirty="0">
              <a:solidFill>
                <a:schemeClr val="bg1"/>
              </a:solidFill>
              <a:latin typeface="微软雅黑" panose="020B0503020204020204" pitchFamily="34" charset="-122"/>
              <a:ea typeface="微软雅黑" panose="020B0503020204020204" pitchFamily="34" charset="-122"/>
            </a:endParaRPr>
          </a:p>
        </p:txBody>
      </p:sp>
      <p:sp>
        <p:nvSpPr>
          <p:cNvPr id="18" name="TextBox 52"/>
          <p:cNvSpPr txBox="1"/>
          <p:nvPr/>
        </p:nvSpPr>
        <p:spPr>
          <a:xfrm flipH="1">
            <a:off x="4974099" y="1757885"/>
            <a:ext cx="269960" cy="600036"/>
          </a:xfrm>
          <a:prstGeom prst="rect">
            <a:avLst/>
          </a:prstGeom>
          <a:noFill/>
        </p:spPr>
        <p:txBody>
          <a:bodyPr wrap="square" rtlCol="0">
            <a:spAutoFit/>
          </a:bodyPr>
          <a:lstStyle/>
          <a:p>
            <a:pPr algn="ctr"/>
            <a:r>
              <a:rPr lang="zh-CN" altLang="en-US" sz="3299" b="1" dirty="0">
                <a:solidFill>
                  <a:schemeClr val="bg1"/>
                </a:solidFill>
                <a:latin typeface="微软雅黑" panose="020B0503020204020204" pitchFamily="34" charset="-122"/>
                <a:ea typeface="微软雅黑" panose="020B0503020204020204" pitchFamily="34" charset="-122"/>
              </a:rPr>
              <a:t>聆</a:t>
            </a:r>
            <a:endParaRPr lang="id-ID" sz="3299" b="1" dirty="0">
              <a:solidFill>
                <a:schemeClr val="bg1"/>
              </a:solidFill>
              <a:latin typeface="微软雅黑" panose="020B0503020204020204" pitchFamily="34" charset="-122"/>
              <a:ea typeface="微软雅黑" panose="020B0503020204020204" pitchFamily="34" charset="-122"/>
            </a:endParaRPr>
          </a:p>
        </p:txBody>
      </p:sp>
      <p:sp>
        <p:nvSpPr>
          <p:cNvPr id="19" name="TextBox 53"/>
          <p:cNvSpPr txBox="1"/>
          <p:nvPr/>
        </p:nvSpPr>
        <p:spPr>
          <a:xfrm flipH="1">
            <a:off x="6060702" y="1757885"/>
            <a:ext cx="269960" cy="600036"/>
          </a:xfrm>
          <a:prstGeom prst="rect">
            <a:avLst/>
          </a:prstGeom>
          <a:noFill/>
        </p:spPr>
        <p:txBody>
          <a:bodyPr wrap="square" rtlCol="0">
            <a:spAutoFit/>
          </a:bodyPr>
          <a:lstStyle/>
          <a:p>
            <a:pPr algn="ctr"/>
            <a:r>
              <a:rPr lang="zh-TW" altLang="en-US" sz="3299" b="1" dirty="0">
                <a:solidFill>
                  <a:schemeClr val="bg1"/>
                </a:solidFill>
                <a:latin typeface="微软雅黑" panose="020B0503020204020204" pitchFamily="34" charset="-122"/>
                <a:ea typeface="微软雅黑" panose="020B0503020204020204" pitchFamily="34" charset="-122"/>
              </a:rPr>
              <a:t>聽</a:t>
            </a:r>
            <a:endParaRPr lang="id-ID" sz="3299"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rot="2700000">
            <a:off x="2872928" y="3927224"/>
            <a:ext cx="933655" cy="933655"/>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1" name="矩形 20"/>
          <p:cNvSpPr/>
          <p:nvPr/>
        </p:nvSpPr>
        <p:spPr>
          <a:xfrm rot="2700000">
            <a:off x="1147313" y="3813071"/>
            <a:ext cx="1216668" cy="1216668"/>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2" name="矩形 21"/>
          <p:cNvSpPr/>
          <p:nvPr/>
        </p:nvSpPr>
        <p:spPr>
          <a:xfrm rot="2700000">
            <a:off x="-207106" y="3563188"/>
            <a:ext cx="1235233" cy="1235233"/>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3" name="矩形 22"/>
          <p:cNvSpPr/>
          <p:nvPr/>
        </p:nvSpPr>
        <p:spPr>
          <a:xfrm rot="2700000">
            <a:off x="957345" y="4635388"/>
            <a:ext cx="824636" cy="824636"/>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4" name="矩形 23"/>
          <p:cNvSpPr/>
          <p:nvPr/>
        </p:nvSpPr>
        <p:spPr>
          <a:xfrm rot="2700000">
            <a:off x="2118758" y="4331392"/>
            <a:ext cx="1040367" cy="1040367"/>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5" name="矩形 24"/>
          <p:cNvSpPr/>
          <p:nvPr/>
        </p:nvSpPr>
        <p:spPr>
          <a:xfrm rot="2700000">
            <a:off x="3536199" y="4816178"/>
            <a:ext cx="615819" cy="615819"/>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6" name="矩形 25"/>
          <p:cNvSpPr/>
          <p:nvPr/>
        </p:nvSpPr>
        <p:spPr>
          <a:xfrm rot="2700000">
            <a:off x="4213837" y="4250800"/>
            <a:ext cx="1301326" cy="130132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7" name="矩形 26"/>
          <p:cNvSpPr/>
          <p:nvPr/>
        </p:nvSpPr>
        <p:spPr>
          <a:xfrm rot="2700000">
            <a:off x="6406107" y="3782597"/>
            <a:ext cx="1364004" cy="1364004"/>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8" name="矩形 27"/>
          <p:cNvSpPr/>
          <p:nvPr/>
        </p:nvSpPr>
        <p:spPr>
          <a:xfrm rot="2700000">
            <a:off x="4564746" y="3682326"/>
            <a:ext cx="996953" cy="996953"/>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9" name="矩形 28"/>
          <p:cNvSpPr/>
          <p:nvPr/>
        </p:nvSpPr>
        <p:spPr>
          <a:xfrm rot="2700000">
            <a:off x="5630731" y="4441315"/>
            <a:ext cx="895127" cy="895127"/>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0" name="矩形 29"/>
          <p:cNvSpPr/>
          <p:nvPr/>
        </p:nvSpPr>
        <p:spPr>
          <a:xfrm rot="2700000">
            <a:off x="5827316" y="3619736"/>
            <a:ext cx="464804" cy="464804"/>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1" name="矩形 30"/>
          <p:cNvSpPr/>
          <p:nvPr/>
        </p:nvSpPr>
        <p:spPr>
          <a:xfrm rot="2700000">
            <a:off x="8000882" y="4071020"/>
            <a:ext cx="1235233" cy="1235233"/>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2" name="矩形 31"/>
          <p:cNvSpPr/>
          <p:nvPr/>
        </p:nvSpPr>
        <p:spPr>
          <a:xfrm rot="2700000">
            <a:off x="8746039" y="3347194"/>
            <a:ext cx="615819" cy="615819"/>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3" name="矩形 32"/>
          <p:cNvSpPr/>
          <p:nvPr/>
        </p:nvSpPr>
        <p:spPr>
          <a:xfrm rot="2700000">
            <a:off x="4057978" y="4178423"/>
            <a:ext cx="301767" cy="301767"/>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4" name="矩形 33"/>
          <p:cNvSpPr/>
          <p:nvPr/>
        </p:nvSpPr>
        <p:spPr>
          <a:xfrm rot="2700000">
            <a:off x="2557353" y="4003790"/>
            <a:ext cx="163181" cy="163181"/>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5" name="矩形 34"/>
          <p:cNvSpPr/>
          <p:nvPr/>
        </p:nvSpPr>
        <p:spPr>
          <a:xfrm rot="2700000">
            <a:off x="8067341" y="-168090"/>
            <a:ext cx="1235233" cy="1235233"/>
          </a:xfrm>
          <a:prstGeom prst="rect">
            <a:avLst/>
          </a:prstGeom>
          <a:gradFill>
            <a:gsLst>
              <a:gs pos="0">
                <a:srgbClr val="DC4A1B"/>
              </a:gs>
              <a:gs pos="100000">
                <a:srgbClr val="F66C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6" name="矩形 35"/>
          <p:cNvSpPr/>
          <p:nvPr/>
        </p:nvSpPr>
        <p:spPr>
          <a:xfrm rot="2700000">
            <a:off x="7450106" y="181235"/>
            <a:ext cx="722819" cy="722819"/>
          </a:xfrm>
          <a:prstGeom prst="rect">
            <a:avLst/>
          </a:prstGeom>
          <a:gradFill>
            <a:gsLst>
              <a:gs pos="0">
                <a:srgbClr val="026C68"/>
              </a:gs>
              <a:gs pos="100000">
                <a:srgbClr val="059188"/>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7" name="矩形 36"/>
          <p:cNvSpPr/>
          <p:nvPr/>
        </p:nvSpPr>
        <p:spPr>
          <a:xfrm rot="2700000">
            <a:off x="9053937" y="-158463"/>
            <a:ext cx="418412" cy="418412"/>
          </a:xfrm>
          <a:prstGeom prst="rect">
            <a:avLst/>
          </a:prstGeom>
          <a:gradFill>
            <a:gsLst>
              <a:gs pos="0">
                <a:srgbClr val="C72319"/>
              </a:gs>
              <a:gs pos="100000">
                <a:srgbClr val="F34347"/>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8" name="矩形 37"/>
          <p:cNvSpPr/>
          <p:nvPr/>
        </p:nvSpPr>
        <p:spPr>
          <a:xfrm rot="2700000">
            <a:off x="7100120" y="74861"/>
            <a:ext cx="209206" cy="209206"/>
          </a:xfrm>
          <a:prstGeom prst="rect">
            <a:avLst/>
          </a:prstGeom>
          <a:gradFill>
            <a:gsLst>
              <a:gs pos="0">
                <a:srgbClr val="03435C"/>
              </a:gs>
              <a:gs pos="100000">
                <a:srgbClr val="037A9B"/>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Tree>
    <p:extLst>
      <p:ext uri="{BB962C8B-B14F-4D97-AF65-F5344CB8AC3E}">
        <p14:creationId xmlns:p14="http://schemas.microsoft.com/office/powerpoint/2010/main" val="54826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90">
                                          <p:stCondLst>
                                            <p:cond delay="0"/>
                                          </p:stCondLst>
                                        </p:cTn>
                                        <p:tgtEl>
                                          <p:spTgt spid="4"/>
                                        </p:tgtEl>
                                      </p:cBhvr>
                                    </p:animEffect>
                                    <p:anim calcmode="lin" valueType="num">
                                      <p:cBhvr>
                                        <p:cTn id="25"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0" dur="13">
                                          <p:stCondLst>
                                            <p:cond delay="325"/>
                                          </p:stCondLst>
                                        </p:cTn>
                                        <p:tgtEl>
                                          <p:spTgt spid="4"/>
                                        </p:tgtEl>
                                      </p:cBhvr>
                                      <p:to x="100000" y="60000"/>
                                    </p:animScale>
                                    <p:animScale>
                                      <p:cBhvr>
                                        <p:cTn id="31" dur="83" decel="50000">
                                          <p:stCondLst>
                                            <p:cond delay="338"/>
                                          </p:stCondLst>
                                        </p:cTn>
                                        <p:tgtEl>
                                          <p:spTgt spid="4"/>
                                        </p:tgtEl>
                                      </p:cBhvr>
                                      <p:to x="100000" y="100000"/>
                                    </p:animScale>
                                    <p:animScale>
                                      <p:cBhvr>
                                        <p:cTn id="32" dur="13">
                                          <p:stCondLst>
                                            <p:cond delay="656"/>
                                          </p:stCondLst>
                                        </p:cTn>
                                        <p:tgtEl>
                                          <p:spTgt spid="4"/>
                                        </p:tgtEl>
                                      </p:cBhvr>
                                      <p:to x="100000" y="80000"/>
                                    </p:animScale>
                                    <p:animScale>
                                      <p:cBhvr>
                                        <p:cTn id="33" dur="83" decel="50000">
                                          <p:stCondLst>
                                            <p:cond delay="669"/>
                                          </p:stCondLst>
                                        </p:cTn>
                                        <p:tgtEl>
                                          <p:spTgt spid="4"/>
                                        </p:tgtEl>
                                      </p:cBhvr>
                                      <p:to x="100000" y="100000"/>
                                    </p:animScale>
                                    <p:animScale>
                                      <p:cBhvr>
                                        <p:cTn id="34" dur="13">
                                          <p:stCondLst>
                                            <p:cond delay="821"/>
                                          </p:stCondLst>
                                        </p:cTn>
                                        <p:tgtEl>
                                          <p:spTgt spid="4"/>
                                        </p:tgtEl>
                                      </p:cBhvr>
                                      <p:to x="100000" y="90000"/>
                                    </p:animScale>
                                    <p:animScale>
                                      <p:cBhvr>
                                        <p:cTn id="35" dur="83" decel="50000">
                                          <p:stCondLst>
                                            <p:cond delay="834"/>
                                          </p:stCondLst>
                                        </p:cTn>
                                        <p:tgtEl>
                                          <p:spTgt spid="4"/>
                                        </p:tgtEl>
                                      </p:cBhvr>
                                      <p:to x="100000" y="100000"/>
                                    </p:animScale>
                                    <p:animScale>
                                      <p:cBhvr>
                                        <p:cTn id="36" dur="13">
                                          <p:stCondLst>
                                            <p:cond delay="904"/>
                                          </p:stCondLst>
                                        </p:cTn>
                                        <p:tgtEl>
                                          <p:spTgt spid="4"/>
                                        </p:tgtEl>
                                      </p:cBhvr>
                                      <p:to x="100000" y="95000"/>
                                    </p:animScale>
                                    <p:animScale>
                                      <p:cBhvr>
                                        <p:cTn id="37" dur="83" decel="50000">
                                          <p:stCondLst>
                                            <p:cond delay="917"/>
                                          </p:stCondLst>
                                        </p:cTn>
                                        <p:tgtEl>
                                          <p:spTgt spid="4"/>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290">
                                          <p:stCondLst>
                                            <p:cond delay="0"/>
                                          </p:stCondLst>
                                        </p:cTn>
                                        <p:tgtEl>
                                          <p:spTgt spid="7"/>
                                        </p:tgtEl>
                                      </p:cBhvr>
                                    </p:animEffect>
                                    <p:anim calcmode="lin" valueType="num">
                                      <p:cBhvr>
                                        <p:cTn id="4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7" dur="13">
                                          <p:stCondLst>
                                            <p:cond delay="325"/>
                                          </p:stCondLst>
                                        </p:cTn>
                                        <p:tgtEl>
                                          <p:spTgt spid="7"/>
                                        </p:tgtEl>
                                      </p:cBhvr>
                                      <p:to x="100000" y="60000"/>
                                    </p:animScale>
                                    <p:animScale>
                                      <p:cBhvr>
                                        <p:cTn id="48" dur="83" decel="50000">
                                          <p:stCondLst>
                                            <p:cond delay="338"/>
                                          </p:stCondLst>
                                        </p:cTn>
                                        <p:tgtEl>
                                          <p:spTgt spid="7"/>
                                        </p:tgtEl>
                                      </p:cBhvr>
                                      <p:to x="100000" y="100000"/>
                                    </p:animScale>
                                    <p:animScale>
                                      <p:cBhvr>
                                        <p:cTn id="49" dur="13">
                                          <p:stCondLst>
                                            <p:cond delay="656"/>
                                          </p:stCondLst>
                                        </p:cTn>
                                        <p:tgtEl>
                                          <p:spTgt spid="7"/>
                                        </p:tgtEl>
                                      </p:cBhvr>
                                      <p:to x="100000" y="80000"/>
                                    </p:animScale>
                                    <p:animScale>
                                      <p:cBhvr>
                                        <p:cTn id="50" dur="83" decel="50000">
                                          <p:stCondLst>
                                            <p:cond delay="669"/>
                                          </p:stCondLst>
                                        </p:cTn>
                                        <p:tgtEl>
                                          <p:spTgt spid="7"/>
                                        </p:tgtEl>
                                      </p:cBhvr>
                                      <p:to x="100000" y="100000"/>
                                    </p:animScale>
                                    <p:animScale>
                                      <p:cBhvr>
                                        <p:cTn id="51" dur="13">
                                          <p:stCondLst>
                                            <p:cond delay="821"/>
                                          </p:stCondLst>
                                        </p:cTn>
                                        <p:tgtEl>
                                          <p:spTgt spid="7"/>
                                        </p:tgtEl>
                                      </p:cBhvr>
                                      <p:to x="100000" y="90000"/>
                                    </p:animScale>
                                    <p:animScale>
                                      <p:cBhvr>
                                        <p:cTn id="52" dur="83" decel="50000">
                                          <p:stCondLst>
                                            <p:cond delay="834"/>
                                          </p:stCondLst>
                                        </p:cTn>
                                        <p:tgtEl>
                                          <p:spTgt spid="7"/>
                                        </p:tgtEl>
                                      </p:cBhvr>
                                      <p:to x="100000" y="100000"/>
                                    </p:animScale>
                                    <p:animScale>
                                      <p:cBhvr>
                                        <p:cTn id="53" dur="13">
                                          <p:stCondLst>
                                            <p:cond delay="904"/>
                                          </p:stCondLst>
                                        </p:cTn>
                                        <p:tgtEl>
                                          <p:spTgt spid="7"/>
                                        </p:tgtEl>
                                      </p:cBhvr>
                                      <p:to x="100000" y="95000"/>
                                    </p:animScale>
                                    <p:animScale>
                                      <p:cBhvr>
                                        <p:cTn id="54" dur="83" decel="50000">
                                          <p:stCondLst>
                                            <p:cond delay="917"/>
                                          </p:stCondLst>
                                        </p:cTn>
                                        <p:tgtEl>
                                          <p:spTgt spid="7"/>
                                        </p:tgtEl>
                                      </p:cBhvr>
                                      <p:to x="100000" y="100000"/>
                                    </p:animScale>
                                  </p:childTnLst>
                                </p:cTn>
                              </p:par>
                            </p:childTnLst>
                          </p:cTn>
                        </p:par>
                        <p:par>
                          <p:cTn id="55" fill="hold">
                            <p:stCondLst>
                              <p:cond delay="3000"/>
                            </p:stCondLst>
                            <p:childTnLst>
                              <p:par>
                                <p:cTn id="56" presetID="26"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290">
                                          <p:stCondLst>
                                            <p:cond delay="0"/>
                                          </p:stCondLst>
                                        </p:cTn>
                                        <p:tgtEl>
                                          <p:spTgt spid="10"/>
                                        </p:tgtEl>
                                      </p:cBhvr>
                                    </p:animEffect>
                                    <p:anim calcmode="lin" valueType="num">
                                      <p:cBhvr>
                                        <p:cTn id="59"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64" dur="13">
                                          <p:stCondLst>
                                            <p:cond delay="325"/>
                                          </p:stCondLst>
                                        </p:cTn>
                                        <p:tgtEl>
                                          <p:spTgt spid="10"/>
                                        </p:tgtEl>
                                      </p:cBhvr>
                                      <p:to x="100000" y="60000"/>
                                    </p:animScale>
                                    <p:animScale>
                                      <p:cBhvr>
                                        <p:cTn id="65" dur="83" decel="50000">
                                          <p:stCondLst>
                                            <p:cond delay="338"/>
                                          </p:stCondLst>
                                        </p:cTn>
                                        <p:tgtEl>
                                          <p:spTgt spid="10"/>
                                        </p:tgtEl>
                                      </p:cBhvr>
                                      <p:to x="100000" y="100000"/>
                                    </p:animScale>
                                    <p:animScale>
                                      <p:cBhvr>
                                        <p:cTn id="66" dur="13">
                                          <p:stCondLst>
                                            <p:cond delay="656"/>
                                          </p:stCondLst>
                                        </p:cTn>
                                        <p:tgtEl>
                                          <p:spTgt spid="10"/>
                                        </p:tgtEl>
                                      </p:cBhvr>
                                      <p:to x="100000" y="80000"/>
                                    </p:animScale>
                                    <p:animScale>
                                      <p:cBhvr>
                                        <p:cTn id="67" dur="83" decel="50000">
                                          <p:stCondLst>
                                            <p:cond delay="669"/>
                                          </p:stCondLst>
                                        </p:cTn>
                                        <p:tgtEl>
                                          <p:spTgt spid="10"/>
                                        </p:tgtEl>
                                      </p:cBhvr>
                                      <p:to x="100000" y="100000"/>
                                    </p:animScale>
                                    <p:animScale>
                                      <p:cBhvr>
                                        <p:cTn id="68" dur="13">
                                          <p:stCondLst>
                                            <p:cond delay="821"/>
                                          </p:stCondLst>
                                        </p:cTn>
                                        <p:tgtEl>
                                          <p:spTgt spid="10"/>
                                        </p:tgtEl>
                                      </p:cBhvr>
                                      <p:to x="100000" y="90000"/>
                                    </p:animScale>
                                    <p:animScale>
                                      <p:cBhvr>
                                        <p:cTn id="69" dur="83" decel="50000">
                                          <p:stCondLst>
                                            <p:cond delay="834"/>
                                          </p:stCondLst>
                                        </p:cTn>
                                        <p:tgtEl>
                                          <p:spTgt spid="10"/>
                                        </p:tgtEl>
                                      </p:cBhvr>
                                      <p:to x="100000" y="100000"/>
                                    </p:animScale>
                                    <p:animScale>
                                      <p:cBhvr>
                                        <p:cTn id="70" dur="13">
                                          <p:stCondLst>
                                            <p:cond delay="904"/>
                                          </p:stCondLst>
                                        </p:cTn>
                                        <p:tgtEl>
                                          <p:spTgt spid="10"/>
                                        </p:tgtEl>
                                      </p:cBhvr>
                                      <p:to x="100000" y="95000"/>
                                    </p:animScale>
                                    <p:animScale>
                                      <p:cBhvr>
                                        <p:cTn id="71" dur="83" decel="50000">
                                          <p:stCondLst>
                                            <p:cond delay="917"/>
                                          </p:stCondLst>
                                        </p:cTn>
                                        <p:tgtEl>
                                          <p:spTgt spid="10"/>
                                        </p:tgtEl>
                                      </p:cBhvr>
                                      <p:to x="100000" y="100000"/>
                                    </p:animScale>
                                  </p:childTnLst>
                                </p:cTn>
                              </p:par>
                              <p:par>
                                <p:cTn id="72" presetID="42" presetClass="entr" presetSubtype="0" fill="hold" grpId="0" nodeType="withEffect">
                                  <p:stCondLst>
                                    <p:cond delay="100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100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100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00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000"/>
                                        <p:tgtEl>
                                          <p:spTgt spid="19"/>
                                        </p:tgtEl>
                                      </p:cBhvr>
                                    </p:animEffect>
                                    <p:anim calcmode="lin" valueType="num">
                                      <p:cBhvr>
                                        <p:cTn id="90" dur="1000" fill="hold"/>
                                        <p:tgtEl>
                                          <p:spTgt spid="19"/>
                                        </p:tgtEl>
                                        <p:attrNameLst>
                                          <p:attrName>ppt_x</p:attrName>
                                        </p:attrNameLst>
                                      </p:cBhvr>
                                      <p:tavLst>
                                        <p:tav tm="0">
                                          <p:val>
                                            <p:strVal val="#ppt_x"/>
                                          </p:val>
                                        </p:tav>
                                        <p:tav tm="100000">
                                          <p:val>
                                            <p:strVal val="#ppt_x"/>
                                          </p:val>
                                        </p:tav>
                                      </p:tavLst>
                                    </p:anim>
                                    <p:anim calcmode="lin" valueType="num">
                                      <p:cBhvr>
                                        <p:cTn id="91" dur="1000" fill="hold"/>
                                        <p:tgtEl>
                                          <p:spTgt spid="19"/>
                                        </p:tgtEl>
                                        <p:attrNameLst>
                                          <p:attrName>ppt_y</p:attrName>
                                        </p:attrNameLst>
                                      </p:cBhvr>
                                      <p:tavLst>
                                        <p:tav tm="0">
                                          <p:val>
                                            <p:strVal val="#ppt_y+.1"/>
                                          </p:val>
                                        </p:tav>
                                        <p:tav tm="100000">
                                          <p:val>
                                            <p:strVal val="#ppt_y"/>
                                          </p:val>
                                        </p:tav>
                                      </p:tavLst>
                                    </p:anim>
                                  </p:childTnLst>
                                </p:cTn>
                              </p:par>
                              <p:par>
                                <p:cTn id="92" presetID="31" presetClass="entr" presetSubtype="0" fill="hold" grpId="0" nodeType="withEffect">
                                  <p:stCondLst>
                                    <p:cond delay="250"/>
                                  </p:stCondLst>
                                  <p:childTnLst>
                                    <p:set>
                                      <p:cBhvr>
                                        <p:cTn id="93" dur="1" fill="hold">
                                          <p:stCondLst>
                                            <p:cond delay="0"/>
                                          </p:stCondLst>
                                        </p:cTn>
                                        <p:tgtEl>
                                          <p:spTgt spid="20"/>
                                        </p:tgtEl>
                                        <p:attrNameLst>
                                          <p:attrName>style.visibility</p:attrName>
                                        </p:attrNameLst>
                                      </p:cBhvr>
                                      <p:to>
                                        <p:strVal val="visible"/>
                                      </p:to>
                                    </p:set>
                                    <p:anim calcmode="lin" valueType="num">
                                      <p:cBhvr>
                                        <p:cTn id="94" dur="1000" fill="hold"/>
                                        <p:tgtEl>
                                          <p:spTgt spid="20"/>
                                        </p:tgtEl>
                                        <p:attrNameLst>
                                          <p:attrName>ppt_w</p:attrName>
                                        </p:attrNameLst>
                                      </p:cBhvr>
                                      <p:tavLst>
                                        <p:tav tm="0">
                                          <p:val>
                                            <p:fltVal val="0"/>
                                          </p:val>
                                        </p:tav>
                                        <p:tav tm="100000">
                                          <p:val>
                                            <p:strVal val="#ppt_w"/>
                                          </p:val>
                                        </p:tav>
                                      </p:tavLst>
                                    </p:anim>
                                    <p:anim calcmode="lin" valueType="num">
                                      <p:cBhvr>
                                        <p:cTn id="95" dur="1000" fill="hold"/>
                                        <p:tgtEl>
                                          <p:spTgt spid="20"/>
                                        </p:tgtEl>
                                        <p:attrNameLst>
                                          <p:attrName>ppt_h</p:attrName>
                                        </p:attrNameLst>
                                      </p:cBhvr>
                                      <p:tavLst>
                                        <p:tav tm="0">
                                          <p:val>
                                            <p:fltVal val="0"/>
                                          </p:val>
                                        </p:tav>
                                        <p:tav tm="100000">
                                          <p:val>
                                            <p:strVal val="#ppt_h"/>
                                          </p:val>
                                        </p:tav>
                                      </p:tavLst>
                                    </p:anim>
                                    <p:anim calcmode="lin" valueType="num">
                                      <p:cBhvr>
                                        <p:cTn id="96" dur="1000" fill="hold"/>
                                        <p:tgtEl>
                                          <p:spTgt spid="20"/>
                                        </p:tgtEl>
                                        <p:attrNameLst>
                                          <p:attrName>style.rotation</p:attrName>
                                        </p:attrNameLst>
                                      </p:cBhvr>
                                      <p:tavLst>
                                        <p:tav tm="0">
                                          <p:val>
                                            <p:fltVal val="90"/>
                                          </p:val>
                                        </p:tav>
                                        <p:tav tm="100000">
                                          <p:val>
                                            <p:fltVal val="0"/>
                                          </p:val>
                                        </p:tav>
                                      </p:tavLst>
                                    </p:anim>
                                    <p:animEffect transition="in" filter="fade">
                                      <p:cBhvr>
                                        <p:cTn id="97" dur="1000"/>
                                        <p:tgtEl>
                                          <p:spTgt spid="20"/>
                                        </p:tgtEl>
                                      </p:cBhvr>
                                    </p:animEffect>
                                  </p:childTnLst>
                                </p:cTn>
                              </p:par>
                              <p:par>
                                <p:cTn id="98" presetID="31" presetClass="entr" presetSubtype="0" fill="hold" grpId="0" nodeType="withEffect">
                                  <p:stCondLst>
                                    <p:cond delay="25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1000" fill="hold"/>
                                        <p:tgtEl>
                                          <p:spTgt spid="21"/>
                                        </p:tgtEl>
                                        <p:attrNameLst>
                                          <p:attrName>ppt_w</p:attrName>
                                        </p:attrNameLst>
                                      </p:cBhvr>
                                      <p:tavLst>
                                        <p:tav tm="0">
                                          <p:val>
                                            <p:fltVal val="0"/>
                                          </p:val>
                                        </p:tav>
                                        <p:tav tm="100000">
                                          <p:val>
                                            <p:strVal val="#ppt_w"/>
                                          </p:val>
                                        </p:tav>
                                      </p:tavLst>
                                    </p:anim>
                                    <p:anim calcmode="lin" valueType="num">
                                      <p:cBhvr>
                                        <p:cTn id="101" dur="1000" fill="hold"/>
                                        <p:tgtEl>
                                          <p:spTgt spid="21"/>
                                        </p:tgtEl>
                                        <p:attrNameLst>
                                          <p:attrName>ppt_h</p:attrName>
                                        </p:attrNameLst>
                                      </p:cBhvr>
                                      <p:tavLst>
                                        <p:tav tm="0">
                                          <p:val>
                                            <p:fltVal val="0"/>
                                          </p:val>
                                        </p:tav>
                                        <p:tav tm="100000">
                                          <p:val>
                                            <p:strVal val="#ppt_h"/>
                                          </p:val>
                                        </p:tav>
                                      </p:tavLst>
                                    </p:anim>
                                    <p:anim calcmode="lin" valueType="num">
                                      <p:cBhvr>
                                        <p:cTn id="102" dur="1000" fill="hold"/>
                                        <p:tgtEl>
                                          <p:spTgt spid="21"/>
                                        </p:tgtEl>
                                        <p:attrNameLst>
                                          <p:attrName>style.rotation</p:attrName>
                                        </p:attrNameLst>
                                      </p:cBhvr>
                                      <p:tavLst>
                                        <p:tav tm="0">
                                          <p:val>
                                            <p:fltVal val="90"/>
                                          </p:val>
                                        </p:tav>
                                        <p:tav tm="100000">
                                          <p:val>
                                            <p:fltVal val="0"/>
                                          </p:val>
                                        </p:tav>
                                      </p:tavLst>
                                    </p:anim>
                                    <p:animEffect transition="in" filter="fade">
                                      <p:cBhvr>
                                        <p:cTn id="103" dur="1000"/>
                                        <p:tgtEl>
                                          <p:spTgt spid="21"/>
                                        </p:tgtEl>
                                      </p:cBhvr>
                                    </p:animEffect>
                                  </p:childTnLst>
                                </p:cTn>
                              </p:par>
                              <p:par>
                                <p:cTn id="104" presetID="31" presetClass="entr" presetSubtype="0" fill="hold" grpId="0" nodeType="withEffect">
                                  <p:stCondLst>
                                    <p:cond delay="25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1000" fill="hold"/>
                                        <p:tgtEl>
                                          <p:spTgt spid="22"/>
                                        </p:tgtEl>
                                        <p:attrNameLst>
                                          <p:attrName>ppt_w</p:attrName>
                                        </p:attrNameLst>
                                      </p:cBhvr>
                                      <p:tavLst>
                                        <p:tav tm="0">
                                          <p:val>
                                            <p:fltVal val="0"/>
                                          </p:val>
                                        </p:tav>
                                        <p:tav tm="100000">
                                          <p:val>
                                            <p:strVal val="#ppt_w"/>
                                          </p:val>
                                        </p:tav>
                                      </p:tavLst>
                                    </p:anim>
                                    <p:anim calcmode="lin" valueType="num">
                                      <p:cBhvr>
                                        <p:cTn id="107" dur="1000" fill="hold"/>
                                        <p:tgtEl>
                                          <p:spTgt spid="22"/>
                                        </p:tgtEl>
                                        <p:attrNameLst>
                                          <p:attrName>ppt_h</p:attrName>
                                        </p:attrNameLst>
                                      </p:cBhvr>
                                      <p:tavLst>
                                        <p:tav tm="0">
                                          <p:val>
                                            <p:fltVal val="0"/>
                                          </p:val>
                                        </p:tav>
                                        <p:tav tm="100000">
                                          <p:val>
                                            <p:strVal val="#ppt_h"/>
                                          </p:val>
                                        </p:tav>
                                      </p:tavLst>
                                    </p:anim>
                                    <p:anim calcmode="lin" valueType="num">
                                      <p:cBhvr>
                                        <p:cTn id="108" dur="1000" fill="hold"/>
                                        <p:tgtEl>
                                          <p:spTgt spid="22"/>
                                        </p:tgtEl>
                                        <p:attrNameLst>
                                          <p:attrName>style.rotation</p:attrName>
                                        </p:attrNameLst>
                                      </p:cBhvr>
                                      <p:tavLst>
                                        <p:tav tm="0">
                                          <p:val>
                                            <p:fltVal val="90"/>
                                          </p:val>
                                        </p:tav>
                                        <p:tav tm="100000">
                                          <p:val>
                                            <p:fltVal val="0"/>
                                          </p:val>
                                        </p:tav>
                                      </p:tavLst>
                                    </p:anim>
                                    <p:animEffect transition="in" filter="fade">
                                      <p:cBhvr>
                                        <p:cTn id="109" dur="1000"/>
                                        <p:tgtEl>
                                          <p:spTgt spid="22"/>
                                        </p:tgtEl>
                                      </p:cBhvr>
                                    </p:animEffect>
                                  </p:childTnLst>
                                </p:cTn>
                              </p:par>
                              <p:par>
                                <p:cTn id="110" presetID="31" presetClass="entr" presetSubtype="0" fill="hold" grpId="0" nodeType="withEffect">
                                  <p:stCondLst>
                                    <p:cond delay="25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1000" fill="hold"/>
                                        <p:tgtEl>
                                          <p:spTgt spid="23"/>
                                        </p:tgtEl>
                                        <p:attrNameLst>
                                          <p:attrName>ppt_w</p:attrName>
                                        </p:attrNameLst>
                                      </p:cBhvr>
                                      <p:tavLst>
                                        <p:tav tm="0">
                                          <p:val>
                                            <p:fltVal val="0"/>
                                          </p:val>
                                        </p:tav>
                                        <p:tav tm="100000">
                                          <p:val>
                                            <p:strVal val="#ppt_w"/>
                                          </p:val>
                                        </p:tav>
                                      </p:tavLst>
                                    </p:anim>
                                    <p:anim calcmode="lin" valueType="num">
                                      <p:cBhvr>
                                        <p:cTn id="113" dur="1000" fill="hold"/>
                                        <p:tgtEl>
                                          <p:spTgt spid="23"/>
                                        </p:tgtEl>
                                        <p:attrNameLst>
                                          <p:attrName>ppt_h</p:attrName>
                                        </p:attrNameLst>
                                      </p:cBhvr>
                                      <p:tavLst>
                                        <p:tav tm="0">
                                          <p:val>
                                            <p:fltVal val="0"/>
                                          </p:val>
                                        </p:tav>
                                        <p:tav tm="100000">
                                          <p:val>
                                            <p:strVal val="#ppt_h"/>
                                          </p:val>
                                        </p:tav>
                                      </p:tavLst>
                                    </p:anim>
                                    <p:anim calcmode="lin" valueType="num">
                                      <p:cBhvr>
                                        <p:cTn id="114" dur="1000" fill="hold"/>
                                        <p:tgtEl>
                                          <p:spTgt spid="23"/>
                                        </p:tgtEl>
                                        <p:attrNameLst>
                                          <p:attrName>style.rotation</p:attrName>
                                        </p:attrNameLst>
                                      </p:cBhvr>
                                      <p:tavLst>
                                        <p:tav tm="0">
                                          <p:val>
                                            <p:fltVal val="90"/>
                                          </p:val>
                                        </p:tav>
                                        <p:tav tm="100000">
                                          <p:val>
                                            <p:fltVal val="0"/>
                                          </p:val>
                                        </p:tav>
                                      </p:tavLst>
                                    </p:anim>
                                    <p:animEffect transition="in" filter="fade">
                                      <p:cBhvr>
                                        <p:cTn id="115" dur="1000"/>
                                        <p:tgtEl>
                                          <p:spTgt spid="23"/>
                                        </p:tgtEl>
                                      </p:cBhvr>
                                    </p:animEffect>
                                  </p:childTnLst>
                                </p:cTn>
                              </p:par>
                              <p:par>
                                <p:cTn id="116" presetID="31" presetClass="entr" presetSubtype="0" fill="hold" grpId="0" nodeType="withEffect">
                                  <p:stCondLst>
                                    <p:cond delay="25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1000" fill="hold"/>
                                        <p:tgtEl>
                                          <p:spTgt spid="24"/>
                                        </p:tgtEl>
                                        <p:attrNameLst>
                                          <p:attrName>ppt_w</p:attrName>
                                        </p:attrNameLst>
                                      </p:cBhvr>
                                      <p:tavLst>
                                        <p:tav tm="0">
                                          <p:val>
                                            <p:fltVal val="0"/>
                                          </p:val>
                                        </p:tav>
                                        <p:tav tm="100000">
                                          <p:val>
                                            <p:strVal val="#ppt_w"/>
                                          </p:val>
                                        </p:tav>
                                      </p:tavLst>
                                    </p:anim>
                                    <p:anim calcmode="lin" valueType="num">
                                      <p:cBhvr>
                                        <p:cTn id="119" dur="1000" fill="hold"/>
                                        <p:tgtEl>
                                          <p:spTgt spid="24"/>
                                        </p:tgtEl>
                                        <p:attrNameLst>
                                          <p:attrName>ppt_h</p:attrName>
                                        </p:attrNameLst>
                                      </p:cBhvr>
                                      <p:tavLst>
                                        <p:tav tm="0">
                                          <p:val>
                                            <p:fltVal val="0"/>
                                          </p:val>
                                        </p:tav>
                                        <p:tav tm="100000">
                                          <p:val>
                                            <p:strVal val="#ppt_h"/>
                                          </p:val>
                                        </p:tav>
                                      </p:tavLst>
                                    </p:anim>
                                    <p:anim calcmode="lin" valueType="num">
                                      <p:cBhvr>
                                        <p:cTn id="120" dur="1000" fill="hold"/>
                                        <p:tgtEl>
                                          <p:spTgt spid="24"/>
                                        </p:tgtEl>
                                        <p:attrNameLst>
                                          <p:attrName>style.rotation</p:attrName>
                                        </p:attrNameLst>
                                      </p:cBhvr>
                                      <p:tavLst>
                                        <p:tav tm="0">
                                          <p:val>
                                            <p:fltVal val="90"/>
                                          </p:val>
                                        </p:tav>
                                        <p:tav tm="100000">
                                          <p:val>
                                            <p:fltVal val="0"/>
                                          </p:val>
                                        </p:tav>
                                      </p:tavLst>
                                    </p:anim>
                                    <p:animEffect transition="in" filter="fade">
                                      <p:cBhvr>
                                        <p:cTn id="121" dur="1000"/>
                                        <p:tgtEl>
                                          <p:spTgt spid="24"/>
                                        </p:tgtEl>
                                      </p:cBhvr>
                                    </p:animEffect>
                                  </p:childTnLst>
                                </p:cTn>
                              </p:par>
                              <p:par>
                                <p:cTn id="122" presetID="31" presetClass="entr" presetSubtype="0" fill="hold" grpId="0" nodeType="withEffect">
                                  <p:stCondLst>
                                    <p:cond delay="25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1000" fill="hold"/>
                                        <p:tgtEl>
                                          <p:spTgt spid="25"/>
                                        </p:tgtEl>
                                        <p:attrNameLst>
                                          <p:attrName>ppt_w</p:attrName>
                                        </p:attrNameLst>
                                      </p:cBhvr>
                                      <p:tavLst>
                                        <p:tav tm="0">
                                          <p:val>
                                            <p:fltVal val="0"/>
                                          </p:val>
                                        </p:tav>
                                        <p:tav tm="100000">
                                          <p:val>
                                            <p:strVal val="#ppt_w"/>
                                          </p:val>
                                        </p:tav>
                                      </p:tavLst>
                                    </p:anim>
                                    <p:anim calcmode="lin" valueType="num">
                                      <p:cBhvr>
                                        <p:cTn id="125" dur="1000" fill="hold"/>
                                        <p:tgtEl>
                                          <p:spTgt spid="25"/>
                                        </p:tgtEl>
                                        <p:attrNameLst>
                                          <p:attrName>ppt_h</p:attrName>
                                        </p:attrNameLst>
                                      </p:cBhvr>
                                      <p:tavLst>
                                        <p:tav tm="0">
                                          <p:val>
                                            <p:fltVal val="0"/>
                                          </p:val>
                                        </p:tav>
                                        <p:tav tm="100000">
                                          <p:val>
                                            <p:strVal val="#ppt_h"/>
                                          </p:val>
                                        </p:tav>
                                      </p:tavLst>
                                    </p:anim>
                                    <p:anim calcmode="lin" valueType="num">
                                      <p:cBhvr>
                                        <p:cTn id="126" dur="1000" fill="hold"/>
                                        <p:tgtEl>
                                          <p:spTgt spid="25"/>
                                        </p:tgtEl>
                                        <p:attrNameLst>
                                          <p:attrName>style.rotation</p:attrName>
                                        </p:attrNameLst>
                                      </p:cBhvr>
                                      <p:tavLst>
                                        <p:tav tm="0">
                                          <p:val>
                                            <p:fltVal val="90"/>
                                          </p:val>
                                        </p:tav>
                                        <p:tav tm="100000">
                                          <p:val>
                                            <p:fltVal val="0"/>
                                          </p:val>
                                        </p:tav>
                                      </p:tavLst>
                                    </p:anim>
                                    <p:animEffect transition="in" filter="fade">
                                      <p:cBhvr>
                                        <p:cTn id="127" dur="1000"/>
                                        <p:tgtEl>
                                          <p:spTgt spid="25"/>
                                        </p:tgtEl>
                                      </p:cBhvr>
                                    </p:animEffect>
                                  </p:childTnLst>
                                </p:cTn>
                              </p:par>
                              <p:par>
                                <p:cTn id="128" presetID="31" presetClass="entr" presetSubtype="0" fill="hold" grpId="0" nodeType="withEffect">
                                  <p:stCondLst>
                                    <p:cond delay="250"/>
                                  </p:stCondLst>
                                  <p:childTnLst>
                                    <p:set>
                                      <p:cBhvr>
                                        <p:cTn id="129" dur="1" fill="hold">
                                          <p:stCondLst>
                                            <p:cond delay="0"/>
                                          </p:stCondLst>
                                        </p:cTn>
                                        <p:tgtEl>
                                          <p:spTgt spid="26"/>
                                        </p:tgtEl>
                                        <p:attrNameLst>
                                          <p:attrName>style.visibility</p:attrName>
                                        </p:attrNameLst>
                                      </p:cBhvr>
                                      <p:to>
                                        <p:strVal val="visible"/>
                                      </p:to>
                                    </p:set>
                                    <p:anim calcmode="lin" valueType="num">
                                      <p:cBhvr>
                                        <p:cTn id="130" dur="1000" fill="hold"/>
                                        <p:tgtEl>
                                          <p:spTgt spid="26"/>
                                        </p:tgtEl>
                                        <p:attrNameLst>
                                          <p:attrName>ppt_w</p:attrName>
                                        </p:attrNameLst>
                                      </p:cBhvr>
                                      <p:tavLst>
                                        <p:tav tm="0">
                                          <p:val>
                                            <p:fltVal val="0"/>
                                          </p:val>
                                        </p:tav>
                                        <p:tav tm="100000">
                                          <p:val>
                                            <p:strVal val="#ppt_w"/>
                                          </p:val>
                                        </p:tav>
                                      </p:tavLst>
                                    </p:anim>
                                    <p:anim calcmode="lin" valueType="num">
                                      <p:cBhvr>
                                        <p:cTn id="131" dur="1000" fill="hold"/>
                                        <p:tgtEl>
                                          <p:spTgt spid="26"/>
                                        </p:tgtEl>
                                        <p:attrNameLst>
                                          <p:attrName>ppt_h</p:attrName>
                                        </p:attrNameLst>
                                      </p:cBhvr>
                                      <p:tavLst>
                                        <p:tav tm="0">
                                          <p:val>
                                            <p:fltVal val="0"/>
                                          </p:val>
                                        </p:tav>
                                        <p:tav tm="100000">
                                          <p:val>
                                            <p:strVal val="#ppt_h"/>
                                          </p:val>
                                        </p:tav>
                                      </p:tavLst>
                                    </p:anim>
                                    <p:anim calcmode="lin" valueType="num">
                                      <p:cBhvr>
                                        <p:cTn id="132" dur="1000" fill="hold"/>
                                        <p:tgtEl>
                                          <p:spTgt spid="26"/>
                                        </p:tgtEl>
                                        <p:attrNameLst>
                                          <p:attrName>style.rotation</p:attrName>
                                        </p:attrNameLst>
                                      </p:cBhvr>
                                      <p:tavLst>
                                        <p:tav tm="0">
                                          <p:val>
                                            <p:fltVal val="90"/>
                                          </p:val>
                                        </p:tav>
                                        <p:tav tm="100000">
                                          <p:val>
                                            <p:fltVal val="0"/>
                                          </p:val>
                                        </p:tav>
                                      </p:tavLst>
                                    </p:anim>
                                    <p:animEffect transition="in" filter="fade">
                                      <p:cBhvr>
                                        <p:cTn id="133" dur="1000"/>
                                        <p:tgtEl>
                                          <p:spTgt spid="26"/>
                                        </p:tgtEl>
                                      </p:cBhvr>
                                    </p:animEffect>
                                  </p:childTnLst>
                                </p:cTn>
                              </p:par>
                              <p:par>
                                <p:cTn id="134" presetID="31" presetClass="entr" presetSubtype="0" fill="hold" grpId="0" nodeType="withEffect">
                                  <p:stCondLst>
                                    <p:cond delay="250"/>
                                  </p:stCondLst>
                                  <p:childTnLst>
                                    <p:set>
                                      <p:cBhvr>
                                        <p:cTn id="135" dur="1" fill="hold">
                                          <p:stCondLst>
                                            <p:cond delay="0"/>
                                          </p:stCondLst>
                                        </p:cTn>
                                        <p:tgtEl>
                                          <p:spTgt spid="27"/>
                                        </p:tgtEl>
                                        <p:attrNameLst>
                                          <p:attrName>style.visibility</p:attrName>
                                        </p:attrNameLst>
                                      </p:cBhvr>
                                      <p:to>
                                        <p:strVal val="visible"/>
                                      </p:to>
                                    </p:set>
                                    <p:anim calcmode="lin" valueType="num">
                                      <p:cBhvr>
                                        <p:cTn id="136" dur="1000" fill="hold"/>
                                        <p:tgtEl>
                                          <p:spTgt spid="27"/>
                                        </p:tgtEl>
                                        <p:attrNameLst>
                                          <p:attrName>ppt_w</p:attrName>
                                        </p:attrNameLst>
                                      </p:cBhvr>
                                      <p:tavLst>
                                        <p:tav tm="0">
                                          <p:val>
                                            <p:fltVal val="0"/>
                                          </p:val>
                                        </p:tav>
                                        <p:tav tm="100000">
                                          <p:val>
                                            <p:strVal val="#ppt_w"/>
                                          </p:val>
                                        </p:tav>
                                      </p:tavLst>
                                    </p:anim>
                                    <p:anim calcmode="lin" valueType="num">
                                      <p:cBhvr>
                                        <p:cTn id="137" dur="1000" fill="hold"/>
                                        <p:tgtEl>
                                          <p:spTgt spid="27"/>
                                        </p:tgtEl>
                                        <p:attrNameLst>
                                          <p:attrName>ppt_h</p:attrName>
                                        </p:attrNameLst>
                                      </p:cBhvr>
                                      <p:tavLst>
                                        <p:tav tm="0">
                                          <p:val>
                                            <p:fltVal val="0"/>
                                          </p:val>
                                        </p:tav>
                                        <p:tav tm="100000">
                                          <p:val>
                                            <p:strVal val="#ppt_h"/>
                                          </p:val>
                                        </p:tav>
                                      </p:tavLst>
                                    </p:anim>
                                    <p:anim calcmode="lin" valueType="num">
                                      <p:cBhvr>
                                        <p:cTn id="138" dur="1000" fill="hold"/>
                                        <p:tgtEl>
                                          <p:spTgt spid="27"/>
                                        </p:tgtEl>
                                        <p:attrNameLst>
                                          <p:attrName>style.rotation</p:attrName>
                                        </p:attrNameLst>
                                      </p:cBhvr>
                                      <p:tavLst>
                                        <p:tav tm="0">
                                          <p:val>
                                            <p:fltVal val="90"/>
                                          </p:val>
                                        </p:tav>
                                        <p:tav tm="100000">
                                          <p:val>
                                            <p:fltVal val="0"/>
                                          </p:val>
                                        </p:tav>
                                      </p:tavLst>
                                    </p:anim>
                                    <p:animEffect transition="in" filter="fade">
                                      <p:cBhvr>
                                        <p:cTn id="139" dur="1000"/>
                                        <p:tgtEl>
                                          <p:spTgt spid="27"/>
                                        </p:tgtEl>
                                      </p:cBhvr>
                                    </p:animEffect>
                                  </p:childTnLst>
                                </p:cTn>
                              </p:par>
                              <p:par>
                                <p:cTn id="140" presetID="31" presetClass="entr" presetSubtype="0" fill="hold" grpId="0" nodeType="withEffect">
                                  <p:stCondLst>
                                    <p:cond delay="25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 calcmode="lin" valueType="num">
                                      <p:cBhvr>
                                        <p:cTn id="144" dur="1000" fill="hold"/>
                                        <p:tgtEl>
                                          <p:spTgt spid="28"/>
                                        </p:tgtEl>
                                        <p:attrNameLst>
                                          <p:attrName>style.rotation</p:attrName>
                                        </p:attrNameLst>
                                      </p:cBhvr>
                                      <p:tavLst>
                                        <p:tav tm="0">
                                          <p:val>
                                            <p:fltVal val="90"/>
                                          </p:val>
                                        </p:tav>
                                        <p:tav tm="100000">
                                          <p:val>
                                            <p:fltVal val="0"/>
                                          </p:val>
                                        </p:tav>
                                      </p:tavLst>
                                    </p:anim>
                                    <p:animEffect transition="in" filter="fade">
                                      <p:cBhvr>
                                        <p:cTn id="145" dur="1000"/>
                                        <p:tgtEl>
                                          <p:spTgt spid="28"/>
                                        </p:tgtEl>
                                      </p:cBhvr>
                                    </p:animEffect>
                                  </p:childTnLst>
                                </p:cTn>
                              </p:par>
                              <p:par>
                                <p:cTn id="146" presetID="31" presetClass="entr" presetSubtype="0" fill="hold" grpId="0" nodeType="withEffect">
                                  <p:stCondLst>
                                    <p:cond delay="250"/>
                                  </p:stCondLst>
                                  <p:childTnLst>
                                    <p:set>
                                      <p:cBhvr>
                                        <p:cTn id="147" dur="1" fill="hold">
                                          <p:stCondLst>
                                            <p:cond delay="0"/>
                                          </p:stCondLst>
                                        </p:cTn>
                                        <p:tgtEl>
                                          <p:spTgt spid="29"/>
                                        </p:tgtEl>
                                        <p:attrNameLst>
                                          <p:attrName>style.visibility</p:attrName>
                                        </p:attrNameLst>
                                      </p:cBhvr>
                                      <p:to>
                                        <p:strVal val="visible"/>
                                      </p:to>
                                    </p:set>
                                    <p:anim calcmode="lin" valueType="num">
                                      <p:cBhvr>
                                        <p:cTn id="148" dur="1000" fill="hold"/>
                                        <p:tgtEl>
                                          <p:spTgt spid="29"/>
                                        </p:tgtEl>
                                        <p:attrNameLst>
                                          <p:attrName>ppt_w</p:attrName>
                                        </p:attrNameLst>
                                      </p:cBhvr>
                                      <p:tavLst>
                                        <p:tav tm="0">
                                          <p:val>
                                            <p:fltVal val="0"/>
                                          </p:val>
                                        </p:tav>
                                        <p:tav tm="100000">
                                          <p:val>
                                            <p:strVal val="#ppt_w"/>
                                          </p:val>
                                        </p:tav>
                                      </p:tavLst>
                                    </p:anim>
                                    <p:anim calcmode="lin" valueType="num">
                                      <p:cBhvr>
                                        <p:cTn id="149" dur="1000" fill="hold"/>
                                        <p:tgtEl>
                                          <p:spTgt spid="29"/>
                                        </p:tgtEl>
                                        <p:attrNameLst>
                                          <p:attrName>ppt_h</p:attrName>
                                        </p:attrNameLst>
                                      </p:cBhvr>
                                      <p:tavLst>
                                        <p:tav tm="0">
                                          <p:val>
                                            <p:fltVal val="0"/>
                                          </p:val>
                                        </p:tav>
                                        <p:tav tm="100000">
                                          <p:val>
                                            <p:strVal val="#ppt_h"/>
                                          </p:val>
                                        </p:tav>
                                      </p:tavLst>
                                    </p:anim>
                                    <p:anim calcmode="lin" valueType="num">
                                      <p:cBhvr>
                                        <p:cTn id="150" dur="1000" fill="hold"/>
                                        <p:tgtEl>
                                          <p:spTgt spid="29"/>
                                        </p:tgtEl>
                                        <p:attrNameLst>
                                          <p:attrName>style.rotation</p:attrName>
                                        </p:attrNameLst>
                                      </p:cBhvr>
                                      <p:tavLst>
                                        <p:tav tm="0">
                                          <p:val>
                                            <p:fltVal val="90"/>
                                          </p:val>
                                        </p:tav>
                                        <p:tav tm="100000">
                                          <p:val>
                                            <p:fltVal val="0"/>
                                          </p:val>
                                        </p:tav>
                                      </p:tavLst>
                                    </p:anim>
                                    <p:animEffect transition="in" filter="fade">
                                      <p:cBhvr>
                                        <p:cTn id="151" dur="1000"/>
                                        <p:tgtEl>
                                          <p:spTgt spid="29"/>
                                        </p:tgtEl>
                                      </p:cBhvr>
                                    </p:animEffect>
                                  </p:childTnLst>
                                </p:cTn>
                              </p:par>
                              <p:par>
                                <p:cTn id="152" presetID="31" presetClass="entr" presetSubtype="0" fill="hold" grpId="0" nodeType="withEffect">
                                  <p:stCondLst>
                                    <p:cond delay="250"/>
                                  </p:stCondLst>
                                  <p:childTnLst>
                                    <p:set>
                                      <p:cBhvr>
                                        <p:cTn id="153" dur="1" fill="hold">
                                          <p:stCondLst>
                                            <p:cond delay="0"/>
                                          </p:stCondLst>
                                        </p:cTn>
                                        <p:tgtEl>
                                          <p:spTgt spid="30"/>
                                        </p:tgtEl>
                                        <p:attrNameLst>
                                          <p:attrName>style.visibility</p:attrName>
                                        </p:attrNameLst>
                                      </p:cBhvr>
                                      <p:to>
                                        <p:strVal val="visible"/>
                                      </p:to>
                                    </p:set>
                                    <p:anim calcmode="lin" valueType="num">
                                      <p:cBhvr>
                                        <p:cTn id="154" dur="1000" fill="hold"/>
                                        <p:tgtEl>
                                          <p:spTgt spid="30"/>
                                        </p:tgtEl>
                                        <p:attrNameLst>
                                          <p:attrName>ppt_w</p:attrName>
                                        </p:attrNameLst>
                                      </p:cBhvr>
                                      <p:tavLst>
                                        <p:tav tm="0">
                                          <p:val>
                                            <p:fltVal val="0"/>
                                          </p:val>
                                        </p:tav>
                                        <p:tav tm="100000">
                                          <p:val>
                                            <p:strVal val="#ppt_w"/>
                                          </p:val>
                                        </p:tav>
                                      </p:tavLst>
                                    </p:anim>
                                    <p:anim calcmode="lin" valueType="num">
                                      <p:cBhvr>
                                        <p:cTn id="155" dur="1000" fill="hold"/>
                                        <p:tgtEl>
                                          <p:spTgt spid="30"/>
                                        </p:tgtEl>
                                        <p:attrNameLst>
                                          <p:attrName>ppt_h</p:attrName>
                                        </p:attrNameLst>
                                      </p:cBhvr>
                                      <p:tavLst>
                                        <p:tav tm="0">
                                          <p:val>
                                            <p:fltVal val="0"/>
                                          </p:val>
                                        </p:tav>
                                        <p:tav tm="100000">
                                          <p:val>
                                            <p:strVal val="#ppt_h"/>
                                          </p:val>
                                        </p:tav>
                                      </p:tavLst>
                                    </p:anim>
                                    <p:anim calcmode="lin" valueType="num">
                                      <p:cBhvr>
                                        <p:cTn id="156" dur="1000" fill="hold"/>
                                        <p:tgtEl>
                                          <p:spTgt spid="30"/>
                                        </p:tgtEl>
                                        <p:attrNameLst>
                                          <p:attrName>style.rotation</p:attrName>
                                        </p:attrNameLst>
                                      </p:cBhvr>
                                      <p:tavLst>
                                        <p:tav tm="0">
                                          <p:val>
                                            <p:fltVal val="90"/>
                                          </p:val>
                                        </p:tav>
                                        <p:tav tm="100000">
                                          <p:val>
                                            <p:fltVal val="0"/>
                                          </p:val>
                                        </p:tav>
                                      </p:tavLst>
                                    </p:anim>
                                    <p:animEffect transition="in" filter="fade">
                                      <p:cBhvr>
                                        <p:cTn id="157" dur="1000"/>
                                        <p:tgtEl>
                                          <p:spTgt spid="30"/>
                                        </p:tgtEl>
                                      </p:cBhvr>
                                    </p:animEffect>
                                  </p:childTnLst>
                                </p:cTn>
                              </p:par>
                              <p:par>
                                <p:cTn id="158" presetID="31" presetClass="entr" presetSubtype="0" fill="hold" grpId="0" nodeType="withEffect">
                                  <p:stCondLst>
                                    <p:cond delay="250"/>
                                  </p:stCondLst>
                                  <p:childTnLst>
                                    <p:set>
                                      <p:cBhvr>
                                        <p:cTn id="159" dur="1" fill="hold">
                                          <p:stCondLst>
                                            <p:cond delay="0"/>
                                          </p:stCondLst>
                                        </p:cTn>
                                        <p:tgtEl>
                                          <p:spTgt spid="31"/>
                                        </p:tgtEl>
                                        <p:attrNameLst>
                                          <p:attrName>style.visibility</p:attrName>
                                        </p:attrNameLst>
                                      </p:cBhvr>
                                      <p:to>
                                        <p:strVal val="visible"/>
                                      </p:to>
                                    </p:set>
                                    <p:anim calcmode="lin" valueType="num">
                                      <p:cBhvr>
                                        <p:cTn id="160" dur="1000" fill="hold"/>
                                        <p:tgtEl>
                                          <p:spTgt spid="31"/>
                                        </p:tgtEl>
                                        <p:attrNameLst>
                                          <p:attrName>ppt_w</p:attrName>
                                        </p:attrNameLst>
                                      </p:cBhvr>
                                      <p:tavLst>
                                        <p:tav tm="0">
                                          <p:val>
                                            <p:fltVal val="0"/>
                                          </p:val>
                                        </p:tav>
                                        <p:tav tm="100000">
                                          <p:val>
                                            <p:strVal val="#ppt_w"/>
                                          </p:val>
                                        </p:tav>
                                      </p:tavLst>
                                    </p:anim>
                                    <p:anim calcmode="lin" valueType="num">
                                      <p:cBhvr>
                                        <p:cTn id="161" dur="1000" fill="hold"/>
                                        <p:tgtEl>
                                          <p:spTgt spid="31"/>
                                        </p:tgtEl>
                                        <p:attrNameLst>
                                          <p:attrName>ppt_h</p:attrName>
                                        </p:attrNameLst>
                                      </p:cBhvr>
                                      <p:tavLst>
                                        <p:tav tm="0">
                                          <p:val>
                                            <p:fltVal val="0"/>
                                          </p:val>
                                        </p:tav>
                                        <p:tav tm="100000">
                                          <p:val>
                                            <p:strVal val="#ppt_h"/>
                                          </p:val>
                                        </p:tav>
                                      </p:tavLst>
                                    </p:anim>
                                    <p:anim calcmode="lin" valueType="num">
                                      <p:cBhvr>
                                        <p:cTn id="162" dur="1000" fill="hold"/>
                                        <p:tgtEl>
                                          <p:spTgt spid="31"/>
                                        </p:tgtEl>
                                        <p:attrNameLst>
                                          <p:attrName>style.rotation</p:attrName>
                                        </p:attrNameLst>
                                      </p:cBhvr>
                                      <p:tavLst>
                                        <p:tav tm="0">
                                          <p:val>
                                            <p:fltVal val="90"/>
                                          </p:val>
                                        </p:tav>
                                        <p:tav tm="100000">
                                          <p:val>
                                            <p:fltVal val="0"/>
                                          </p:val>
                                        </p:tav>
                                      </p:tavLst>
                                    </p:anim>
                                    <p:animEffect transition="in" filter="fade">
                                      <p:cBhvr>
                                        <p:cTn id="163" dur="1000"/>
                                        <p:tgtEl>
                                          <p:spTgt spid="31"/>
                                        </p:tgtEl>
                                      </p:cBhvr>
                                    </p:animEffect>
                                  </p:childTnLst>
                                </p:cTn>
                              </p:par>
                              <p:par>
                                <p:cTn id="164" presetID="31" presetClass="entr" presetSubtype="0" fill="hold" grpId="0" nodeType="withEffect">
                                  <p:stCondLst>
                                    <p:cond delay="250"/>
                                  </p:stCondLst>
                                  <p:childTnLst>
                                    <p:set>
                                      <p:cBhvr>
                                        <p:cTn id="165" dur="1" fill="hold">
                                          <p:stCondLst>
                                            <p:cond delay="0"/>
                                          </p:stCondLst>
                                        </p:cTn>
                                        <p:tgtEl>
                                          <p:spTgt spid="32"/>
                                        </p:tgtEl>
                                        <p:attrNameLst>
                                          <p:attrName>style.visibility</p:attrName>
                                        </p:attrNameLst>
                                      </p:cBhvr>
                                      <p:to>
                                        <p:strVal val="visible"/>
                                      </p:to>
                                    </p:set>
                                    <p:anim calcmode="lin" valueType="num">
                                      <p:cBhvr>
                                        <p:cTn id="166" dur="1000" fill="hold"/>
                                        <p:tgtEl>
                                          <p:spTgt spid="32"/>
                                        </p:tgtEl>
                                        <p:attrNameLst>
                                          <p:attrName>ppt_w</p:attrName>
                                        </p:attrNameLst>
                                      </p:cBhvr>
                                      <p:tavLst>
                                        <p:tav tm="0">
                                          <p:val>
                                            <p:fltVal val="0"/>
                                          </p:val>
                                        </p:tav>
                                        <p:tav tm="100000">
                                          <p:val>
                                            <p:strVal val="#ppt_w"/>
                                          </p:val>
                                        </p:tav>
                                      </p:tavLst>
                                    </p:anim>
                                    <p:anim calcmode="lin" valueType="num">
                                      <p:cBhvr>
                                        <p:cTn id="167" dur="1000" fill="hold"/>
                                        <p:tgtEl>
                                          <p:spTgt spid="32"/>
                                        </p:tgtEl>
                                        <p:attrNameLst>
                                          <p:attrName>ppt_h</p:attrName>
                                        </p:attrNameLst>
                                      </p:cBhvr>
                                      <p:tavLst>
                                        <p:tav tm="0">
                                          <p:val>
                                            <p:fltVal val="0"/>
                                          </p:val>
                                        </p:tav>
                                        <p:tav tm="100000">
                                          <p:val>
                                            <p:strVal val="#ppt_h"/>
                                          </p:val>
                                        </p:tav>
                                      </p:tavLst>
                                    </p:anim>
                                    <p:anim calcmode="lin" valueType="num">
                                      <p:cBhvr>
                                        <p:cTn id="168" dur="1000" fill="hold"/>
                                        <p:tgtEl>
                                          <p:spTgt spid="32"/>
                                        </p:tgtEl>
                                        <p:attrNameLst>
                                          <p:attrName>style.rotation</p:attrName>
                                        </p:attrNameLst>
                                      </p:cBhvr>
                                      <p:tavLst>
                                        <p:tav tm="0">
                                          <p:val>
                                            <p:fltVal val="90"/>
                                          </p:val>
                                        </p:tav>
                                        <p:tav tm="100000">
                                          <p:val>
                                            <p:fltVal val="0"/>
                                          </p:val>
                                        </p:tav>
                                      </p:tavLst>
                                    </p:anim>
                                    <p:animEffect transition="in" filter="fade">
                                      <p:cBhvr>
                                        <p:cTn id="169" dur="1000"/>
                                        <p:tgtEl>
                                          <p:spTgt spid="32"/>
                                        </p:tgtEl>
                                      </p:cBhvr>
                                    </p:animEffect>
                                  </p:childTnLst>
                                </p:cTn>
                              </p:par>
                              <p:par>
                                <p:cTn id="170" presetID="31" presetClass="entr" presetSubtype="0" fill="hold" grpId="0" nodeType="withEffect">
                                  <p:stCondLst>
                                    <p:cond delay="250"/>
                                  </p:stCondLst>
                                  <p:childTnLst>
                                    <p:set>
                                      <p:cBhvr>
                                        <p:cTn id="171" dur="1" fill="hold">
                                          <p:stCondLst>
                                            <p:cond delay="0"/>
                                          </p:stCondLst>
                                        </p:cTn>
                                        <p:tgtEl>
                                          <p:spTgt spid="33"/>
                                        </p:tgtEl>
                                        <p:attrNameLst>
                                          <p:attrName>style.visibility</p:attrName>
                                        </p:attrNameLst>
                                      </p:cBhvr>
                                      <p:to>
                                        <p:strVal val="visible"/>
                                      </p:to>
                                    </p:set>
                                    <p:anim calcmode="lin" valueType="num">
                                      <p:cBhvr>
                                        <p:cTn id="172" dur="1000" fill="hold"/>
                                        <p:tgtEl>
                                          <p:spTgt spid="33"/>
                                        </p:tgtEl>
                                        <p:attrNameLst>
                                          <p:attrName>ppt_w</p:attrName>
                                        </p:attrNameLst>
                                      </p:cBhvr>
                                      <p:tavLst>
                                        <p:tav tm="0">
                                          <p:val>
                                            <p:fltVal val="0"/>
                                          </p:val>
                                        </p:tav>
                                        <p:tav tm="100000">
                                          <p:val>
                                            <p:strVal val="#ppt_w"/>
                                          </p:val>
                                        </p:tav>
                                      </p:tavLst>
                                    </p:anim>
                                    <p:anim calcmode="lin" valueType="num">
                                      <p:cBhvr>
                                        <p:cTn id="173" dur="1000" fill="hold"/>
                                        <p:tgtEl>
                                          <p:spTgt spid="33"/>
                                        </p:tgtEl>
                                        <p:attrNameLst>
                                          <p:attrName>ppt_h</p:attrName>
                                        </p:attrNameLst>
                                      </p:cBhvr>
                                      <p:tavLst>
                                        <p:tav tm="0">
                                          <p:val>
                                            <p:fltVal val="0"/>
                                          </p:val>
                                        </p:tav>
                                        <p:tav tm="100000">
                                          <p:val>
                                            <p:strVal val="#ppt_h"/>
                                          </p:val>
                                        </p:tav>
                                      </p:tavLst>
                                    </p:anim>
                                    <p:anim calcmode="lin" valueType="num">
                                      <p:cBhvr>
                                        <p:cTn id="174" dur="1000" fill="hold"/>
                                        <p:tgtEl>
                                          <p:spTgt spid="33"/>
                                        </p:tgtEl>
                                        <p:attrNameLst>
                                          <p:attrName>style.rotation</p:attrName>
                                        </p:attrNameLst>
                                      </p:cBhvr>
                                      <p:tavLst>
                                        <p:tav tm="0">
                                          <p:val>
                                            <p:fltVal val="90"/>
                                          </p:val>
                                        </p:tav>
                                        <p:tav tm="100000">
                                          <p:val>
                                            <p:fltVal val="0"/>
                                          </p:val>
                                        </p:tav>
                                      </p:tavLst>
                                    </p:anim>
                                    <p:animEffect transition="in" filter="fade">
                                      <p:cBhvr>
                                        <p:cTn id="175" dur="1000"/>
                                        <p:tgtEl>
                                          <p:spTgt spid="33"/>
                                        </p:tgtEl>
                                      </p:cBhvr>
                                    </p:animEffect>
                                  </p:childTnLst>
                                </p:cTn>
                              </p:par>
                              <p:par>
                                <p:cTn id="176" presetID="31" presetClass="entr" presetSubtype="0" fill="hold" grpId="0" nodeType="withEffect">
                                  <p:stCondLst>
                                    <p:cond delay="250"/>
                                  </p:stCondLst>
                                  <p:childTnLst>
                                    <p:set>
                                      <p:cBhvr>
                                        <p:cTn id="177" dur="1" fill="hold">
                                          <p:stCondLst>
                                            <p:cond delay="0"/>
                                          </p:stCondLst>
                                        </p:cTn>
                                        <p:tgtEl>
                                          <p:spTgt spid="34"/>
                                        </p:tgtEl>
                                        <p:attrNameLst>
                                          <p:attrName>style.visibility</p:attrName>
                                        </p:attrNameLst>
                                      </p:cBhvr>
                                      <p:to>
                                        <p:strVal val="visible"/>
                                      </p:to>
                                    </p:set>
                                    <p:anim calcmode="lin" valueType="num">
                                      <p:cBhvr>
                                        <p:cTn id="178" dur="1000" fill="hold"/>
                                        <p:tgtEl>
                                          <p:spTgt spid="34"/>
                                        </p:tgtEl>
                                        <p:attrNameLst>
                                          <p:attrName>ppt_w</p:attrName>
                                        </p:attrNameLst>
                                      </p:cBhvr>
                                      <p:tavLst>
                                        <p:tav tm="0">
                                          <p:val>
                                            <p:fltVal val="0"/>
                                          </p:val>
                                        </p:tav>
                                        <p:tav tm="100000">
                                          <p:val>
                                            <p:strVal val="#ppt_w"/>
                                          </p:val>
                                        </p:tav>
                                      </p:tavLst>
                                    </p:anim>
                                    <p:anim calcmode="lin" valueType="num">
                                      <p:cBhvr>
                                        <p:cTn id="179" dur="1000" fill="hold"/>
                                        <p:tgtEl>
                                          <p:spTgt spid="34"/>
                                        </p:tgtEl>
                                        <p:attrNameLst>
                                          <p:attrName>ppt_h</p:attrName>
                                        </p:attrNameLst>
                                      </p:cBhvr>
                                      <p:tavLst>
                                        <p:tav tm="0">
                                          <p:val>
                                            <p:fltVal val="0"/>
                                          </p:val>
                                        </p:tav>
                                        <p:tav tm="100000">
                                          <p:val>
                                            <p:strVal val="#ppt_h"/>
                                          </p:val>
                                        </p:tav>
                                      </p:tavLst>
                                    </p:anim>
                                    <p:anim calcmode="lin" valueType="num">
                                      <p:cBhvr>
                                        <p:cTn id="180" dur="1000" fill="hold"/>
                                        <p:tgtEl>
                                          <p:spTgt spid="34"/>
                                        </p:tgtEl>
                                        <p:attrNameLst>
                                          <p:attrName>style.rotation</p:attrName>
                                        </p:attrNameLst>
                                      </p:cBhvr>
                                      <p:tavLst>
                                        <p:tav tm="0">
                                          <p:val>
                                            <p:fltVal val="90"/>
                                          </p:val>
                                        </p:tav>
                                        <p:tav tm="100000">
                                          <p:val>
                                            <p:fltVal val="0"/>
                                          </p:val>
                                        </p:tav>
                                      </p:tavLst>
                                    </p:anim>
                                    <p:animEffect transition="in" filter="fade">
                                      <p:cBhvr>
                                        <p:cTn id="181" dur="1000"/>
                                        <p:tgtEl>
                                          <p:spTgt spid="34"/>
                                        </p:tgtEl>
                                      </p:cBhvr>
                                    </p:animEffect>
                                  </p:childTnLst>
                                </p:cTn>
                              </p:par>
                              <p:par>
                                <p:cTn id="182" presetID="31" presetClass="entr" presetSubtype="0" fill="hold" grpId="0" nodeType="withEffect">
                                  <p:stCondLst>
                                    <p:cond delay="250"/>
                                  </p:stCondLst>
                                  <p:childTnLst>
                                    <p:set>
                                      <p:cBhvr>
                                        <p:cTn id="183" dur="1" fill="hold">
                                          <p:stCondLst>
                                            <p:cond delay="0"/>
                                          </p:stCondLst>
                                        </p:cTn>
                                        <p:tgtEl>
                                          <p:spTgt spid="35"/>
                                        </p:tgtEl>
                                        <p:attrNameLst>
                                          <p:attrName>style.visibility</p:attrName>
                                        </p:attrNameLst>
                                      </p:cBhvr>
                                      <p:to>
                                        <p:strVal val="visible"/>
                                      </p:to>
                                    </p:set>
                                    <p:anim calcmode="lin" valueType="num">
                                      <p:cBhvr>
                                        <p:cTn id="184" dur="1000" fill="hold"/>
                                        <p:tgtEl>
                                          <p:spTgt spid="35"/>
                                        </p:tgtEl>
                                        <p:attrNameLst>
                                          <p:attrName>ppt_w</p:attrName>
                                        </p:attrNameLst>
                                      </p:cBhvr>
                                      <p:tavLst>
                                        <p:tav tm="0">
                                          <p:val>
                                            <p:fltVal val="0"/>
                                          </p:val>
                                        </p:tav>
                                        <p:tav tm="100000">
                                          <p:val>
                                            <p:strVal val="#ppt_w"/>
                                          </p:val>
                                        </p:tav>
                                      </p:tavLst>
                                    </p:anim>
                                    <p:anim calcmode="lin" valueType="num">
                                      <p:cBhvr>
                                        <p:cTn id="185" dur="1000" fill="hold"/>
                                        <p:tgtEl>
                                          <p:spTgt spid="35"/>
                                        </p:tgtEl>
                                        <p:attrNameLst>
                                          <p:attrName>ppt_h</p:attrName>
                                        </p:attrNameLst>
                                      </p:cBhvr>
                                      <p:tavLst>
                                        <p:tav tm="0">
                                          <p:val>
                                            <p:fltVal val="0"/>
                                          </p:val>
                                        </p:tav>
                                        <p:tav tm="100000">
                                          <p:val>
                                            <p:strVal val="#ppt_h"/>
                                          </p:val>
                                        </p:tav>
                                      </p:tavLst>
                                    </p:anim>
                                    <p:anim calcmode="lin" valueType="num">
                                      <p:cBhvr>
                                        <p:cTn id="186" dur="1000" fill="hold"/>
                                        <p:tgtEl>
                                          <p:spTgt spid="35"/>
                                        </p:tgtEl>
                                        <p:attrNameLst>
                                          <p:attrName>style.rotation</p:attrName>
                                        </p:attrNameLst>
                                      </p:cBhvr>
                                      <p:tavLst>
                                        <p:tav tm="0">
                                          <p:val>
                                            <p:fltVal val="90"/>
                                          </p:val>
                                        </p:tav>
                                        <p:tav tm="100000">
                                          <p:val>
                                            <p:fltVal val="0"/>
                                          </p:val>
                                        </p:tav>
                                      </p:tavLst>
                                    </p:anim>
                                    <p:animEffect transition="in" filter="fade">
                                      <p:cBhvr>
                                        <p:cTn id="187" dur="1000"/>
                                        <p:tgtEl>
                                          <p:spTgt spid="35"/>
                                        </p:tgtEl>
                                      </p:cBhvr>
                                    </p:animEffect>
                                  </p:childTnLst>
                                </p:cTn>
                              </p:par>
                              <p:par>
                                <p:cTn id="188" presetID="31" presetClass="entr" presetSubtype="0" fill="hold" grpId="0" nodeType="withEffect">
                                  <p:stCondLst>
                                    <p:cond delay="250"/>
                                  </p:stCondLst>
                                  <p:childTnLst>
                                    <p:set>
                                      <p:cBhvr>
                                        <p:cTn id="189" dur="1" fill="hold">
                                          <p:stCondLst>
                                            <p:cond delay="0"/>
                                          </p:stCondLst>
                                        </p:cTn>
                                        <p:tgtEl>
                                          <p:spTgt spid="36"/>
                                        </p:tgtEl>
                                        <p:attrNameLst>
                                          <p:attrName>style.visibility</p:attrName>
                                        </p:attrNameLst>
                                      </p:cBhvr>
                                      <p:to>
                                        <p:strVal val="visible"/>
                                      </p:to>
                                    </p:set>
                                    <p:anim calcmode="lin" valueType="num">
                                      <p:cBhvr>
                                        <p:cTn id="190" dur="1000" fill="hold"/>
                                        <p:tgtEl>
                                          <p:spTgt spid="36"/>
                                        </p:tgtEl>
                                        <p:attrNameLst>
                                          <p:attrName>ppt_w</p:attrName>
                                        </p:attrNameLst>
                                      </p:cBhvr>
                                      <p:tavLst>
                                        <p:tav tm="0">
                                          <p:val>
                                            <p:fltVal val="0"/>
                                          </p:val>
                                        </p:tav>
                                        <p:tav tm="100000">
                                          <p:val>
                                            <p:strVal val="#ppt_w"/>
                                          </p:val>
                                        </p:tav>
                                      </p:tavLst>
                                    </p:anim>
                                    <p:anim calcmode="lin" valueType="num">
                                      <p:cBhvr>
                                        <p:cTn id="191" dur="1000" fill="hold"/>
                                        <p:tgtEl>
                                          <p:spTgt spid="36"/>
                                        </p:tgtEl>
                                        <p:attrNameLst>
                                          <p:attrName>ppt_h</p:attrName>
                                        </p:attrNameLst>
                                      </p:cBhvr>
                                      <p:tavLst>
                                        <p:tav tm="0">
                                          <p:val>
                                            <p:fltVal val="0"/>
                                          </p:val>
                                        </p:tav>
                                        <p:tav tm="100000">
                                          <p:val>
                                            <p:strVal val="#ppt_h"/>
                                          </p:val>
                                        </p:tav>
                                      </p:tavLst>
                                    </p:anim>
                                    <p:anim calcmode="lin" valueType="num">
                                      <p:cBhvr>
                                        <p:cTn id="192" dur="1000" fill="hold"/>
                                        <p:tgtEl>
                                          <p:spTgt spid="36"/>
                                        </p:tgtEl>
                                        <p:attrNameLst>
                                          <p:attrName>style.rotation</p:attrName>
                                        </p:attrNameLst>
                                      </p:cBhvr>
                                      <p:tavLst>
                                        <p:tav tm="0">
                                          <p:val>
                                            <p:fltVal val="90"/>
                                          </p:val>
                                        </p:tav>
                                        <p:tav tm="100000">
                                          <p:val>
                                            <p:fltVal val="0"/>
                                          </p:val>
                                        </p:tav>
                                      </p:tavLst>
                                    </p:anim>
                                    <p:animEffect transition="in" filter="fade">
                                      <p:cBhvr>
                                        <p:cTn id="193" dur="1000"/>
                                        <p:tgtEl>
                                          <p:spTgt spid="36"/>
                                        </p:tgtEl>
                                      </p:cBhvr>
                                    </p:animEffect>
                                  </p:childTnLst>
                                </p:cTn>
                              </p:par>
                              <p:par>
                                <p:cTn id="194" presetID="31" presetClass="entr" presetSubtype="0" fill="hold" grpId="0" nodeType="withEffect">
                                  <p:stCondLst>
                                    <p:cond delay="250"/>
                                  </p:stCondLst>
                                  <p:childTnLst>
                                    <p:set>
                                      <p:cBhvr>
                                        <p:cTn id="195" dur="1" fill="hold">
                                          <p:stCondLst>
                                            <p:cond delay="0"/>
                                          </p:stCondLst>
                                        </p:cTn>
                                        <p:tgtEl>
                                          <p:spTgt spid="37"/>
                                        </p:tgtEl>
                                        <p:attrNameLst>
                                          <p:attrName>style.visibility</p:attrName>
                                        </p:attrNameLst>
                                      </p:cBhvr>
                                      <p:to>
                                        <p:strVal val="visible"/>
                                      </p:to>
                                    </p:set>
                                    <p:anim calcmode="lin" valueType="num">
                                      <p:cBhvr>
                                        <p:cTn id="196" dur="1000" fill="hold"/>
                                        <p:tgtEl>
                                          <p:spTgt spid="37"/>
                                        </p:tgtEl>
                                        <p:attrNameLst>
                                          <p:attrName>ppt_w</p:attrName>
                                        </p:attrNameLst>
                                      </p:cBhvr>
                                      <p:tavLst>
                                        <p:tav tm="0">
                                          <p:val>
                                            <p:fltVal val="0"/>
                                          </p:val>
                                        </p:tav>
                                        <p:tav tm="100000">
                                          <p:val>
                                            <p:strVal val="#ppt_w"/>
                                          </p:val>
                                        </p:tav>
                                      </p:tavLst>
                                    </p:anim>
                                    <p:anim calcmode="lin" valueType="num">
                                      <p:cBhvr>
                                        <p:cTn id="197" dur="1000" fill="hold"/>
                                        <p:tgtEl>
                                          <p:spTgt spid="37"/>
                                        </p:tgtEl>
                                        <p:attrNameLst>
                                          <p:attrName>ppt_h</p:attrName>
                                        </p:attrNameLst>
                                      </p:cBhvr>
                                      <p:tavLst>
                                        <p:tav tm="0">
                                          <p:val>
                                            <p:fltVal val="0"/>
                                          </p:val>
                                        </p:tav>
                                        <p:tav tm="100000">
                                          <p:val>
                                            <p:strVal val="#ppt_h"/>
                                          </p:val>
                                        </p:tav>
                                      </p:tavLst>
                                    </p:anim>
                                    <p:anim calcmode="lin" valueType="num">
                                      <p:cBhvr>
                                        <p:cTn id="198" dur="1000" fill="hold"/>
                                        <p:tgtEl>
                                          <p:spTgt spid="37"/>
                                        </p:tgtEl>
                                        <p:attrNameLst>
                                          <p:attrName>style.rotation</p:attrName>
                                        </p:attrNameLst>
                                      </p:cBhvr>
                                      <p:tavLst>
                                        <p:tav tm="0">
                                          <p:val>
                                            <p:fltVal val="90"/>
                                          </p:val>
                                        </p:tav>
                                        <p:tav tm="100000">
                                          <p:val>
                                            <p:fltVal val="0"/>
                                          </p:val>
                                        </p:tav>
                                      </p:tavLst>
                                    </p:anim>
                                    <p:animEffect transition="in" filter="fade">
                                      <p:cBhvr>
                                        <p:cTn id="199" dur="1000"/>
                                        <p:tgtEl>
                                          <p:spTgt spid="37"/>
                                        </p:tgtEl>
                                      </p:cBhvr>
                                    </p:animEffect>
                                  </p:childTnLst>
                                </p:cTn>
                              </p:par>
                              <p:par>
                                <p:cTn id="200" presetID="31" presetClass="entr" presetSubtype="0" fill="hold" grpId="0" nodeType="withEffect">
                                  <p:stCondLst>
                                    <p:cond delay="250"/>
                                  </p:stCondLst>
                                  <p:childTnLst>
                                    <p:set>
                                      <p:cBhvr>
                                        <p:cTn id="201" dur="1" fill="hold">
                                          <p:stCondLst>
                                            <p:cond delay="0"/>
                                          </p:stCondLst>
                                        </p:cTn>
                                        <p:tgtEl>
                                          <p:spTgt spid="38"/>
                                        </p:tgtEl>
                                        <p:attrNameLst>
                                          <p:attrName>style.visibility</p:attrName>
                                        </p:attrNameLst>
                                      </p:cBhvr>
                                      <p:to>
                                        <p:strVal val="visible"/>
                                      </p:to>
                                    </p:set>
                                    <p:anim calcmode="lin" valueType="num">
                                      <p:cBhvr>
                                        <p:cTn id="202" dur="1000" fill="hold"/>
                                        <p:tgtEl>
                                          <p:spTgt spid="38"/>
                                        </p:tgtEl>
                                        <p:attrNameLst>
                                          <p:attrName>ppt_w</p:attrName>
                                        </p:attrNameLst>
                                      </p:cBhvr>
                                      <p:tavLst>
                                        <p:tav tm="0">
                                          <p:val>
                                            <p:fltVal val="0"/>
                                          </p:val>
                                        </p:tav>
                                        <p:tav tm="100000">
                                          <p:val>
                                            <p:strVal val="#ppt_w"/>
                                          </p:val>
                                        </p:tav>
                                      </p:tavLst>
                                    </p:anim>
                                    <p:anim calcmode="lin" valueType="num">
                                      <p:cBhvr>
                                        <p:cTn id="203" dur="1000" fill="hold"/>
                                        <p:tgtEl>
                                          <p:spTgt spid="38"/>
                                        </p:tgtEl>
                                        <p:attrNameLst>
                                          <p:attrName>ppt_h</p:attrName>
                                        </p:attrNameLst>
                                      </p:cBhvr>
                                      <p:tavLst>
                                        <p:tav tm="0">
                                          <p:val>
                                            <p:fltVal val="0"/>
                                          </p:val>
                                        </p:tav>
                                        <p:tav tm="100000">
                                          <p:val>
                                            <p:strVal val="#ppt_h"/>
                                          </p:val>
                                        </p:tav>
                                      </p:tavLst>
                                    </p:anim>
                                    <p:anim calcmode="lin" valueType="num">
                                      <p:cBhvr>
                                        <p:cTn id="204" dur="1000" fill="hold"/>
                                        <p:tgtEl>
                                          <p:spTgt spid="38"/>
                                        </p:tgtEl>
                                        <p:attrNameLst>
                                          <p:attrName>style.rotation</p:attrName>
                                        </p:attrNameLst>
                                      </p:cBhvr>
                                      <p:tavLst>
                                        <p:tav tm="0">
                                          <p:val>
                                            <p:fltVal val="90"/>
                                          </p:val>
                                        </p:tav>
                                        <p:tav tm="100000">
                                          <p:val>
                                            <p:fltVal val="0"/>
                                          </p:val>
                                        </p:tav>
                                      </p:tavLst>
                                    </p:anim>
                                    <p:animEffect transition="in" filter="fade">
                                      <p:cBhvr>
                                        <p:cTn id="20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1963614"/>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 </a:t>
            </a:r>
            <a:r>
              <a:rPr lang="zh-TW" altLang="en-US" sz="1600" dirty="0">
                <a:latin typeface="微软雅黑" panose="020B0503020204020204" pitchFamily="34" charset="-122"/>
                <a:ea typeface="微软雅黑" panose="020B0503020204020204" pitchFamily="34" charset="-122"/>
              </a:rPr>
              <a:t>業務費：研究人力費</a:t>
            </a:r>
          </a:p>
          <a:p>
            <a:endParaRPr lang="en-US" altLang="zh-TW" sz="1600" dirty="0"/>
          </a:p>
          <a:p>
            <a:pPr lvl="2">
              <a:lnSpc>
                <a:spcPct val="130000"/>
              </a:lnSpc>
            </a:pPr>
            <a:endParaRPr lang="en-US" altLang="zh-TW" sz="1600" dirty="0">
              <a:latin typeface="微软雅黑" panose="020B0503020204020204" pitchFamily="34" charset="-122"/>
              <a:ea typeface="微软雅黑" panose="020B0503020204020204" pitchFamily="34" charset="-122"/>
            </a:endParaRPr>
          </a:p>
          <a:p>
            <a:endParaRPr lang="en-US" altLang="zh-TW" sz="1600" dirty="0"/>
          </a:p>
          <a:p>
            <a:endParaRPr lang="en-US" altLang="zh-TW" sz="1600" dirty="0">
              <a:latin typeface="微软雅黑" panose="020B0503020204020204" pitchFamily="34" charset="-122"/>
              <a:ea typeface="微软雅黑" panose="020B0503020204020204" pitchFamily="34" charset="-122"/>
            </a:endParaRPr>
          </a:p>
          <a:p>
            <a:endParaRPr lang="en-US" altLang="zh-TW" sz="1600" dirty="0">
              <a:latin typeface="微软雅黑" panose="020B0503020204020204" pitchFamily="34" charset="-122"/>
              <a:ea typeface="微软雅黑" panose="020B0503020204020204" pitchFamily="34" charset="-122"/>
            </a:endParaRPr>
          </a:p>
          <a:p>
            <a:endParaRPr lang="en-US" altLang="zh-TW"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2506578587"/>
              </p:ext>
            </p:extLst>
          </p:nvPr>
        </p:nvGraphicFramePr>
        <p:xfrm>
          <a:off x="862520" y="546236"/>
          <a:ext cx="6096000" cy="3959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57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653034"/>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 </a:t>
            </a:r>
            <a:r>
              <a:rPr lang="zh-TW" altLang="en-US" sz="1600" dirty="0">
                <a:latin typeface="微软雅黑" panose="020B0503020204020204" pitchFamily="34" charset="-122"/>
                <a:ea typeface="微软雅黑" panose="020B0503020204020204" pitchFamily="34" charset="-122"/>
              </a:rPr>
              <a:t>業務費：研究人力費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2376372879"/>
              </p:ext>
            </p:extLst>
          </p:nvPr>
        </p:nvGraphicFramePr>
        <p:xfrm>
          <a:off x="155643" y="390592"/>
          <a:ext cx="7600544" cy="104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圖片 5">
            <a:extLst>
              <a:ext uri="{FF2B5EF4-FFF2-40B4-BE49-F238E27FC236}">
                <a16:creationId xmlns:a16="http://schemas.microsoft.com/office/drawing/2014/main" id="{A67F5175-4C13-A292-2634-E0DB447F6170}"/>
              </a:ext>
            </a:extLst>
          </p:cNvPr>
          <p:cNvPicPr>
            <a:picLocks noChangeAspect="1"/>
          </p:cNvPicPr>
          <p:nvPr/>
        </p:nvPicPr>
        <p:blipFill>
          <a:blip r:embed="rId8"/>
          <a:stretch>
            <a:fillRect/>
          </a:stretch>
        </p:blipFill>
        <p:spPr>
          <a:xfrm>
            <a:off x="1015499" y="1375038"/>
            <a:ext cx="6503348" cy="3702879"/>
          </a:xfrm>
          <a:prstGeom prst="rect">
            <a:avLst/>
          </a:prstGeom>
        </p:spPr>
      </p:pic>
    </p:spTree>
    <p:extLst>
      <p:ext uri="{BB962C8B-B14F-4D97-AF65-F5344CB8AC3E}">
        <p14:creationId xmlns:p14="http://schemas.microsoft.com/office/powerpoint/2010/main" val="276078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653034"/>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a:t>
            </a:r>
            <a:r>
              <a:rPr lang="zh-TW" altLang="en-US" sz="1600" dirty="0">
                <a:latin typeface="微软雅黑" panose="020B0503020204020204" pitchFamily="34" charset="-122"/>
                <a:ea typeface="微软雅黑" panose="020B0503020204020204" pitchFamily="34" charset="-122"/>
              </a:rPr>
              <a:t> 業務費：研究人力費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1275179430"/>
              </p:ext>
            </p:extLst>
          </p:nvPr>
        </p:nvGraphicFramePr>
        <p:xfrm>
          <a:off x="583240" y="382714"/>
          <a:ext cx="7691336" cy="1419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140027227"/>
              </p:ext>
            </p:extLst>
          </p:nvPr>
        </p:nvGraphicFramePr>
        <p:xfrm>
          <a:off x="1278346" y="2185200"/>
          <a:ext cx="5797907" cy="1917436"/>
        </p:xfrm>
        <a:graphic>
          <a:graphicData uri="http://schemas.openxmlformats.org/drawingml/2006/table">
            <a:tbl>
              <a:tblPr firstRow="1" bandRow="1">
                <a:tableStyleId>{5C22544A-7EE6-4342-B048-85BDC9FD1C3A}</a:tableStyleId>
              </a:tblPr>
              <a:tblGrid>
                <a:gridCol w="1960443">
                  <a:extLst>
                    <a:ext uri="{9D8B030D-6E8A-4147-A177-3AD203B41FA5}">
                      <a16:colId xmlns:a16="http://schemas.microsoft.com/office/drawing/2014/main" val="20000"/>
                    </a:ext>
                  </a:extLst>
                </a:gridCol>
                <a:gridCol w="1259975">
                  <a:extLst>
                    <a:ext uri="{9D8B030D-6E8A-4147-A177-3AD203B41FA5}">
                      <a16:colId xmlns:a16="http://schemas.microsoft.com/office/drawing/2014/main" val="20001"/>
                    </a:ext>
                  </a:extLst>
                </a:gridCol>
                <a:gridCol w="2577489">
                  <a:extLst>
                    <a:ext uri="{9D8B030D-6E8A-4147-A177-3AD203B41FA5}">
                      <a16:colId xmlns:a16="http://schemas.microsoft.com/office/drawing/2014/main" val="20002"/>
                    </a:ext>
                  </a:extLst>
                </a:gridCol>
              </a:tblGrid>
              <a:tr h="396333">
                <a:tc gridSpan="2">
                  <a:txBody>
                    <a:bodyPr/>
                    <a:lstStyle/>
                    <a:p>
                      <a:pPr algn="ctr"/>
                      <a:r>
                        <a:rPr lang="zh-TW" altLang="en-US" b="0" dirty="0">
                          <a:solidFill>
                            <a:schemeClr val="tx1"/>
                          </a:solidFill>
                          <a:latin typeface="標楷體" pitchFamily="65" charset="-120"/>
                          <a:ea typeface="標楷體" pitchFamily="65" charset="-120"/>
                        </a:rPr>
                        <a:t>身份</a:t>
                      </a:r>
                    </a:p>
                  </a:txBody>
                  <a:tcPr/>
                </a:tc>
                <a:tc hMerge="1">
                  <a:txBody>
                    <a:bodyPr/>
                    <a:lstStyle/>
                    <a:p>
                      <a:endParaRPr lang="zh-TW" altLang="en-US" dirty="0"/>
                    </a:p>
                  </a:txBody>
                  <a:tcPr/>
                </a:tc>
                <a:tc>
                  <a:txBody>
                    <a:bodyPr/>
                    <a:lstStyle/>
                    <a:p>
                      <a:r>
                        <a:rPr lang="zh-TW" altLang="en-US" sz="1400" b="0" dirty="0">
                          <a:solidFill>
                            <a:schemeClr val="tx1"/>
                          </a:solidFill>
                          <a:latin typeface="標楷體" panose="03000509000000000000" pitchFamily="65" charset="-120"/>
                          <a:ea typeface="標楷體" panose="03000509000000000000" pitchFamily="65" charset="-120"/>
                        </a:rPr>
                        <a:t>不得擔任兼任助理人員</a:t>
                      </a:r>
                      <a:endParaRPr lang="zh-TW" altLang="en-US" b="0" dirty="0">
                        <a:solidFill>
                          <a:schemeClr val="tx1"/>
                        </a:solidFill>
                      </a:endParaRPr>
                    </a:p>
                  </a:txBody>
                  <a:tcPr/>
                </a:tc>
                <a:extLst>
                  <a:ext uri="{0D108BD9-81ED-4DB2-BD59-A6C34878D82A}">
                    <a16:rowId xmlns:a16="http://schemas.microsoft.com/office/drawing/2014/main" val="10000"/>
                  </a:ext>
                </a:extLst>
              </a:tr>
              <a:tr h="520771">
                <a:tc rowSpan="2">
                  <a:txBody>
                    <a:bodyPr/>
                    <a:lstStyle/>
                    <a:p>
                      <a:r>
                        <a:rPr lang="zh-TW" altLang="en-US" sz="1600" b="0" dirty="0">
                          <a:solidFill>
                            <a:schemeClr val="tx1"/>
                          </a:solidFill>
                          <a:latin typeface="標楷體" panose="03000509000000000000" pitchFamily="65" charset="-120"/>
                          <a:ea typeface="標楷體" panose="03000509000000000000" pitchFamily="65" charset="-120"/>
                        </a:rPr>
                        <a:t>研究生或大專學生</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標楷體" panose="03000509000000000000" pitchFamily="65" charset="-120"/>
                          <a:ea typeface="標楷體" panose="03000509000000000000" pitchFamily="65" charset="-120"/>
                        </a:rPr>
                        <a:t>辦理休學</a:t>
                      </a:r>
                    </a:p>
                    <a:p>
                      <a:endParaRPr lang="zh-TW" altLang="en-US" sz="1600" b="0" dirty="0">
                        <a:solidFill>
                          <a:schemeClr val="tx1"/>
                        </a:solidFill>
                        <a:latin typeface="標楷體" panose="03000509000000000000" pitchFamily="65" charset="-120"/>
                        <a:ea typeface="標楷體" panose="03000509000000000000" pitchFamily="65" charset="-120"/>
                      </a:endParaRPr>
                    </a:p>
                  </a:txBody>
                  <a:tcPr/>
                </a:tc>
                <a:tc>
                  <a:txBody>
                    <a:bodyPr/>
                    <a:lstStyle/>
                    <a:p>
                      <a:r>
                        <a:rPr lang="zh-TW" altLang="en-US" sz="1600" b="0" dirty="0">
                          <a:solidFill>
                            <a:schemeClr val="tx1"/>
                          </a:solidFill>
                          <a:latin typeface="標楷體" panose="03000509000000000000" pitchFamily="65" charset="-120"/>
                          <a:ea typeface="標楷體" panose="03000509000000000000" pitchFamily="65" charset="-120"/>
                        </a:rPr>
                        <a:t>學校開立休學證明書所載之日期起</a:t>
                      </a:r>
                    </a:p>
                  </a:txBody>
                  <a:tcPr/>
                </a:tc>
                <a:extLst>
                  <a:ext uri="{0D108BD9-81ED-4DB2-BD59-A6C34878D82A}">
                    <a16:rowId xmlns:a16="http://schemas.microsoft.com/office/drawing/2014/main" val="10002"/>
                  </a:ext>
                </a:extLst>
              </a:tr>
              <a:tr h="941983">
                <a:tc vMerge="1">
                  <a:txBody>
                    <a:bodyPr/>
                    <a:lstStyle/>
                    <a:p>
                      <a:endParaRPr lang="zh-TW" altLang="en-US" dirty="0"/>
                    </a:p>
                  </a:txBody>
                  <a:tcPr/>
                </a:tc>
                <a:tc>
                  <a:txBody>
                    <a:bodyPr/>
                    <a:lstStyle/>
                    <a:p>
                      <a:r>
                        <a:rPr lang="zh-TW" altLang="en-US" sz="1600" b="0" dirty="0">
                          <a:solidFill>
                            <a:schemeClr val="tx1"/>
                          </a:solidFill>
                          <a:latin typeface="標楷體" pitchFamily="65" charset="-120"/>
                          <a:ea typeface="標楷體" pitchFamily="65" charset="-120"/>
                        </a:rPr>
                        <a:t>畢業</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zh-TW" sz="1600" b="0" dirty="0">
                          <a:solidFill>
                            <a:srgbClr val="C00000"/>
                          </a:solidFill>
                          <a:latin typeface="標楷體" pitchFamily="65" charset="-120"/>
                          <a:ea typeface="標楷體" pitchFamily="65" charset="-120"/>
                        </a:rPr>
                        <a:t>完成畢業離校手續</a:t>
                      </a:r>
                      <a:r>
                        <a:rPr lang="zh-TW" altLang="en-US" sz="1600" b="0" dirty="0">
                          <a:solidFill>
                            <a:srgbClr val="C00000"/>
                          </a:solidFill>
                          <a:latin typeface="標楷體" pitchFamily="65" charset="-120"/>
                          <a:ea typeface="標楷體" pitchFamily="65" charset="-120"/>
                        </a:rPr>
                        <a:t>所載之日期起</a:t>
                      </a:r>
                      <a:r>
                        <a:rPr lang="zh-TW" altLang="zh-TW" sz="1600" b="0" dirty="0">
                          <a:solidFill>
                            <a:srgbClr val="C00000"/>
                          </a:solidFill>
                          <a:latin typeface="標楷體" pitchFamily="65" charset="-120"/>
                          <a:ea typeface="標楷體" pitchFamily="65" charset="-120"/>
                        </a:rPr>
                        <a:t>無學生身分</a:t>
                      </a:r>
                      <a:r>
                        <a:rPr lang="zh-TW" altLang="en-US" sz="1600" b="0" dirty="0">
                          <a:solidFill>
                            <a:srgbClr val="C00000"/>
                          </a:solidFill>
                          <a:latin typeface="標楷體" pitchFamily="65" charset="-120"/>
                          <a:ea typeface="標楷體" pitchFamily="65" charset="-120"/>
                        </a:rPr>
                        <a:t>，不得</a:t>
                      </a:r>
                      <a:r>
                        <a:rPr lang="zh-TW" altLang="zh-TW" sz="1600" b="0" dirty="0">
                          <a:solidFill>
                            <a:srgbClr val="C00000"/>
                          </a:solidFill>
                          <a:latin typeface="標楷體" pitchFamily="65" charset="-120"/>
                          <a:ea typeface="標楷體" pitchFamily="65" charset="-120"/>
                        </a:rPr>
                        <a:t>繼續約用</a:t>
                      </a:r>
                      <a:endParaRPr lang="zh-TW" altLang="en-US" sz="1600" b="0" dirty="0">
                        <a:solidFill>
                          <a:srgbClr val="C00000"/>
                        </a:solidFill>
                        <a:latin typeface="標楷體" pitchFamily="65" charset="-120"/>
                        <a:ea typeface="標楷體" pitchFamily="65" charset="-12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6407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653034"/>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a:t>
            </a:r>
            <a:r>
              <a:rPr lang="zh-TW" altLang="en-US" sz="1600" dirty="0">
                <a:latin typeface="微软雅黑" panose="020B0503020204020204" pitchFamily="34" charset="-122"/>
                <a:ea typeface="微软雅黑" panose="020B0503020204020204" pitchFamily="34" charset="-122"/>
              </a:rPr>
              <a:t> 業務費：研究人力費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4025197924"/>
              </p:ext>
            </p:extLst>
          </p:nvPr>
        </p:nvGraphicFramePr>
        <p:xfrm>
          <a:off x="155642" y="376137"/>
          <a:ext cx="7846979" cy="110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3504146180"/>
              </p:ext>
            </p:extLst>
          </p:nvPr>
        </p:nvGraphicFramePr>
        <p:xfrm>
          <a:off x="585594" y="2017600"/>
          <a:ext cx="8486043" cy="2687588"/>
        </p:xfrm>
        <a:graphic>
          <a:graphicData uri="http://schemas.openxmlformats.org/drawingml/2006/table">
            <a:tbl>
              <a:tblPr firstRow="1" bandRow="1">
                <a:tableStyleId>{5C22544A-7EE6-4342-B048-85BDC9FD1C3A}</a:tableStyleId>
              </a:tblPr>
              <a:tblGrid>
                <a:gridCol w="1230049">
                  <a:extLst>
                    <a:ext uri="{9D8B030D-6E8A-4147-A177-3AD203B41FA5}">
                      <a16:colId xmlns:a16="http://schemas.microsoft.com/office/drawing/2014/main" val="20000"/>
                    </a:ext>
                  </a:extLst>
                </a:gridCol>
                <a:gridCol w="1328662">
                  <a:extLst>
                    <a:ext uri="{9D8B030D-6E8A-4147-A177-3AD203B41FA5}">
                      <a16:colId xmlns:a16="http://schemas.microsoft.com/office/drawing/2014/main" val="20001"/>
                    </a:ext>
                  </a:extLst>
                </a:gridCol>
                <a:gridCol w="2019756">
                  <a:extLst>
                    <a:ext uri="{9D8B030D-6E8A-4147-A177-3AD203B41FA5}">
                      <a16:colId xmlns:a16="http://schemas.microsoft.com/office/drawing/2014/main" val="20002"/>
                    </a:ext>
                  </a:extLst>
                </a:gridCol>
                <a:gridCol w="1764871">
                  <a:extLst>
                    <a:ext uri="{9D8B030D-6E8A-4147-A177-3AD203B41FA5}">
                      <a16:colId xmlns:a16="http://schemas.microsoft.com/office/drawing/2014/main" val="20003"/>
                    </a:ext>
                  </a:extLst>
                </a:gridCol>
                <a:gridCol w="1044110">
                  <a:extLst>
                    <a:ext uri="{9D8B030D-6E8A-4147-A177-3AD203B41FA5}">
                      <a16:colId xmlns:a16="http://schemas.microsoft.com/office/drawing/2014/main" val="20004"/>
                    </a:ext>
                  </a:extLst>
                </a:gridCol>
                <a:gridCol w="1098595">
                  <a:extLst>
                    <a:ext uri="{9D8B030D-6E8A-4147-A177-3AD203B41FA5}">
                      <a16:colId xmlns:a16="http://schemas.microsoft.com/office/drawing/2014/main" val="20005"/>
                    </a:ext>
                  </a:extLst>
                </a:gridCol>
              </a:tblGrid>
              <a:tr h="313736">
                <a:tc rowSpan="2">
                  <a:txBody>
                    <a:bodyPr/>
                    <a:lstStyle/>
                    <a:p>
                      <a:pPr algn="ctr"/>
                      <a:endParaRPr lang="en-US" altLang="zh-TW" sz="1600" dirty="0">
                        <a:latin typeface="標楷體" pitchFamily="65" charset="-120"/>
                        <a:ea typeface="標楷體" pitchFamily="65" charset="-120"/>
                      </a:endParaRPr>
                    </a:p>
                    <a:p>
                      <a:pPr algn="ctr"/>
                      <a:r>
                        <a:rPr lang="zh-TW" altLang="en-US" sz="1600" dirty="0">
                          <a:latin typeface="標楷體" pitchFamily="65" charset="-120"/>
                          <a:ea typeface="標楷體" pitchFamily="65" charset="-120"/>
                        </a:rPr>
                        <a:t>研究人力</a:t>
                      </a:r>
                    </a:p>
                  </a:txBody>
                  <a:tcPr/>
                </a:tc>
                <a:tc rowSpan="2">
                  <a:txBody>
                    <a:bodyPr/>
                    <a:lstStyle/>
                    <a:p>
                      <a:pPr algn="ctr"/>
                      <a:endParaRPr lang="en-US" altLang="zh-TW" sz="1600" dirty="0">
                        <a:latin typeface="標楷體" pitchFamily="65" charset="-120"/>
                        <a:ea typeface="標楷體" pitchFamily="65" charset="-120"/>
                      </a:endParaRPr>
                    </a:p>
                    <a:p>
                      <a:pPr algn="ctr"/>
                      <a:r>
                        <a:rPr lang="zh-TW" altLang="en-US" sz="1600" dirty="0">
                          <a:latin typeface="標楷體" pitchFamily="65" charset="-120"/>
                          <a:ea typeface="標楷體" pitchFamily="65" charset="-120"/>
                        </a:rPr>
                        <a:t>系統</a:t>
                      </a:r>
                    </a:p>
                  </a:txBody>
                  <a:tcPr/>
                </a:tc>
                <a:tc gridSpan="3">
                  <a:txBody>
                    <a:bodyPr/>
                    <a:lstStyle/>
                    <a:p>
                      <a:pPr algn="ctr"/>
                      <a:r>
                        <a:rPr lang="zh-TW" altLang="en-US" sz="1600" dirty="0">
                          <a:latin typeface="標楷體" pitchFamily="65" charset="-120"/>
                          <a:ea typeface="標楷體" pitchFamily="65" charset="-120"/>
                        </a:rPr>
                        <a:t>檢附資料</a:t>
                      </a:r>
                    </a:p>
                  </a:txBody>
                  <a:tcPr/>
                </a:tc>
                <a:tc hMerge="1">
                  <a:txBody>
                    <a:bodyPr/>
                    <a:lstStyle/>
                    <a:p>
                      <a:endParaRPr lang="zh-TW" altLang="en-US" dirty="0"/>
                    </a:p>
                  </a:txBody>
                  <a:tcPr/>
                </a:tc>
                <a:tc hMerge="1">
                  <a:txBody>
                    <a:bodyPr/>
                    <a:lstStyle/>
                    <a:p>
                      <a:endParaRPr lang="zh-TW" altLang="en-US" dirty="0"/>
                    </a:p>
                  </a:txBody>
                  <a:tcPr/>
                </a:tc>
                <a:tc rowSpan="2">
                  <a:txBody>
                    <a:bodyPr/>
                    <a:lstStyle/>
                    <a:p>
                      <a:pPr algn="ctr"/>
                      <a:endParaRPr lang="en-US" altLang="zh-TW" sz="1600" dirty="0">
                        <a:latin typeface="標楷體" pitchFamily="65" charset="-120"/>
                        <a:ea typeface="標楷體" pitchFamily="65" charset="-120"/>
                      </a:endParaRPr>
                    </a:p>
                    <a:p>
                      <a:pPr algn="ctr"/>
                      <a:r>
                        <a:rPr lang="zh-TW" altLang="en-US" sz="1600" dirty="0">
                          <a:latin typeface="標楷體" pitchFamily="65" charset="-120"/>
                          <a:ea typeface="標楷體" pitchFamily="65" charset="-120"/>
                        </a:rPr>
                        <a:t>核章流程</a:t>
                      </a:r>
                    </a:p>
                  </a:txBody>
                  <a:tcPr/>
                </a:tc>
                <a:extLst>
                  <a:ext uri="{0D108BD9-81ED-4DB2-BD59-A6C34878D82A}">
                    <a16:rowId xmlns:a16="http://schemas.microsoft.com/office/drawing/2014/main" val="10000"/>
                  </a:ext>
                </a:extLst>
              </a:tr>
              <a:tr h="368858">
                <a:tc vMerge="1">
                  <a:txBody>
                    <a:bodyPr/>
                    <a:lstStyle/>
                    <a:p>
                      <a:endParaRPr lang="zh-TW" altLang="en-US" dirty="0"/>
                    </a:p>
                  </a:txBody>
                  <a:tcPr/>
                </a:tc>
                <a:tc vMerge="1">
                  <a:txBody>
                    <a:bodyPr/>
                    <a:lstStyle/>
                    <a:p>
                      <a:endParaRPr lang="zh-TW" altLang="en-US" dirty="0"/>
                    </a:p>
                  </a:txBody>
                  <a:tcPr/>
                </a:tc>
                <a:tc>
                  <a:txBody>
                    <a:bodyPr/>
                    <a:lstStyle/>
                    <a:p>
                      <a:pPr algn="ctr"/>
                      <a:r>
                        <a:rPr lang="zh-TW" altLang="en-US" sz="1600" dirty="0">
                          <a:latin typeface="標楷體" pitchFamily="65" charset="-120"/>
                          <a:ea typeface="標楷體" pitchFamily="65" charset="-120"/>
                        </a:rPr>
                        <a:t>首次</a:t>
                      </a:r>
                    </a:p>
                  </a:txBody>
                  <a:tcPr/>
                </a:tc>
                <a:tc>
                  <a:txBody>
                    <a:bodyPr/>
                    <a:lstStyle/>
                    <a:p>
                      <a:pPr algn="ctr"/>
                      <a:r>
                        <a:rPr lang="zh-TW" altLang="en-US" sz="1600" dirty="0">
                          <a:latin typeface="標楷體" pitchFamily="65" charset="-120"/>
                          <a:ea typeface="標楷體" pitchFamily="65" charset="-120"/>
                        </a:rPr>
                        <a:t>簽到單</a:t>
                      </a:r>
                    </a:p>
                  </a:txBody>
                  <a:tcPr/>
                </a:tc>
                <a:tc>
                  <a:txBody>
                    <a:bodyPr/>
                    <a:lstStyle/>
                    <a:p>
                      <a:pPr algn="ctr"/>
                      <a:r>
                        <a:rPr lang="zh-TW" altLang="en-US" sz="1600" dirty="0">
                          <a:latin typeface="標楷體" pitchFamily="65" charset="-120"/>
                          <a:ea typeface="標楷體" pitchFamily="65" charset="-120"/>
                        </a:rPr>
                        <a:t>人員變更</a:t>
                      </a:r>
                    </a:p>
                  </a:txBody>
                  <a:tcPr/>
                </a:tc>
                <a:tc vMerge="1">
                  <a:txBody>
                    <a:bodyPr/>
                    <a:lstStyle/>
                    <a:p>
                      <a:pPr algn="ctr"/>
                      <a:endParaRPr lang="zh-TW" altLang="en-US" sz="1600" dirty="0">
                        <a:latin typeface="標楷體" pitchFamily="65" charset="-120"/>
                        <a:ea typeface="標楷體" pitchFamily="65" charset="-120"/>
                      </a:endParaRPr>
                    </a:p>
                  </a:txBody>
                  <a:tcPr/>
                </a:tc>
                <a:extLst>
                  <a:ext uri="{0D108BD9-81ED-4DB2-BD59-A6C34878D82A}">
                    <a16:rowId xmlns:a16="http://schemas.microsoft.com/office/drawing/2014/main" val="10001"/>
                  </a:ext>
                </a:extLst>
              </a:tr>
              <a:tr h="1223290">
                <a:tc>
                  <a:txBody>
                    <a:bodyPr/>
                    <a:lstStyle/>
                    <a:p>
                      <a:r>
                        <a:rPr lang="zh-TW" altLang="en-US" sz="1600" dirty="0">
                          <a:latin typeface="標楷體" pitchFamily="65" charset="-120"/>
                          <a:ea typeface="標楷體" pitchFamily="65" charset="-120"/>
                        </a:rPr>
                        <a:t>專兼任人員</a:t>
                      </a:r>
                    </a:p>
                  </a:txBody>
                  <a:tcPr/>
                </a:tc>
                <a:tc>
                  <a:txBody>
                    <a:bodyPr/>
                    <a:lstStyle/>
                    <a:p>
                      <a:r>
                        <a:rPr lang="zh-TW" altLang="en-US" sz="1600" dirty="0">
                          <a:latin typeface="標楷體" pitchFamily="65" charset="-120"/>
                          <a:ea typeface="標楷體" pitchFamily="65" charset="-120"/>
                        </a:rPr>
                        <a:t>人事室計畫案系統</a:t>
                      </a:r>
                    </a:p>
                  </a:txBody>
                  <a:tcPr/>
                </a:tc>
                <a:tc>
                  <a:txBody>
                    <a:bodyPr/>
                    <a:lstStyle/>
                    <a:p>
                      <a:r>
                        <a:rPr lang="en-US" altLang="zh-TW" sz="1600" dirty="0">
                          <a:latin typeface="標楷體" pitchFamily="65" charset="-120"/>
                          <a:ea typeface="標楷體" pitchFamily="65" charset="-120"/>
                        </a:rPr>
                        <a:t>1.</a:t>
                      </a:r>
                      <a:r>
                        <a:rPr lang="zh-TW" altLang="en-US" sz="1600" dirty="0">
                          <a:latin typeface="標楷體" pitchFamily="65" charset="-120"/>
                          <a:ea typeface="標楷體" pitchFamily="65" charset="-120"/>
                        </a:rPr>
                        <a:t>研究計畫約用助理人員名冊</a:t>
                      </a:r>
                      <a:endParaRPr lang="en-US" altLang="zh-TW" sz="1600" dirty="0">
                        <a:latin typeface="標楷體" pitchFamily="65" charset="-120"/>
                        <a:ea typeface="標楷體" pitchFamily="65" charset="-120"/>
                      </a:endParaRPr>
                    </a:p>
                    <a:p>
                      <a:r>
                        <a:rPr lang="en-US" altLang="zh-TW" sz="1600" dirty="0">
                          <a:latin typeface="標楷體" pitchFamily="65" charset="-120"/>
                          <a:ea typeface="標楷體" pitchFamily="65" charset="-120"/>
                        </a:rPr>
                        <a:t>2.</a:t>
                      </a:r>
                      <a:r>
                        <a:rPr lang="zh-TW" altLang="en-US" sz="1600" dirty="0">
                          <a:latin typeface="標楷體" pitchFamily="65" charset="-120"/>
                          <a:ea typeface="標楷體" pitchFamily="65" charset="-120"/>
                        </a:rPr>
                        <a:t>學經歷證明</a:t>
                      </a:r>
                    </a:p>
                  </a:txBody>
                  <a:tcPr/>
                </a:tc>
                <a:tc>
                  <a:txBody>
                    <a:bodyPr/>
                    <a:lstStyle/>
                    <a:p>
                      <a:r>
                        <a:rPr lang="zh-TW" altLang="en-US" sz="1600" dirty="0">
                          <a:latin typeface="標楷體" pitchFamily="65" charset="-120"/>
                          <a:ea typeface="標楷體" pitchFamily="65" charset="-120"/>
                        </a:rPr>
                        <a:t>專任： 簽到日結記錄、無紙化平台線上簽到</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兼任：研究助理簽到單</a:t>
                      </a:r>
                    </a:p>
                  </a:txBody>
                  <a:tcPr/>
                </a:tc>
                <a:tc>
                  <a:txBody>
                    <a:bodyPr/>
                    <a:lstStyle/>
                    <a:p>
                      <a:r>
                        <a:rPr lang="zh-TW" altLang="en-US" sz="1600" dirty="0">
                          <a:latin typeface="標楷體" pitchFamily="65" charset="-120"/>
                          <a:ea typeface="標楷體" pitchFamily="65" charset="-120"/>
                        </a:rPr>
                        <a:t>研究計畫更換助理申請表</a:t>
                      </a:r>
                    </a:p>
                  </a:txBody>
                  <a:tcPr/>
                </a:tc>
                <a:tc rowSpan="2">
                  <a:txBody>
                    <a:bodyPr/>
                    <a:lstStyle/>
                    <a:p>
                      <a:endParaRPr lang="en-US" altLang="zh-TW" sz="1600" dirty="0">
                        <a:latin typeface="標楷體" pitchFamily="65" charset="-120"/>
                        <a:ea typeface="標楷體" pitchFamily="65" charset="-120"/>
                      </a:endParaRPr>
                    </a:p>
                    <a:p>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需經人事室審核</a:t>
                      </a:r>
                    </a:p>
                  </a:txBody>
                  <a:tcPr/>
                </a:tc>
                <a:extLst>
                  <a:ext uri="{0D108BD9-81ED-4DB2-BD59-A6C34878D82A}">
                    <a16:rowId xmlns:a16="http://schemas.microsoft.com/office/drawing/2014/main" val="10002"/>
                  </a:ext>
                </a:extLst>
              </a:tr>
              <a:tr h="672810">
                <a:tc>
                  <a:txBody>
                    <a:bodyPr/>
                    <a:lstStyle/>
                    <a:p>
                      <a:r>
                        <a:rPr lang="zh-TW" altLang="en-US" sz="1600" dirty="0">
                          <a:latin typeface="標楷體" pitchFamily="65" charset="-120"/>
                          <a:ea typeface="標楷體" pitchFamily="65" charset="-120"/>
                        </a:rPr>
                        <a:t>臨時工資、</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工讀金</a:t>
                      </a:r>
                    </a:p>
                  </a:txBody>
                  <a:tcPr/>
                </a:tc>
                <a:tc>
                  <a:txBody>
                    <a:bodyPr/>
                    <a:lstStyle/>
                    <a:p>
                      <a:r>
                        <a:rPr lang="zh-TW" altLang="en-US" sz="1600" dirty="0">
                          <a:latin typeface="標楷體" pitchFamily="65" charset="-120"/>
                          <a:ea typeface="標楷體" pitchFamily="65" charset="-120"/>
                        </a:rPr>
                        <a:t>會計室系統</a:t>
                      </a:r>
                      <a:br>
                        <a:rPr lang="en-US" altLang="zh-TW" sz="1600" dirty="0">
                          <a:latin typeface="標楷體" pitchFamily="65" charset="-120"/>
                          <a:ea typeface="標楷體" pitchFamily="65" charset="-120"/>
                        </a:rPr>
                      </a:b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群體撥戶</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r>
                        <a:rPr lang="en-US" altLang="zh-TW" sz="1600" dirty="0">
                          <a:latin typeface="標楷體" pitchFamily="65" charset="-120"/>
                          <a:ea typeface="標楷體" pitchFamily="65" charset="-120"/>
                        </a:rPr>
                        <a:t>1.</a:t>
                      </a:r>
                      <a:r>
                        <a:rPr lang="zh-TW" altLang="en-US" sz="1600" dirty="0">
                          <a:latin typeface="標楷體" pitchFamily="65" charset="-120"/>
                          <a:ea typeface="標楷體" pitchFamily="65" charset="-120"/>
                        </a:rPr>
                        <a:t>研究計畫臨時工申請單</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600" dirty="0">
                          <a:latin typeface="標楷體" pitchFamily="65" charset="-120"/>
                          <a:ea typeface="標楷體" pitchFamily="65" charset="-120"/>
                        </a:rPr>
                        <a:t>臨時工簽到單</a:t>
                      </a:r>
                    </a:p>
                    <a:p>
                      <a:endParaRPr lang="zh-TW" altLang="en-US" sz="1600" dirty="0">
                        <a:latin typeface="標楷體" pitchFamily="65" charset="-120"/>
                        <a:ea typeface="標楷體" pitchFamily="65" charset="-120"/>
                      </a:endParaRPr>
                    </a:p>
                  </a:txBody>
                  <a:tcPr/>
                </a:tc>
                <a:tc>
                  <a:txBody>
                    <a:bodyPr/>
                    <a:lstStyle/>
                    <a:p>
                      <a:endParaRPr lang="zh-TW" altLang="en-US" sz="1600" dirty="0">
                        <a:latin typeface="標楷體" pitchFamily="65" charset="-120"/>
                        <a:ea typeface="標楷體" pitchFamily="65" charset="-120"/>
                      </a:endParaRPr>
                    </a:p>
                  </a:txBody>
                  <a:tcPr/>
                </a:tc>
                <a:tc vMerge="1">
                  <a:txBody>
                    <a:bodyPr/>
                    <a:lstStyle/>
                    <a:p>
                      <a:endParaRPr lang="zh-TW" altLang="en-US" sz="1600" dirty="0">
                        <a:latin typeface="標楷體" pitchFamily="65" charset="-120"/>
                        <a:ea typeface="標楷體" pitchFamily="65" charset="-12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340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9441873" cy="2012859"/>
          </a:xfrm>
          <a:prstGeom prst="rect">
            <a:avLst/>
          </a:prstGeom>
        </p:spPr>
        <p:txBody>
          <a:bodyPr wrap="square">
            <a:spAutoFit/>
          </a:bodyPr>
          <a:lstStyle/>
          <a:p>
            <a:pPr>
              <a:lnSpc>
                <a:spcPct val="130000"/>
              </a:lnSpc>
            </a:pPr>
            <a:r>
              <a:rPr lang="en-US" altLang="zh-TW" sz="1600" dirty="0">
                <a:latin typeface="微软雅黑" panose="020B0503020204020204" pitchFamily="34" charset="-122"/>
                <a:ea typeface="微软雅黑" panose="020B0503020204020204" pitchFamily="34" charset="-122"/>
              </a:rPr>
              <a:t>(</a:t>
            </a:r>
            <a:r>
              <a:rPr lang="zh-TW" altLang="en-US" sz="1600" dirty="0">
                <a:latin typeface="微软雅黑" panose="020B0503020204020204" pitchFamily="34" charset="-122"/>
                <a:ea typeface="微软雅黑" panose="020B0503020204020204" pitchFamily="34" charset="-122"/>
              </a:rPr>
              <a:t>一</a:t>
            </a:r>
            <a:r>
              <a:rPr lang="en-US" altLang="zh-TW" sz="1600" dirty="0">
                <a:latin typeface="微软雅黑" panose="020B0503020204020204" pitchFamily="34" charset="-122"/>
                <a:ea typeface="微软雅黑" panose="020B0503020204020204" pitchFamily="34" charset="-122"/>
              </a:rPr>
              <a:t>) 1. </a:t>
            </a:r>
            <a:r>
              <a:rPr lang="zh-TW" altLang="en-US" sz="1600" dirty="0">
                <a:latin typeface="微软雅黑" panose="020B0503020204020204" pitchFamily="34" charset="-122"/>
                <a:ea typeface="微软雅黑" panose="020B0503020204020204" pitchFamily="34" charset="-122"/>
              </a:rPr>
              <a:t>業務費：耗材、物品、圖書及雜項費</a:t>
            </a: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en-US" altLang="zh-TW" sz="1600" dirty="0">
              <a:latin typeface="微软雅黑" panose="020B0503020204020204" pitchFamily="34" charset="-122"/>
              <a:ea typeface="微软雅黑" panose="020B0503020204020204" pitchFamily="34" charset="-122"/>
            </a:endParaRPr>
          </a:p>
          <a:p>
            <a:pPr lvl="2">
              <a:lnSpc>
                <a:spcPct val="130000"/>
              </a:lnSpc>
            </a:pPr>
            <a:endParaRPr lang="zh-TW" altLang="en-US" sz="1600" dirty="0">
              <a:latin typeface="微软雅黑" panose="020B0503020204020204" pitchFamily="34" charset="-122"/>
              <a:ea typeface="微软雅黑" panose="020B0503020204020204" pitchFamily="34" charset="-122"/>
            </a:endParaRPr>
          </a:p>
        </p:txBody>
      </p:sp>
      <p:graphicFrame>
        <p:nvGraphicFramePr>
          <p:cNvPr id="3" name="資料庫圖表 2"/>
          <p:cNvGraphicFramePr/>
          <p:nvPr>
            <p:extLst>
              <p:ext uri="{D42A27DB-BD31-4B8C-83A1-F6EECF244321}">
                <p14:modId xmlns:p14="http://schemas.microsoft.com/office/powerpoint/2010/main" val="2544212721"/>
              </p:ext>
            </p:extLst>
          </p:nvPr>
        </p:nvGraphicFramePr>
        <p:xfrm>
          <a:off x="155643" y="376137"/>
          <a:ext cx="7581090" cy="6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a:xfrm>
            <a:off x="1494235" y="1006078"/>
            <a:ext cx="6172200" cy="3805238"/>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80000"/>
              </a:lnSpc>
              <a:buClr>
                <a:schemeClr val="tx1"/>
              </a:buCl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發票及收據</a:t>
            </a:r>
            <a:endParaRPr lang="en-US" altLang="zh-TW" dirty="0">
              <a:latin typeface="標楷體" panose="03000509000000000000" pitchFamily="65" charset="-120"/>
              <a:ea typeface="標楷體" panose="03000509000000000000" pitchFamily="65" charset="-120"/>
            </a:endParaRPr>
          </a:p>
          <a:p>
            <a:pPr marL="285750" indent="-285750">
              <a:lnSpc>
                <a:spcPct val="80000"/>
              </a:lnSpc>
              <a:buClr>
                <a:schemeClr val="tx1"/>
              </a:buClr>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1.</a:t>
            </a:r>
            <a:r>
              <a:rPr lang="zh-TW" altLang="en-US" u="sng" dirty="0">
                <a:latin typeface="標楷體" panose="03000509000000000000" pitchFamily="65" charset="-120"/>
                <a:ea typeface="標楷體" panose="03000509000000000000" pitchFamily="65" charset="-120"/>
              </a:rPr>
              <a:t>品名備註及說明處</a:t>
            </a:r>
            <a:r>
              <a:rPr lang="zh-TW" altLang="en-US" dirty="0">
                <a:latin typeface="標楷體" panose="03000509000000000000" pitchFamily="65" charset="-120"/>
                <a:ea typeface="標楷體" panose="03000509000000000000" pitchFamily="65" charset="-120"/>
              </a:rPr>
              <a:t>需用</a:t>
            </a:r>
            <a:r>
              <a:rPr lang="zh-TW" altLang="en-US" dirty="0">
                <a:solidFill>
                  <a:srgbClr val="C00000"/>
                </a:solidFill>
                <a:latin typeface="標楷體" panose="03000509000000000000" pitchFamily="65" charset="-120"/>
                <a:ea typeface="標楷體" panose="03000509000000000000" pitchFamily="65" charset="-120"/>
              </a:rPr>
              <a:t>「原子筆」書寫並由「承辦人簽章」。</a:t>
            </a:r>
          </a:p>
          <a:p>
            <a:pPr marL="285750" indent="-285750">
              <a:lnSpc>
                <a:spcPct val="80000"/>
              </a:lnSpc>
              <a:buClr>
                <a:schemeClr val="tx1"/>
              </a:buClr>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發票若索取三聯式發票，</a:t>
            </a:r>
            <a:r>
              <a:rPr lang="zh-TW" altLang="en-US" u="sng" dirty="0">
                <a:latin typeface="標楷體" panose="03000509000000000000" pitchFamily="65" charset="-120"/>
                <a:ea typeface="標楷體" panose="03000509000000000000" pitchFamily="65" charset="-120"/>
              </a:rPr>
              <a:t>需附收據聯及扣抵聯</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285750" indent="-285750">
              <a:lnSpc>
                <a:spcPct val="80000"/>
              </a:lnSpc>
              <a:buClr>
                <a:schemeClr val="tx1"/>
              </a:buClr>
              <a:buFont typeface="Arial" panose="020B0604020202020204" pitchFamily="34" charset="0"/>
              <a:buNone/>
            </a:pP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收據內容及小寫金額如有修改，需加蓋廠商負責人私章，若為</a:t>
            </a:r>
            <a:r>
              <a:rPr lang="zh-TW" altLang="en-US" u="sng" dirty="0">
                <a:latin typeface="標楷體" panose="03000509000000000000" pitchFamily="65" charset="-120"/>
                <a:ea typeface="標楷體" panose="03000509000000000000" pitchFamily="65" charset="-120"/>
              </a:rPr>
              <a:t>大寫金額錯誤，不得塗改</a:t>
            </a:r>
            <a:r>
              <a:rPr lang="en-US" altLang="zh-TW" u="sng"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需更換收據</a:t>
            </a:r>
            <a:r>
              <a:rPr lang="en-US" altLang="zh-TW" u="sng"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a:t>
            </a:r>
            <a:endParaRPr lang="en-US" altLang="zh-TW" u="sng" dirty="0">
              <a:latin typeface="標楷體" panose="03000509000000000000" pitchFamily="65" charset="-120"/>
              <a:ea typeface="標楷體" panose="03000509000000000000" pitchFamily="65" charset="-120"/>
            </a:endParaRPr>
          </a:p>
          <a:p>
            <a:pPr marL="285750" indent="-285750">
              <a:lnSpc>
                <a:spcPct val="80000"/>
              </a:lnSpc>
              <a:buNone/>
            </a:pPr>
            <a:r>
              <a:rPr lang="en-US" altLang="zh-TW" dirty="0">
                <a:latin typeface="標楷體" panose="03000509000000000000" pitchFamily="65" charset="-120"/>
                <a:ea typeface="標楷體" panose="03000509000000000000" pitchFamily="65" charset="-120"/>
              </a:rPr>
              <a:t>4.</a:t>
            </a:r>
            <a:r>
              <a:rPr lang="zh-TW" altLang="zh-TW" dirty="0">
                <a:latin typeface="標楷體" panose="03000509000000000000" pitchFamily="65" charset="-120"/>
                <a:ea typeface="標楷體" panose="03000509000000000000" pitchFamily="65" charset="-120"/>
              </a:rPr>
              <a:t>發票不慎遺失</a:t>
            </a:r>
            <a:r>
              <a:rPr lang="zh-TW" altLang="en-US" dirty="0">
                <a:latin typeface="標楷體" panose="03000509000000000000" pitchFamily="65" charset="-120"/>
                <a:ea typeface="標楷體" panose="03000509000000000000" pitchFamily="65" charset="-120"/>
              </a:rPr>
              <a:t>，報支注意事項：</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請向廠商影印發票第一聯存根聯</a:t>
            </a:r>
            <a:r>
              <a:rPr lang="zh-TW" altLang="en-US" dirty="0">
                <a:latin typeface="標楷體" panose="03000509000000000000" pitchFamily="65" charset="-120"/>
                <a:ea typeface="標楷體" panose="03000509000000000000" pitchFamily="65" charset="-120"/>
              </a:rPr>
              <a:t>。</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加核廠商負責人私章</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統一發票專用章</a:t>
            </a:r>
            <a:r>
              <a:rPr lang="zh-TW" altLang="en-US" dirty="0">
                <a:latin typeface="標楷體" panose="03000509000000000000" pitchFamily="65" charset="-120"/>
                <a:ea typeface="標楷體" panose="03000509000000000000" pitchFamily="65" charset="-120"/>
              </a:rPr>
              <a:t>及</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與正本相符</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章</a:t>
            </a:r>
            <a:r>
              <a:rPr lang="zh-TW" altLang="en-US" dirty="0">
                <a:latin typeface="標楷體" panose="03000509000000000000" pitchFamily="65" charset="-120"/>
                <a:ea typeface="標楷體" panose="03000509000000000000" pitchFamily="65" charset="-120"/>
              </a:rPr>
              <a:t>。</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經手人簽章並書寫遺失原因。</a:t>
            </a:r>
          </a:p>
          <a:p>
            <a:pPr marL="285750" indent="-285750">
              <a:lnSpc>
                <a:spcPct val="80000"/>
              </a:lnSpc>
              <a:buFont typeface="Arial" panose="020B0604020202020204" pitchFamily="34" charset="0"/>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86878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3dc7cbf2c71e2fdd4772ab7c052fafce6a24aa"/>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3918</TotalTime>
  <Words>4398</Words>
  <Application>Microsoft Office PowerPoint</Application>
  <PresentationFormat>如螢幕大小 (16:9)</PresentationFormat>
  <Paragraphs>607</Paragraphs>
  <Slides>47</Slides>
  <Notes>47</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47</vt:i4>
      </vt:variant>
    </vt:vector>
  </HeadingPairs>
  <TitlesOfParts>
    <vt:vector size="53" baseType="lpstr">
      <vt:lpstr>微软雅黑</vt:lpstr>
      <vt:lpstr>微軟正黑體</vt:lpstr>
      <vt:lpstr>標楷體</vt:lpstr>
      <vt:lpstr>Arial</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章心怡</dc:creator>
  <dc:description>http://www.ypppt.com/</dc:description>
  <cp:lastModifiedBy>陳昱安</cp:lastModifiedBy>
  <cp:revision>327</cp:revision>
  <dcterms:created xsi:type="dcterms:W3CDTF">2017-01-14T14:34:01Z</dcterms:created>
  <dcterms:modified xsi:type="dcterms:W3CDTF">2025-06-25T05:54:44Z</dcterms:modified>
</cp:coreProperties>
</file>