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4" r:id="rId1"/>
  </p:sldMasterIdLst>
  <p:notesMasterIdLst>
    <p:notesMasterId r:id="rId27"/>
  </p:notesMasterIdLst>
  <p:handoutMasterIdLst>
    <p:handoutMasterId r:id="rId28"/>
  </p:handoutMasterIdLst>
  <p:sldIdLst>
    <p:sldId id="272" r:id="rId2"/>
    <p:sldId id="370" r:id="rId3"/>
    <p:sldId id="377" r:id="rId4"/>
    <p:sldId id="376" r:id="rId5"/>
    <p:sldId id="387" r:id="rId6"/>
    <p:sldId id="378" r:id="rId7"/>
    <p:sldId id="397" r:id="rId8"/>
    <p:sldId id="388" r:id="rId9"/>
    <p:sldId id="382" r:id="rId10"/>
    <p:sldId id="379" r:id="rId11"/>
    <p:sldId id="396" r:id="rId12"/>
    <p:sldId id="383" r:id="rId13"/>
    <p:sldId id="401" r:id="rId14"/>
    <p:sldId id="400" r:id="rId15"/>
    <p:sldId id="389" r:id="rId16"/>
    <p:sldId id="402" r:id="rId17"/>
    <p:sldId id="405" r:id="rId18"/>
    <p:sldId id="399" r:id="rId19"/>
    <p:sldId id="406" r:id="rId20"/>
    <p:sldId id="403" r:id="rId21"/>
    <p:sldId id="384" r:id="rId22"/>
    <p:sldId id="385" r:id="rId23"/>
    <p:sldId id="380" r:id="rId24"/>
    <p:sldId id="381" r:id="rId25"/>
    <p:sldId id="404" r:id="rId26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6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19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0"/>
            <a:ext cx="2944958" cy="494187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r">
              <a:defRPr sz="1200"/>
            </a:lvl1pPr>
          </a:lstStyle>
          <a:p>
            <a:pPr>
              <a:defRPr/>
            </a:pPr>
            <a:fld id="{60A1E285-B96B-4C27-A6FA-0B192CA153E2}" type="datetimeFigureOut">
              <a:rPr lang="zh-TW" altLang="en-US"/>
              <a:pPr>
                <a:defRPr/>
              </a:pPr>
              <a:t>2025/6/13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848" tIns="45924" rIns="91848" bIns="459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378485"/>
            <a:ext cx="2944958" cy="494187"/>
          </a:xfrm>
          <a:prstGeom prst="rect">
            <a:avLst/>
          </a:prstGeom>
        </p:spPr>
        <p:txBody>
          <a:bodyPr vert="horz" lIns="91848" tIns="45924" rIns="91848" bIns="45924" rtlCol="0" anchor="b"/>
          <a:lstStyle>
            <a:lvl1pPr algn="r">
              <a:defRPr sz="1200"/>
            </a:lvl1pPr>
          </a:lstStyle>
          <a:p>
            <a:pPr>
              <a:defRPr/>
            </a:pPr>
            <a:fld id="{83F1FCC4-D2D3-431E-8CCC-AEE76CFD3D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34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495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0822"/>
            <a:ext cx="5438463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4495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378485"/>
            <a:ext cx="294495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79CE62-7E13-445D-980A-1ED4DFACBD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80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2DD94-C57D-4BBC-88E0-5D78355CA7E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100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5016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3711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5013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37141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63306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5335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6119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6078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79680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56B3-6297-4B46-A91A-9FD61A99AC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61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8721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1386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6C387-2232-480A-94BD-1B82C9DF808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DD3A3-D420-498C-947A-73848152C93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67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508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7319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9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  <p:sldLayoutId id="2147484259" r:id="rId15"/>
    <p:sldLayoutId id="2147484260" r:id="rId16"/>
    <p:sldLayoutId id="2147484261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2DD94-C57D-4BBC-88E0-5D78355CA7EE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00192" y="4678431"/>
            <a:ext cx="2664296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  <a:ea typeface="微軟正黑體" pitchFamily="34" charset="-12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承辦人：郭靜純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分    機：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2425    </a:t>
            </a:r>
          </a:p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rebuchet MS" pitchFamily="34" charset="0"/>
              </a:rPr>
              <a:t>   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779912" y="630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2025.06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43608" y="237444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建教案計畫經費處理原則</a:t>
            </a:r>
            <a:endParaRPr lang="zh-TW" altLang="en-US" sz="4400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124700" cy="923925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</a:b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047" y="1052736"/>
            <a:ext cx="9036050" cy="108012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下載路徑：</a:t>
            </a:r>
            <a:r>
              <a:rPr lang="en-US" altLang="zh-TW" sz="2800" b="1" dirty="0" err="1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→會計室→請款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授權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查詢系統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經費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查詢→</a:t>
            </a:r>
            <a:r>
              <a:rPr lang="en-US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5.</a:t>
            </a:r>
            <a:r>
              <a:rPr lang="zh-TW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專案計劃收支明細表</a:t>
            </a:r>
            <a:r>
              <a:rPr lang="en-US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已入帳</a:t>
            </a:r>
            <a:r>
              <a:rPr lang="en-US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1072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五、查詢補助款有無匯入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38070" y="2039967"/>
            <a:ext cx="8962116" cy="2086380"/>
            <a:chOff x="208830" y="1124744"/>
            <a:chExt cx="8728484" cy="183430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1" r="5236" b="57265"/>
            <a:stretch/>
          </p:blipFill>
          <p:spPr bwMode="auto">
            <a:xfrm>
              <a:off x="208830" y="1124744"/>
              <a:ext cx="8728484" cy="18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圓角矩形 16"/>
            <p:cNvSpPr/>
            <p:nvPr/>
          </p:nvSpPr>
          <p:spPr>
            <a:xfrm>
              <a:off x="2195736" y="1124744"/>
              <a:ext cx="864096" cy="2880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2708920"/>
            <a:ext cx="8962116" cy="37416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124700" cy="923925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</a:b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1072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五、查詢補助款有無匯入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1556792"/>
            <a:ext cx="8589264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-4337" y="-20415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六、結案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/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結帳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196752"/>
            <a:ext cx="8568952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計畫結案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/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結帳時間：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1.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依合約內之規定期限向補助單位辦理結案。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2.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依校方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(92)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原會字第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0920000966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號規定於執行期限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結束後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三個月內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向校方辦理結帳。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3.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可同時辦理結案與結帳。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+mj-ea"/>
              <a:ea typeface="+mj-ea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+mj-ea"/>
              <a:ea typeface="+mj-ea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+mj-ea"/>
                <a:ea typeface="+mj-ea"/>
              </a:rPr>
              <a:t>   </a:t>
            </a:r>
            <a:endParaRPr lang="zh-TW" altLang="zh-TW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168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-4337" y="-20415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六、結案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/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結帳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1196752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結餘款申請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：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1.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下載路徑：</a:t>
            </a:r>
            <a:r>
              <a:rPr lang="en-US" altLang="zh-TW" sz="2800" b="1" dirty="0" err="1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-touch→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研發處→研究推動組→表單下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	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載→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02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非國科會研究案→計畫結餘款轉撥校內指定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	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專戶申請表暨計畫主持人聲明書。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附件三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※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送出前請檢附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專案計畫收支明細表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2.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收到影本後，至請款系統填寫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支出憑證黏存單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→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用途說明填寫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計畫案結餘款轉系結餘款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例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		xxxxBX001)】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→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受款人填寫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校內單位：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Z0000001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中原大學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+mj-ea"/>
              <a:ea typeface="+mj-ea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+mj-ea"/>
              <a:ea typeface="+mj-ea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+mj-ea"/>
                <a:ea typeface="+mj-ea"/>
              </a:rPr>
              <a:t>   </a:t>
            </a:r>
            <a:endParaRPr lang="zh-TW" altLang="zh-TW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5707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855574" y="6381328"/>
            <a:ext cx="277194" cy="365125"/>
          </a:xfrm>
        </p:spPr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3059832" cy="646331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附件三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4510"/>
            <a:ext cx="5400600" cy="68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352928" cy="5733256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結案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/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結帳程序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收支結</a:t>
            </a:r>
            <a:r>
              <a:rPr lang="zh-TW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en-US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0</a:t>
            </a:r>
            <a:r>
              <a:rPr lang="zh-TW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  <a:r>
              <a:rPr lang="zh-TW" altLang="en-US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後，至會計室領回所屬計畫案資料袋內單據帶回整理。</a:t>
            </a:r>
            <a:endParaRPr lang="en-US" altLang="zh-TW" sz="24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請購單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結案須再檢附支出憑證粘存單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附件四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</a:p>
          <a:p>
            <a:pPr marL="0" indent="0">
              <a:buNone/>
              <a:defRPr/>
            </a:pP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I-touch-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會計室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相關檔案下載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一般計畫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原始憑證粘存</a:t>
            </a:r>
            <a:b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</a:b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單。</a:t>
            </a:r>
            <a:endParaRPr lang="en-US" altLang="zh-TW" sz="24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單據依照</a:t>
            </a:r>
            <a:r>
              <a:rPr lang="zh-TW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專案計畫收支明細帳</a:t>
            </a:r>
            <a:r>
              <a:rPr lang="zh-TW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附件五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en-US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            </a:t>
            </a:r>
            <a:r>
              <a:rPr lang="en-US" altLang="zh-TW" sz="2400" b="1" dirty="0" err="1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</a:t>
            </a:r>
            <a:r>
              <a:rPr lang="zh-TW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→會計室→請款</a:t>
            </a:r>
            <a:r>
              <a:rPr lang="en-US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授權</a:t>
            </a:r>
            <a:r>
              <a:rPr lang="en-US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查詢系統→會計</a:t>
            </a:r>
            <a:r>
              <a:rPr lang="zh-TW" altLang="en-US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經費</a:t>
            </a:r>
            <a:r>
              <a:rPr lang="zh-TW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查詢→</a:t>
            </a:r>
            <a:r>
              <a:rPr lang="en-US" altLang="zh-TW" sz="24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5.</a:t>
            </a:r>
            <a:r>
              <a:rPr lang="zh-TW" altLang="zh-TW" sz="24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專案計劃收支明細表</a:t>
            </a:r>
            <a:r>
              <a:rPr lang="en-US" altLang="zh-TW" sz="24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zh-TW" sz="24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已入帳</a:t>
            </a:r>
            <a:r>
              <a:rPr lang="en-US" altLang="zh-TW" sz="24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</a:t>
            </a:r>
            <a:r>
              <a:rPr lang="zh-TW" altLang="en-US" sz="24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六、結案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/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結帳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0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855574" y="6381328"/>
            <a:ext cx="277194" cy="365125"/>
          </a:xfrm>
        </p:spPr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14630" y="-18473"/>
            <a:ext cx="2903552" cy="646331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附件四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90" y="-16313"/>
            <a:ext cx="5852386" cy="68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855574" y="6381328"/>
            <a:ext cx="277194" cy="365125"/>
          </a:xfrm>
        </p:spPr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2903552" cy="646331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附件五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99839A-C738-A2B6-1F43-99FAA3AC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0"/>
            <a:ext cx="552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352928" cy="5733256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結案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/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結帳程序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編制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封面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一份 、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收支報告表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附件六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一式兩份，</a:t>
            </a:r>
            <a:r>
              <a:rPr lang="en-US" altLang="zh-TW" sz="2800" b="1" dirty="0" err="1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→會計室→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相關檔案下載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</a:t>
            </a:r>
            <a:r>
              <a:rPr lang="zh-TW" altLang="en-US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一般計畫案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資料排列順序：</a:t>
            </a:r>
          </a:p>
          <a:p>
            <a:pPr marL="36000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收支報告表→封面→計畫執行同意書→合約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紙本或電子檔備查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→經費變更申請表→專案計畫收支明細帳→原始會計憑證。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六、結案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/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結帳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2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855574" y="6381328"/>
            <a:ext cx="277194" cy="365125"/>
          </a:xfrm>
        </p:spPr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2903552" cy="646331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附件六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C7E19A-882B-E852-A2B3-1882D38C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0"/>
            <a:ext cx="629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1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內容版面配置區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7488832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一、管理費                                          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P3</a:t>
            </a: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二、借支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                                     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P5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三、計畫變更                                              </a:t>
            </a:r>
            <a:r>
              <a:rPr lang="en-US" altLang="zh-TW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P6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四、</a:t>
            </a:r>
            <a:r>
              <a:rPr lang="zh-TW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補助款請領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                            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P9</a:t>
            </a: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五、查詢補助款有無匯入                       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P10</a:t>
            </a: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六、結案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/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結帳                                    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P12</a:t>
            </a: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七、經費核銷注意事項                          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P15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八、其他注意事項                                      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P16</a:t>
            </a:r>
          </a:p>
          <a:p>
            <a:pPr marL="0" indent="0">
              <a:buNone/>
              <a:defRPr/>
            </a:pP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zh-TW" altLang="en-US" sz="36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大          綱</a:t>
            </a:r>
            <a:endParaRPr lang="zh-TW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352928" cy="5733256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結案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/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結帳程序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原始會計憑證排列並編號：</a:t>
            </a: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科目順序：研究設備費→人事費→業務費→旅運費→材料費→管理費等。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★科目如墊付款項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計劃案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不編號、摘要如：還透支及沖帳皆不編號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六、結案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/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結帳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sz="quarter" idx="13"/>
          </p:nvPr>
        </p:nvSpPr>
        <p:spPr>
          <a:xfrm>
            <a:off x="287524" y="1052736"/>
            <a:ext cx="8568952" cy="5184576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差旅費係含計畫主持人及專、兼任助理等出差旅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費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若出差日期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非聘用期間則不得支領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zh-TW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-6399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七、經費核銷注意事項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94415"/>
              </p:ext>
            </p:extLst>
          </p:nvPr>
        </p:nvGraphicFramePr>
        <p:xfrm>
          <a:off x="1259632" y="2379499"/>
          <a:ext cx="6984776" cy="3571365"/>
        </p:xfrm>
        <a:graphic>
          <a:graphicData uri="http://schemas.openxmlformats.org/drawingml/2006/table">
            <a:tbl>
              <a:tblPr firstRow="1" firstCol="1" bandRow="1"/>
              <a:tblGrid>
                <a:gridCol w="170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8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87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合約計畫期間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87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106</a:t>
                      </a:r>
                      <a:r>
                        <a:rPr lang="zh-TW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年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/8</a:t>
                      </a:r>
                      <a:r>
                        <a:rPr lang="zh-TW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~107</a:t>
                      </a:r>
                      <a:r>
                        <a:rPr lang="zh-TW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年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/7</a:t>
                      </a:r>
                      <a:r>
                        <a:rPr lang="zh-TW" sz="2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dirty="0">
                        <a:effectLst/>
                        <a:latin typeface="Calibri"/>
                      </a:endParaRPr>
                    </a:p>
                    <a:p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1000" dirty="0">
                        <a:effectLst/>
                        <a:latin typeface="Calibri"/>
                      </a:endParaRPr>
                    </a:p>
                    <a:p>
                      <a:endParaRPr lang="en-US" altLang="zh-TW" sz="1000" dirty="0">
                        <a:effectLst/>
                        <a:latin typeface="Calibri"/>
                      </a:endParaRPr>
                    </a:p>
                    <a:p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kern="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助理聘用期間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872"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106</a:t>
                      </a:r>
                      <a:r>
                        <a:rPr lang="zh-TW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年</a:t>
                      </a:r>
                      <a:r>
                        <a:rPr lang="en-US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/10</a:t>
                      </a:r>
                      <a:r>
                        <a:rPr lang="zh-TW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r>
                        <a:rPr lang="en-US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~107</a:t>
                      </a:r>
                      <a:r>
                        <a:rPr lang="zh-TW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年</a:t>
                      </a:r>
                      <a:r>
                        <a:rPr lang="en-US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/7</a:t>
                      </a:r>
                      <a:r>
                        <a:rPr lang="zh-TW" sz="22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AutoShape 3"/>
          <p:cNvSpPr>
            <a:spLocks/>
          </p:cNvSpPr>
          <p:nvPr/>
        </p:nvSpPr>
        <p:spPr bwMode="auto">
          <a:xfrm rot="16200000" flipH="1">
            <a:off x="1905464" y="4097314"/>
            <a:ext cx="382522" cy="1494166"/>
          </a:xfrm>
          <a:prstGeom prst="rightBrace">
            <a:avLst>
              <a:gd name="adj1" fmla="val 6625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441024" y="43746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106/8~106/9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49642" y="5035658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</a:rPr>
              <a:t>非聘用期間</a:t>
            </a:r>
            <a:endParaRPr lang="en-US" altLang="zh-TW" sz="16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600" dirty="0">
                <a:solidFill>
                  <a:srgbClr val="FF0000"/>
                </a:solidFill>
                <a:latin typeface="+mj-ea"/>
                <a:ea typeface="+mj-ea"/>
              </a:rPr>
              <a:t>不得支領差旅費。</a:t>
            </a:r>
            <a:endParaRPr lang="zh-TW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1259632" y="4528496"/>
            <a:ext cx="0" cy="1420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9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j-ea"/>
              </a:rPr>
              <a:t>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-6399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七、經費核銷注意事項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1052736"/>
            <a:ext cx="85689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同一計畫、同一月份、同一廠商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耗材類</a:t>
            </a:r>
            <a:endParaRPr lang="en-US" altLang="zh-TW" sz="24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發票金額達</a:t>
            </a:r>
            <a:r>
              <a:rPr lang="en-US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75,000</a:t>
            </a:r>
            <a:r>
              <a:rPr lang="zh-TW" altLang="en-US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元</a:t>
            </a:r>
            <a:r>
              <a:rPr lang="en-US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含</a:t>
            </a:r>
            <a:r>
              <a:rPr lang="en-US" altLang="zh-TW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以上</a:t>
            </a:r>
            <a:r>
              <a:rPr lang="en-US" altLang="zh-TW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,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請填</a:t>
            </a:r>
            <a:r>
              <a:rPr lang="zh-TW" altLang="en-US" sz="24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總務處線上請購系統</a:t>
            </a:r>
            <a:r>
              <a:rPr lang="zh-TW" altLang="en-US" sz="24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zh-TW" altLang="zh-TW" sz="24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" y="2126496"/>
            <a:ext cx="8604250" cy="456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9855" y="4581128"/>
            <a:ext cx="80973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10194" y="6309320"/>
            <a:ext cx="80973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763688" y="4777916"/>
            <a:ext cx="881745" cy="523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932040" y="3136322"/>
            <a:ext cx="102192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8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7584" y="1124744"/>
            <a:ext cx="7920880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altLang="zh-TW" sz="45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45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45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4500" b="1" dirty="0">
                <a:ea typeface="華康正顏楷體W7(P)" panose="03000700000000000000" pitchFamily="66" charset="-120"/>
              </a:rPr>
              <a:t>為使本校「收支月報表」能充分表達實際財務狀況，</a:t>
            </a:r>
            <a:r>
              <a:rPr lang="en-US" altLang="zh-TW" sz="4500" b="1" dirty="0">
                <a:ea typeface="華康正顏楷體W7(P)" panose="03000700000000000000" pitchFamily="66" charset="-120"/>
              </a:rPr>
              <a:t> </a:t>
            </a:r>
          </a:p>
          <a:p>
            <a:pPr marL="457200" lvl="1" indent="0">
              <a:buNone/>
              <a:defRPr/>
            </a:pPr>
            <a:r>
              <a:rPr lang="zh-TW" altLang="zh-TW" sz="5000" b="1" dirty="0">
                <a:ea typeface="華康正顏楷體W7(P)" panose="03000700000000000000" pitchFamily="66" charset="-120"/>
              </a:rPr>
              <a:t>及使各單位有效掌控計畫預算執行進度，自</a:t>
            </a:r>
            <a:r>
              <a:rPr lang="en-US" altLang="zh-TW" sz="5000" b="1" dirty="0">
                <a:ea typeface="華康正顏楷體W7(P)" panose="03000700000000000000" pitchFamily="66" charset="-120"/>
              </a:rPr>
              <a:t>100</a:t>
            </a:r>
            <a:r>
              <a:rPr lang="zh-TW" altLang="zh-TW" sz="5000" b="1" dirty="0">
                <a:ea typeface="華康正顏楷體W7(P)" panose="03000700000000000000" pitchFamily="66" charset="-120"/>
              </a:rPr>
              <a:t>年</a:t>
            </a:r>
            <a:r>
              <a:rPr lang="en-US" altLang="zh-TW" sz="5000" b="1" dirty="0">
                <a:ea typeface="華康正顏楷體W7(P)" panose="03000700000000000000" pitchFamily="66" charset="-120"/>
              </a:rPr>
              <a:t>8</a:t>
            </a:r>
            <a:r>
              <a:rPr lang="zh-TW" altLang="zh-TW" sz="5000" b="1" dirty="0">
                <a:ea typeface="華康正顏楷體W7(P)" panose="03000700000000000000" pitchFamily="66" charset="-120"/>
              </a:rPr>
              <a:t>月</a:t>
            </a:r>
            <a:r>
              <a:rPr lang="en-US" altLang="zh-TW" sz="5000" b="1" dirty="0">
                <a:ea typeface="華康正顏楷體W7(P)" panose="03000700000000000000" pitchFamily="66" charset="-120"/>
              </a:rPr>
              <a:t>1</a:t>
            </a:r>
            <a:r>
              <a:rPr lang="zh-TW" altLang="zh-TW" sz="5000" b="1" dirty="0">
                <a:ea typeface="華康正顏楷體W7(P)" panose="03000700000000000000" pitchFamily="66" charset="-120"/>
              </a:rPr>
              <a:t>日起，</a:t>
            </a:r>
            <a:endParaRPr lang="en-US" altLang="zh-TW" sz="5000" b="1" dirty="0">
              <a:ea typeface="華康正顏楷體W7(P)" panose="03000700000000000000" pitchFamily="66" charset="-120"/>
            </a:endParaRPr>
          </a:p>
          <a:p>
            <a:pPr marL="457200" lvl="1" indent="0">
              <a:buNone/>
              <a:defRPr/>
            </a:pPr>
            <a:r>
              <a:rPr lang="zh-TW" altLang="zh-TW" sz="5000" b="1" dirty="0">
                <a:ea typeface="華康正顏楷體W7(P)" panose="03000700000000000000" pitchFamily="66" charset="-120"/>
              </a:rPr>
              <a:t>計畫案取得之原始憑證，如發票、收據、個人領據等，</a:t>
            </a:r>
            <a:endParaRPr lang="en-US" altLang="zh-TW" sz="5000" b="1" dirty="0">
              <a:ea typeface="華康正顏楷體W7(P)" panose="03000700000000000000" pitchFamily="66" charset="-120"/>
            </a:endParaRPr>
          </a:p>
          <a:p>
            <a:pPr marL="457200" lvl="1" indent="0">
              <a:buNone/>
              <a:defRPr/>
            </a:pPr>
            <a:r>
              <a:rPr lang="zh-TW" altLang="zh-TW" sz="5000" b="1" dirty="0">
                <a:ea typeface="華康正顏楷體W7(P)" panose="03000700000000000000" pitchFamily="66" charset="-120"/>
              </a:rPr>
              <a:t>請於</a:t>
            </a:r>
            <a:r>
              <a:rPr lang="en-US" altLang="zh-TW" sz="5000" b="1" dirty="0">
                <a:ea typeface="華康正顏楷體W7(P)" panose="03000700000000000000" pitchFamily="66" charset="-120"/>
              </a:rPr>
              <a:t>1</a:t>
            </a:r>
            <a:r>
              <a:rPr lang="zh-TW" altLang="zh-TW" sz="5000" b="1" dirty="0">
                <a:ea typeface="華康正顏楷體W7(P)" panose="03000700000000000000" pitchFamily="66" charset="-120"/>
              </a:rPr>
              <a:t>個月內</a:t>
            </a:r>
            <a:r>
              <a:rPr lang="en-US" altLang="zh-TW" sz="5000" b="1" dirty="0">
                <a:ea typeface="華康正顏楷體W7(P)" panose="03000700000000000000" pitchFamily="66" charset="-120"/>
              </a:rPr>
              <a:t>(</a:t>
            </a:r>
            <a:r>
              <a:rPr lang="zh-TW" altLang="zh-TW" sz="5000" b="1" dirty="0">
                <a:ea typeface="華康正顏楷體W7(P)" panose="03000700000000000000" pitchFamily="66" charset="-120"/>
              </a:rPr>
              <a:t>國外出差者，於返國之次日起算</a:t>
            </a:r>
            <a:r>
              <a:rPr lang="en-US" altLang="zh-TW" sz="5000" b="1" dirty="0">
                <a:ea typeface="華康正顏楷體W7(P)" panose="03000700000000000000" pitchFamily="66" charset="-120"/>
              </a:rPr>
              <a:t>)</a:t>
            </a:r>
            <a:r>
              <a:rPr lang="zh-TW" altLang="zh-TW" sz="5000" b="1" dirty="0">
                <a:ea typeface="華康正顏楷體W7(P)" panose="03000700000000000000" pitchFamily="66" charset="-120"/>
              </a:rPr>
              <a:t>辦理經費核銷，</a:t>
            </a:r>
            <a:endParaRPr lang="en-US" altLang="zh-TW" sz="5000" b="1" dirty="0">
              <a:ea typeface="華康正顏楷體W7(P)" panose="03000700000000000000" pitchFamily="66" charset="-120"/>
            </a:endParaRPr>
          </a:p>
          <a:p>
            <a:pPr marL="457200" lvl="1" indent="0">
              <a:buNone/>
              <a:defRPr/>
            </a:pPr>
            <a:r>
              <a:rPr lang="zh-TW" altLang="zh-TW" sz="5000" b="1" dirty="0">
                <a:ea typeface="華康正顏楷體W7(P)" panose="03000700000000000000" pitchFamily="66" charset="-120"/>
              </a:rPr>
              <a:t>以利及早取得款項</a:t>
            </a:r>
            <a:r>
              <a:rPr lang="zh-TW" altLang="en-US" sz="5000" b="1" dirty="0">
                <a:ea typeface="華康正顏楷體W7(P)" panose="03000700000000000000" pitchFamily="66" charset="-120"/>
              </a:rPr>
              <a:t>。</a:t>
            </a:r>
            <a:endParaRPr lang="en-US" altLang="zh-TW" sz="5000" b="1" dirty="0">
              <a:ea typeface="華康正顏楷體W7(P)" panose="03000700000000000000" pitchFamily="66" charset="-120"/>
            </a:endParaRPr>
          </a:p>
          <a:p>
            <a:pPr marL="457200" lvl="1" indent="0">
              <a:buNone/>
              <a:defRPr/>
            </a:pPr>
            <a:r>
              <a:rPr lang="zh-TW" altLang="en-US" sz="5000" b="1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如請款日超過發票日</a:t>
            </a:r>
            <a:r>
              <a:rPr lang="en-US" altLang="zh-TW" sz="5000" b="1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1</a:t>
            </a:r>
            <a:r>
              <a:rPr lang="zh-TW" altLang="en-US" sz="5000" b="1" dirty="0">
                <a:solidFill>
                  <a:srgbClr val="FF0000"/>
                </a:solidFill>
                <a:ea typeface="華康正顏楷體W7(P)" panose="03000700000000000000" pitchFamily="66" charset="-120"/>
              </a:rPr>
              <a:t>個月，請說明延遲請款原因。</a:t>
            </a:r>
            <a:endParaRPr lang="en-US" altLang="zh-TW" sz="5000" b="1" dirty="0">
              <a:solidFill>
                <a:srgbClr val="FF0000"/>
              </a:solidFill>
              <a:ea typeface="華康正顏楷體W7(P)" panose="03000700000000000000" pitchFamily="66" charset="-120"/>
            </a:endParaRPr>
          </a:p>
          <a:p>
            <a:pPr marL="457200" lvl="1" indent="0">
              <a:buNone/>
              <a:defRPr/>
            </a:pPr>
            <a:endParaRPr lang="en-US" altLang="zh-TW" sz="43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45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45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45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依據原會字第</a:t>
            </a: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1020003959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號函，為使產學合作計畫</a:t>
            </a:r>
            <a:endParaRPr lang="en-US" altLang="zh-TW" sz="50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案（不含科技部計畫案）能確實依規定辦理結案，自</a:t>
            </a:r>
            <a:endParaRPr lang="en-US" altLang="zh-TW" sz="50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102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年</a:t>
            </a: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12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月起，計畫案</a:t>
            </a:r>
            <a:r>
              <a:rPr lang="zh-TW" altLang="zh-TW" sz="5000" b="1" u="sng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逾執行期限</a:t>
            </a:r>
            <a:r>
              <a:rPr lang="en-US" altLang="zh-TW" sz="5000" b="1" u="sng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3</a:t>
            </a:r>
            <a:r>
              <a:rPr lang="zh-TW" altLang="zh-TW" sz="5000" b="1" u="sng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個月未辦理結案</a:t>
            </a:r>
            <a:endParaRPr lang="en-US" altLang="zh-TW" sz="5000" b="1" u="sng" dirty="0">
              <a:solidFill>
                <a:srgbClr val="FF0000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50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</a:t>
            </a:r>
            <a:r>
              <a:rPr lang="zh-TW" altLang="zh-TW" sz="5000" b="1" u="sng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者</a:t>
            </a:r>
            <a:r>
              <a:rPr lang="zh-TW" altLang="zh-TW" sz="50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後新承接之產學合作計畫案，將</a:t>
            </a:r>
            <a:r>
              <a:rPr lang="zh-TW" altLang="zh-TW" sz="5000" b="1" u="sng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暫停借支及墊付款</a:t>
            </a:r>
            <a:endParaRPr lang="en-US" altLang="zh-TW" sz="5000" b="1" u="sng" dirty="0">
              <a:solidFill>
                <a:srgbClr val="FF0000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50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</a:t>
            </a:r>
            <a:r>
              <a:rPr lang="zh-TW" altLang="zh-TW" sz="5000" b="1" u="sng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項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，僅能於計畫案實收計畫款內辦理經費核銷，俟未</a:t>
            </a:r>
            <a:endParaRPr lang="en-US" altLang="zh-TW" sz="50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結計畫案全部結清後，再行恢復</a:t>
            </a: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附件</a:t>
            </a:r>
            <a:r>
              <a:rPr lang="zh-TW" altLang="en-US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七</a:t>
            </a:r>
            <a:r>
              <a:rPr lang="en-US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50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zh-TW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八、其他注意事項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99288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計畫合約其他未盡事宜，請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參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閱【校內經費報支要點】辦理。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四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計畫內不能報支加油發票、過路費及計程車資，除非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計畫合</a:t>
            </a:r>
            <a:endParaRPr lang="en-US" altLang="zh-TW" sz="2800" b="1" dirty="0">
              <a:solidFill>
                <a:srgbClr val="FF0000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約或相關辦法內有特別註明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；為確認請款之油資符合核銷合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理性，核銷油資時請填寫”</a:t>
            </a:r>
            <a:r>
              <a:rPr lang="zh-TW" altLang="en-US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計畫案公務車使用紀錄表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”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路徑為</a:t>
            </a:r>
            <a:r>
              <a:rPr lang="en-US" altLang="zh-TW" sz="2800" b="1" dirty="0" err="1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-touch→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會計室→相關檔案下載→一般計畫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，</a:t>
            </a:r>
            <a:r>
              <a:rPr lang="zh-TW" altLang="en-US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少量</a:t>
            </a:r>
            <a:endParaRPr lang="en-US" altLang="zh-TW" sz="2800" b="1" dirty="0">
              <a:solidFill>
                <a:srgbClr val="0000FF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油單可直接將相關資料填寫於支出憑證上並簽章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</a:t>
            </a:r>
          </a:p>
          <a:p>
            <a:pPr marL="0" indent="0">
              <a:buNone/>
              <a:defRPr/>
            </a:pP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五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一般產學計畫案經費核銷依據：補助單位相關規範→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中原大學支出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憑證核銷辦法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→政府機關相關規定。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八、其他注意事項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132856"/>
            <a:ext cx="7772870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 謝謝聆聽！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2AEF-D51E-4A7B-8AB9-C79FA2E1EB4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838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19" y="1124744"/>
            <a:ext cx="8712969" cy="5184576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一律由學校統籌運用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請款流程：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457200" indent="-457200">
              <a:spcBef>
                <a:spcPts val="528"/>
              </a:spcBef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至請款系統填寫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支出憑證粘存單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457200" indent="-457200">
              <a:spcBef>
                <a:spcPts val="528"/>
              </a:spcBef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會計科目點選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管理費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457200" indent="-457200">
              <a:spcBef>
                <a:spcPts val="528"/>
              </a:spcBef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用途說明填寫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管理費撥入校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457200" indent="-457200">
              <a:spcBef>
                <a:spcPts val="528"/>
              </a:spcBef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受款人填寫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校內單位：</a:t>
            </a:r>
            <a:r>
              <a:rPr lang="en-US" altLang="zh-TW" sz="2800" b="1" dirty="0" err="1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Z0000001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中原大學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457200" indent="-457200">
              <a:spcBef>
                <a:spcPts val="528"/>
              </a:spcBef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支出憑證粘存單印出後蓋流程章至會計室時，會計室即開立管理費領據黏貼於表單上並入帳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-9236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一、管 理 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81" y="0"/>
            <a:ext cx="574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855574" y="6381328"/>
            <a:ext cx="277194" cy="365125"/>
          </a:xfrm>
        </p:spPr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1600" y="-5210"/>
            <a:ext cx="2903552" cy="646331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附件一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559106" y="1916832"/>
            <a:ext cx="1440160" cy="792088"/>
            <a:chOff x="3559106" y="2132856"/>
            <a:chExt cx="1440160" cy="792088"/>
          </a:xfrm>
        </p:grpSpPr>
        <p:sp>
          <p:nvSpPr>
            <p:cNvPr id="2" name="圓角矩形圖說文字 1"/>
            <p:cNvSpPr/>
            <p:nvPr/>
          </p:nvSpPr>
          <p:spPr>
            <a:xfrm rot="10800000">
              <a:off x="3559106" y="2132856"/>
              <a:ext cx="1440160" cy="792088"/>
            </a:xfrm>
            <a:prstGeom prst="wedgeRoundRect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626332" y="2185684"/>
              <a:ext cx="1305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latin typeface="華康正顏楷體W7(P)" panose="03000700000000000000" pitchFamily="66" charset="-120"/>
                  <a:ea typeface="華康正顏楷體W7(P)" panose="03000700000000000000" pitchFamily="66" charset="-120"/>
                </a:rPr>
                <a:t>Z0000001</a:t>
              </a:r>
              <a:endParaRPr lang="en-US" altLang="zh-TW" dirty="0">
                <a:latin typeface="華康正顏楷體W7(P)" panose="03000700000000000000" pitchFamily="66" charset="-120"/>
                <a:ea typeface="華康正顏楷體W7(P)" panose="03000700000000000000" pitchFamily="66" charset="-120"/>
              </a:endParaRPr>
            </a:p>
            <a:p>
              <a:r>
                <a:rPr lang="zh-TW" altLang="en-US" dirty="0">
                  <a:latin typeface="華康正顏楷體W7(P)" panose="03000700000000000000" pitchFamily="66" charset="-120"/>
                  <a:ea typeface="華康正顏楷體W7(P)" panose="03000700000000000000" pitchFamily="66" charset="-120"/>
                </a:rPr>
                <a:t>中原大學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744310" y="836712"/>
            <a:ext cx="1440160" cy="792088"/>
            <a:chOff x="5744310" y="836712"/>
            <a:chExt cx="1440160" cy="792088"/>
          </a:xfrm>
        </p:grpSpPr>
        <p:sp>
          <p:nvSpPr>
            <p:cNvPr id="13" name="圓角矩形圖說文字 12"/>
            <p:cNvSpPr/>
            <p:nvPr/>
          </p:nvSpPr>
          <p:spPr>
            <a:xfrm rot="10800000">
              <a:off x="5744310" y="836712"/>
              <a:ext cx="1440160" cy="792088"/>
            </a:xfrm>
            <a:prstGeom prst="wedgeRoundRect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871156" y="946144"/>
              <a:ext cx="1305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華康正顏楷體W7(P)" panose="03000700000000000000" pitchFamily="66" charset="-120"/>
                  <a:ea typeface="華康正顏楷體W7(P)" panose="03000700000000000000" pitchFamily="66" charset="-120"/>
                </a:rPr>
                <a:t>51620102</a:t>
              </a:r>
            </a:p>
            <a:p>
              <a:r>
                <a:rPr lang="zh-TW" altLang="en-US" dirty="0">
                  <a:latin typeface="華康正顏楷體W7(P)" panose="03000700000000000000" pitchFamily="66" charset="-120"/>
                  <a:ea typeface="華康正顏楷體W7(P)" panose="03000700000000000000" pitchFamily="66" charset="-120"/>
                </a:rPr>
                <a:t>管理費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543" y="1124744"/>
            <a:ext cx="9036050" cy="5184576"/>
          </a:xfrm>
        </p:spPr>
        <p:txBody>
          <a:bodyPr>
            <a:normAutofit fontScale="85000" lnSpcReduction="20000"/>
          </a:bodyPr>
          <a:lstStyle/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借支金額：以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不超過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〝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業務費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〞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項目之金額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，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且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一個計畫案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最高可借支十萬元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計畫主持人應於結案前將借支金額繳回或核銷單據</a:t>
            </a: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1.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借支繳回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：至出納組繳回現金，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註明【計畫編號】及【借支主持人名字及人事代碼】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2.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核銷單據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：至請款系統填寫【支出憑證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粘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存單】，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受款人填寫【沖借支】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查詢計畫案借支是否已沖銷完畢：</a:t>
            </a:r>
          </a:p>
          <a:p>
            <a:pPr marL="342000" indent="-342000">
              <a:spcBef>
                <a:spcPts val="528"/>
              </a:spcBef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下載路徑：</a:t>
            </a:r>
            <a:r>
              <a:rPr lang="en-US" altLang="zh-TW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→會計室→請款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授權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查詢系統→會計經費查詢→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6.</a:t>
            </a:r>
            <a:r>
              <a:rPr lang="zh-TW" altLang="zh-TW" sz="2800" b="1" dirty="0">
                <a:solidFill>
                  <a:schemeClr val="bg2">
                    <a:lumMod val="50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借支明細表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二、借     支 </a:t>
            </a:r>
          </a:p>
        </p:txBody>
      </p:sp>
    </p:spTree>
    <p:extLst>
      <p:ext uri="{BB962C8B-B14F-4D97-AF65-F5344CB8AC3E}">
        <p14:creationId xmlns:p14="http://schemas.microsoft.com/office/powerpoint/2010/main" val="30646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1268759"/>
            <a:ext cx="9144000" cy="526856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計畫執行期間，各項經費如有不敷支用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1.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因應研究計畫需要，須流入或流出至其他項目時。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2</a:t>
            </a:r>
            <a:r>
              <a:rPr lang="en-US" altLang="zh-TW" sz="2800" b="1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契約書中無訂定變更規範或標準，請先經委託單位同</a:t>
            </a:r>
            <a:endParaRPr lang="en-US" altLang="zh-TW" sz="2800" b="1" dirty="0">
              <a:solidFill>
                <a:srgbClr val="0000FF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</a:t>
            </a:r>
            <a:r>
              <a:rPr lang="zh-TW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意並檢附相關證明文件始得變更。</a:t>
            </a:r>
            <a:endParaRPr lang="en-US" altLang="zh-TW" sz="2800" b="1" dirty="0">
              <a:solidFill>
                <a:srgbClr val="0000FF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表單下載路徑：</a:t>
            </a:r>
            <a:r>
              <a:rPr lang="en-US" altLang="zh-TW" sz="2800" b="1" dirty="0" err="1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研發處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研究推動組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表單下載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                  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02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非國科會研究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案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【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表單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】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中原大學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                 非國科會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計畫變更申請表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附件二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下載路徑：</a:t>
            </a:r>
            <a:r>
              <a:rPr lang="en-US" altLang="zh-TW" sz="2800" b="1" dirty="0" err="1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i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-touch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→會計室→請款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授權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查詢系統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        </a:t>
            </a:r>
            <a:r>
              <a:rPr lang="en-US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→會計</a:t>
            </a:r>
            <a:r>
              <a:rPr lang="zh-TW" altLang="en-US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經費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查詢→</a:t>
            </a:r>
            <a:r>
              <a:rPr lang="en-US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3.</a:t>
            </a:r>
            <a:r>
              <a:rPr lang="zh-TW" altLang="en-US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預算變更</a:t>
            </a:r>
            <a:r>
              <a:rPr lang="zh-TW" altLang="zh-TW" sz="2800" b="1" dirty="0">
                <a:solidFill>
                  <a:srgbClr val="0000FF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明細表</a:t>
            </a:r>
            <a:r>
              <a:rPr lang="zh-TW" altLang="zh-TW" sz="2800" b="1" dirty="0">
                <a:solidFill>
                  <a:schemeClr val="tx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。</a:t>
            </a:r>
            <a:endParaRPr lang="en-US" altLang="zh-TW" sz="2800" b="1" dirty="0">
              <a:solidFill>
                <a:schemeClr val="tx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0" indent="0">
              <a:buNone/>
              <a:defRPr/>
            </a:pP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三、計畫變更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三、計畫變更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1052736"/>
            <a:ext cx="8568952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defRPr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教育部計畫經費之變更 </a:t>
            </a:r>
          </a:p>
          <a:p>
            <a:pPr marL="812800" indent="-8128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涉及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一級用途別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人事費、業務費及設備及投資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互 相流用、指定經費項目變更、補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捐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助比率變更或 委辦金額之變更，應報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教育部同意後辦理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812800" indent="-8128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人事費未依學經歷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職級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或期程聘用人員致剩餘款 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不得流用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。 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812800" indent="-8128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三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各計畫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二級用途別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項目間互相勻支，得循執行單位內部行政程序自行辦理。 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 marL="812800" indent="-8128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四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二級用途別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經費項目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新增</a:t>
            </a:r>
            <a:r>
              <a:rPr lang="en-US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原核定表是沒有的</a:t>
            </a:r>
            <a:r>
              <a:rPr lang="en-US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，得 循執行單位內部行政程序自行辦理。</a:t>
            </a:r>
            <a:endParaRPr lang="zh-TW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77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855574" y="6381328"/>
            <a:ext cx="277194" cy="365125"/>
          </a:xfrm>
        </p:spPr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2903552" cy="646331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附件二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482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73BF-17B4-4052-89C6-54E10957495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四、</a:t>
            </a:r>
            <a:r>
              <a:rPr lang="zh-TW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Trebuchet MS" pitchFamily="34" charset="0"/>
              </a:rPr>
              <a:t>補助款請領</a:t>
            </a:r>
            <a:endParaRPr lang="en-US" altLang="zh-TW" sz="5400" b="1" dirty="0">
              <a:solidFill>
                <a:schemeClr val="tx1">
                  <a:lumMod val="75000"/>
                  <a:lumOff val="25000"/>
                </a:schemeClr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Trebuchet M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268760"/>
            <a:ext cx="864096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請下載研究計畫案處理單或備妥函稿會請會計室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製作領據。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(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二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)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下載路徑：研究發展處→研究推動組→</a:t>
            </a: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02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非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國科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en-US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     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會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研究案→</a:t>
            </a:r>
            <a:r>
              <a:rPr lang="zh-TW" altLang="en-US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中原大學</a:t>
            </a:r>
            <a:r>
              <a:rPr lang="zh-TW" altLang="zh-TW" sz="2800" b="1" dirty="0"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研究計畫案處理單。 </a:t>
            </a: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endParaRPr lang="en-US" altLang="zh-TW" sz="2800" b="1" dirty="0"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pPr>
              <a:defRPr/>
            </a:pP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※若補助單位為企業，匯款</a:t>
            </a:r>
            <a:r>
              <a:rPr lang="zh-TW" altLang="zh-TW" sz="2800" b="1" u="dbl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非以公司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名義匯款，請於廠商匯款後，通知會計室計畫承辦人員匯款日期及匯款帳號末</a:t>
            </a:r>
            <a:r>
              <a:rPr lang="en-US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5</a:t>
            </a:r>
            <a:r>
              <a:rPr lang="zh-TW" altLang="zh-TW" sz="2800" b="1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碼。</a:t>
            </a:r>
          </a:p>
          <a:p>
            <a:pPr>
              <a:defRPr/>
            </a:pPr>
            <a:r>
              <a:rPr lang="zh-TW" altLang="zh-TW" sz="2800" b="1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  <a:p>
            <a:pPr>
              <a:spcBef>
                <a:spcPct val="20000"/>
              </a:spcBef>
              <a:defRPr/>
            </a:pPr>
            <a:endParaRPr lang="zh-TW" altLang="zh-TW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0782922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10127</TotalTime>
  <Words>1676</Words>
  <Application>Microsoft Office PowerPoint</Application>
  <PresentationFormat>如螢幕大小 (4:3)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華康正顏楷體W7(P)</vt:lpstr>
      <vt:lpstr>微軟正黑體</vt:lpstr>
      <vt:lpstr>標楷體</vt:lpstr>
      <vt:lpstr>Arial</vt:lpstr>
      <vt:lpstr>Calibri</vt:lpstr>
      <vt:lpstr>Georgia</vt:lpstr>
      <vt:lpstr>Tw Cen MT</vt:lpstr>
      <vt:lpstr>Wingdings 2</vt:lpstr>
      <vt:lpstr>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電算中心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張思婷(審核組)</dc:creator>
  <cp:lastModifiedBy>郭靜純</cp:lastModifiedBy>
  <cp:revision>490</cp:revision>
  <cp:lastPrinted>2018-06-28T01:39:40Z</cp:lastPrinted>
  <dcterms:created xsi:type="dcterms:W3CDTF">2011-09-17T15:06:47Z</dcterms:created>
  <dcterms:modified xsi:type="dcterms:W3CDTF">2025-06-13T07:01:38Z</dcterms:modified>
</cp:coreProperties>
</file>