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50" r:id="rId1"/>
    <p:sldMasterId id="2147484664" r:id="rId2"/>
  </p:sldMasterIdLst>
  <p:notesMasterIdLst>
    <p:notesMasterId r:id="rId28"/>
  </p:notesMasterIdLst>
  <p:sldIdLst>
    <p:sldId id="258" r:id="rId3"/>
    <p:sldId id="257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302" r:id="rId19"/>
    <p:sldId id="300" r:id="rId20"/>
    <p:sldId id="301" r:id="rId21"/>
    <p:sldId id="295" r:id="rId22"/>
    <p:sldId id="296" r:id="rId23"/>
    <p:sldId id="303" r:id="rId24"/>
    <p:sldId id="297" r:id="rId25"/>
    <p:sldId id="298" r:id="rId26"/>
    <p:sldId id="299" r:id="rId27"/>
  </p:sldIdLst>
  <p:sldSz cx="9144000" cy="6858000" type="screen4x3"/>
  <p:notesSz cx="6807200" cy="99393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539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83094-27EA-4AFC-A654-270288CC3030}" type="datetimeFigureOut">
              <a:rPr lang="zh-TW" altLang="en-US" smtClean="0"/>
              <a:t>2025/6/26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72851-E37D-4308-BB00-5ABCE3E818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036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C87C91-CB49-4005-A302-732B92D8CF8E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010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B2C35-3112-4529-AD97-CAADAFBA9078}" type="datetime1">
              <a:rPr lang="zh-TW" altLang="en-US"/>
              <a:pPr>
                <a:defRPr/>
              </a:pPr>
              <a:t>2025/6/26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7B0F1-59B7-484A-98F0-D8A8D920E8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591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71E0C-1C51-4A98-BD23-7C17B560B3C9}" type="datetime1">
              <a:rPr lang="zh-TW" altLang="en-US"/>
              <a:pPr>
                <a:defRPr/>
              </a:pPr>
              <a:t>2025/6/26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FF66D-F334-4031-A90E-96ED11F4AD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987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1E0DE-D242-4E81-9B19-B934EDE95361}" type="datetime1">
              <a:rPr lang="zh-TW" altLang="en-US"/>
              <a:pPr>
                <a:defRPr/>
              </a:pPr>
              <a:t>2025/6/26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DEFBC-AC56-4146-B03D-F70E5AFFF6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9275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68A66-6141-40D8-AAA3-758F1F856A4D}" type="datetime1">
              <a:rPr lang="zh-TW" altLang="en-US"/>
              <a:pPr>
                <a:defRPr/>
              </a:pPr>
              <a:t>2025/6/26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8D301-2550-49ED-9B21-CA61700CF7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3929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標題及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8017" y="272898"/>
            <a:ext cx="8227969" cy="114584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8017" y="1600152"/>
            <a:ext cx="8227969" cy="218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8017" y="3936799"/>
            <a:ext cx="8227969" cy="21893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E2398-C2AC-4B57-BCA4-DA13EC733909}" type="datetime1">
              <a:rPr lang="zh-TW" altLang="en-US"/>
              <a:pPr>
                <a:defRPr/>
              </a:pPr>
              <a:t>2025/6/26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0AFE4-952E-431C-A42A-FD82002F7E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321892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色帶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495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標準組合 複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68275"/>
            <a:ext cx="23622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5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11364-8A96-4FEE-8173-B74CA8132D28}" type="datetime1">
              <a:rPr lang="zh-TW" altLang="en-US"/>
              <a:pPr>
                <a:defRPr/>
              </a:pPr>
              <a:t>2025/6/26</a:t>
            </a:fld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826C1-24F5-4E79-8D79-BB4BFF8652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7495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57305-DF01-4B64-A6D8-1FEC41179880}" type="datetime1">
              <a:rPr lang="zh-TW" altLang="en-US"/>
              <a:pPr>
                <a:defRPr/>
              </a:pPr>
              <a:t>2025/6/26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6D71F-B515-4251-ABD8-4C30FDB2B9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4385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F86C8-2F92-4C53-90BD-E07A85C485D8}" type="datetime1">
              <a:rPr lang="zh-TW" altLang="en-US"/>
              <a:pPr>
                <a:defRPr/>
              </a:pPr>
              <a:t>2025/6/26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42ECF-65B6-4303-9489-C3AF66C4AC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2709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DF495-D65E-4A62-9A0A-051BA2088D14}" type="datetime1">
              <a:rPr lang="zh-TW" altLang="en-US"/>
              <a:pPr>
                <a:defRPr/>
              </a:pPr>
              <a:t>2025/6/26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325A6-3D01-43DC-B344-4B55BCFE06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6213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62ACB-ABAA-46B8-B338-329FDC131521}" type="datetime1">
              <a:rPr lang="zh-TW" altLang="en-US"/>
              <a:pPr>
                <a:defRPr/>
              </a:pPr>
              <a:t>2025/6/26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8844D-4FD6-4073-A471-01E33D958F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008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E49CB-6AA9-4589-9BB6-45B12BB56FA9}" type="datetime1">
              <a:rPr lang="zh-TW" altLang="en-US"/>
              <a:pPr>
                <a:defRPr/>
              </a:pPr>
              <a:t>2025/6/26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1B595-C500-4A84-AA71-44967C4539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172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31003-4731-44B8-9173-0045BE737D97}" type="datetime1">
              <a:rPr lang="zh-TW" altLang="en-US"/>
              <a:pPr>
                <a:defRPr/>
              </a:pPr>
              <a:t>2025/6/26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80EA3-11A4-41C2-8608-52E51DE980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0181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D5D9D-C3DD-4EC9-A643-6594DDDDBAE4}" type="datetime1">
              <a:rPr lang="zh-TW" altLang="en-US"/>
              <a:pPr>
                <a:defRPr/>
              </a:pPr>
              <a:t>2025/6/26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A6A44-4C38-49AB-8160-0F89C8A005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031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845BC-44ED-4C8B-9E3F-4BDAAAC59618}" type="datetime1">
              <a:rPr lang="zh-TW" altLang="en-US"/>
              <a:pPr>
                <a:defRPr/>
              </a:pPr>
              <a:t>2025/6/26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37A0F-DB54-4E11-AF45-35EEFFF0C4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705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C214B-65FE-4C9A-8EFD-BC32E2811786}" type="datetime1">
              <a:rPr lang="zh-TW" altLang="en-US"/>
              <a:pPr>
                <a:defRPr/>
              </a:pPr>
              <a:t>2025/6/26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BC326-86C9-44E5-BCF0-B341DFECA9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4695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75697-627C-45BA-A47F-0C62446774DF}" type="datetime1">
              <a:rPr lang="zh-TW" altLang="en-US"/>
              <a:pPr>
                <a:defRPr/>
              </a:pPr>
              <a:t>2025/6/26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C98B4-313E-44A4-9AA5-084B8CC725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920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A97A8-9DF8-4B8B-8307-E91B9DF2C97B}" type="datetime1">
              <a:rPr lang="zh-TW" altLang="en-US"/>
              <a:pPr>
                <a:defRPr/>
              </a:pPr>
              <a:t>2025/6/26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6055E-E2BE-4819-9E1D-F5F803DF66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248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68567-6C88-4104-9F2D-B07E21861ED2}" type="datetime1">
              <a:rPr lang="zh-TW" altLang="en-US"/>
              <a:pPr>
                <a:defRPr/>
              </a:pPr>
              <a:t>2025/6/26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5238B-D981-4DBC-9C13-F2B9E56BC8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816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DBBE3-BDBC-43CC-B905-268DE553A307}" type="datetime1">
              <a:rPr lang="zh-TW" altLang="en-US"/>
              <a:pPr>
                <a:defRPr/>
              </a:pPr>
              <a:t>2025/6/26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38A98-BD8D-49B9-9077-AE136576BD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598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DD681-CE9D-4A54-89FF-3F405BEBCDB3}" type="datetime1">
              <a:rPr lang="zh-TW" altLang="en-US"/>
              <a:pPr>
                <a:defRPr/>
              </a:pPr>
              <a:t>2025/6/26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E5231-CE3B-47A9-8FF4-32C954185F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570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62653-CA6A-4A18-A23E-388EC9A259ED}" type="datetime1">
              <a:rPr lang="zh-TW" altLang="en-US"/>
              <a:pPr>
                <a:defRPr/>
              </a:pPr>
              <a:t>2025/6/26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41E1B-5C01-4958-A431-CAF768090FA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063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41A0-802E-427B-AB62-56B580EB4A55}" type="datetime1">
              <a:rPr lang="zh-TW" altLang="en-US"/>
              <a:pPr>
                <a:defRPr/>
              </a:pPr>
              <a:t>2025/6/26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BC7C9-F2C0-4A1E-BA2C-962084C5E9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320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9258B-E8C6-4357-877B-B0C3F291179E}" type="datetime1">
              <a:rPr lang="zh-TW" altLang="en-US"/>
              <a:pPr>
                <a:defRPr/>
              </a:pPr>
              <a:t>2025/6/26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64574-6FED-4F31-B593-B7C9476E81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497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0104A-D112-4D69-B138-8F6169C96267}" type="datetime1">
              <a:rPr lang="zh-TW" altLang="en-US"/>
              <a:pPr>
                <a:defRPr/>
              </a:pPr>
              <a:t>2025/6/26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AE6CE-63FD-4106-87BD-DC70E352A9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433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81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8E03628D-4803-458A-B8E4-97390C3A5E6B}" type="datetime1">
              <a:rPr lang="zh-TW" altLang="en-US"/>
              <a:pPr>
                <a:defRPr/>
              </a:pPr>
              <a:t>2025/6/26</a:t>
            </a:fld>
            <a:endParaRPr lang="en-US" altLang="zh-TW"/>
          </a:p>
        </p:txBody>
      </p:sp>
      <p:sp>
        <p:nvSpPr>
          <p:cNvPr id="481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9E7E389-43C6-4B8E-985F-EA82A635B9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7" descr="色帶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495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標準組合 複製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68275"/>
            <a:ext cx="23622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52" r:id="rId1"/>
    <p:sldLayoutId id="2147484753" r:id="rId2"/>
    <p:sldLayoutId id="2147484754" r:id="rId3"/>
    <p:sldLayoutId id="2147484755" r:id="rId4"/>
    <p:sldLayoutId id="2147484756" r:id="rId5"/>
    <p:sldLayoutId id="2147484757" r:id="rId6"/>
    <p:sldLayoutId id="2147484758" r:id="rId7"/>
    <p:sldLayoutId id="2147484759" r:id="rId8"/>
    <p:sldLayoutId id="2147484760" r:id="rId9"/>
    <p:sldLayoutId id="2147484761" r:id="rId10"/>
    <p:sldLayoutId id="2147484762" r:id="rId11"/>
    <p:sldLayoutId id="2147484763" r:id="rId12"/>
    <p:sldLayoutId id="2147484764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84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D0E9F1D3-0A34-45FC-BE66-3DE9DE780E81}" type="datetime1">
              <a:rPr lang="zh-TW" altLang="en-US"/>
              <a:pPr>
                <a:defRPr/>
              </a:pPr>
              <a:t>2025/6/26</a:t>
            </a:fld>
            <a:endParaRPr lang="en-US" altLang="zh-TW"/>
          </a:p>
        </p:txBody>
      </p:sp>
      <p:sp>
        <p:nvSpPr>
          <p:cNvPr id="484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4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9671CA-B160-4249-9689-C192153E4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5" r:id="rId1"/>
    <p:sldLayoutId id="2147484765" r:id="rId2"/>
    <p:sldLayoutId id="2147484766" r:id="rId3"/>
    <p:sldLayoutId id="2147484767" r:id="rId4"/>
    <p:sldLayoutId id="2147484768" r:id="rId5"/>
    <p:sldLayoutId id="2147484769" r:id="rId6"/>
    <p:sldLayoutId id="2147484770" r:id="rId7"/>
    <p:sldLayoutId id="2147484771" r:id="rId8"/>
    <p:sldLayoutId id="2147484772" r:id="rId9"/>
    <p:sldLayoutId id="2147484773" r:id="rId10"/>
    <p:sldLayoutId id="21474847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4164" y="1317626"/>
            <a:ext cx="7299325" cy="2265362"/>
          </a:xfrm>
        </p:spPr>
        <p:txBody>
          <a:bodyPr/>
          <a:lstStyle/>
          <a:p>
            <a:pPr algn="ctr" eaLnBrk="1" hangingPunct="1"/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經費報支及核銷原則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91753"/>
            <a:ext cx="6400800" cy="1752600"/>
          </a:xfrm>
        </p:spPr>
        <p:txBody>
          <a:bodyPr/>
          <a:lstStyle/>
          <a:p>
            <a:pPr algn="ctr" eaLnBrk="1" hangingPunct="1"/>
            <a:r>
              <a:rPr lang="zh-TW" altLang="en-US" b="1" dirty="0">
                <a:ea typeface="標楷體" pitchFamily="65" charset="-120"/>
              </a:rPr>
              <a:t>承辦人：蕭莉蘋 </a:t>
            </a:r>
            <a:endParaRPr lang="en-US" altLang="zh-TW" b="1" dirty="0">
              <a:ea typeface="標楷體" pitchFamily="65" charset="-120"/>
            </a:endParaRPr>
          </a:p>
          <a:p>
            <a:pPr algn="ctr" eaLnBrk="1" hangingPunct="1"/>
            <a:r>
              <a:rPr lang="zh-TW" altLang="en-US" b="1" dirty="0">
                <a:ea typeface="標楷體" pitchFamily="65" charset="-120"/>
              </a:rPr>
              <a:t>分 機：</a:t>
            </a:r>
            <a:r>
              <a:rPr lang="en-US" altLang="zh-TW" b="1" dirty="0">
                <a:ea typeface="標楷體" pitchFamily="65" charset="-120"/>
              </a:rPr>
              <a:t>2421</a:t>
            </a:r>
          </a:p>
          <a:p>
            <a:pPr algn="ctr" eaLnBrk="1" hangingPunct="1"/>
            <a:endParaRPr lang="en-US" altLang="zh-TW" b="1" dirty="0">
              <a:ea typeface="標楷體" pitchFamily="65" charset="-120"/>
            </a:endParaRPr>
          </a:p>
        </p:txBody>
      </p:sp>
      <p:sp>
        <p:nvSpPr>
          <p:cNvPr id="3076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5081" y="6173507"/>
            <a:ext cx="340659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2FD909C-1F5D-4653-AFE7-7B2982D228B6}" type="slidenum">
              <a:rPr lang="en-US" altLang="zh-TW" smtClean="0">
                <a:ea typeface="新細明體" charset="-120"/>
              </a:rPr>
              <a:pPr/>
              <a:t>1</a:t>
            </a:fld>
            <a:endParaRPr lang="en-US" altLang="zh-TW" dirty="0">
              <a:ea typeface="新細明體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5562"/>
            <a:ext cx="5844988" cy="1143000"/>
          </a:xfrm>
        </p:spPr>
        <p:txBody>
          <a:bodyPr/>
          <a:lstStyle/>
          <a:p>
            <a:pPr eaLnBrk="1" hangingPunct="1"/>
            <a:r>
              <a:rPr lang="zh-TW" altLang="en-US" b="1" dirty="0">
                <a:ea typeface="標楷體" pitchFamily="65" charset="-120"/>
              </a:rPr>
              <a:t>四、其他注意事項：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85900"/>
            <a:ext cx="8229600" cy="3886200"/>
          </a:xfrm>
        </p:spPr>
        <p:txBody>
          <a:bodyPr/>
          <a:lstStyle/>
          <a:p>
            <a:pPr marL="0" lvl="0" indent="0">
              <a:buNone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依教育部「大陸地區人民來臺就讀專科以上學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校辦法」第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條及科技部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100.2.15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臺會綜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二字第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1000010580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號函</a:t>
            </a:r>
            <a:r>
              <a:rPr lang="zh-TW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不得進用大陸地區學生</a:t>
            </a:r>
            <a:endParaRPr lang="en-US" altLang="zh-TW" sz="2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r>
              <a:rPr lang="en-US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擔任專任助理、兼任助理及臨時工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，亦不得以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補助經費（含管理費）支付大陸地區學生獎助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學金。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港、澳、僑生可支領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12292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042A0D0-4E9F-4B8C-AA2C-111DA70AC47A}" type="slidenum">
              <a:rPr lang="en-US" altLang="zh-TW" smtClean="0">
                <a:ea typeface="新細明體" charset="-120"/>
              </a:rPr>
              <a:pPr/>
              <a:t>10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31695" y="179293"/>
            <a:ext cx="6087034" cy="942509"/>
          </a:xfrm>
        </p:spPr>
        <p:txBody>
          <a:bodyPr/>
          <a:lstStyle/>
          <a:p>
            <a:pPr eaLnBrk="1" hangingPunct="1"/>
            <a:r>
              <a:rPr lang="zh-TW" altLang="en-US" b="1" dirty="0">
                <a:ea typeface="標楷體" pitchFamily="65" charset="-120"/>
              </a:rPr>
              <a:t>四、其他注意事項：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73237"/>
            <a:ext cx="8229600" cy="4107609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、校內經費應於取得單據日起</a:t>
            </a:r>
            <a:r>
              <a:rPr lang="zh-TW" altLang="en-US" sz="28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二週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內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辦理核銷。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None/>
              <a:defRPr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校外補助經費得於取得單據日起一個月內辦理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None/>
              <a:defRPr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報支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， 若未於前述期限內送出核銷請註明延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None/>
              <a:defRPr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遲核銷原因並簽章。    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、當學年度單據憑證須於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當學年度</a:t>
            </a:r>
            <a:r>
              <a:rPr lang="en-US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日以前</a:t>
            </a:r>
            <a:endParaRPr lang="en-US" altLang="zh-TW" sz="2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報支，因情況特殊，必須於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7/16-7/31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核銷經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  費者，請事先洽詢會計室業務承辦人。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逾期或跨學年度單據不得報支。</a:t>
            </a:r>
            <a:endParaRPr lang="en-US" altLang="zh-TW" sz="2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zh-TW" sz="4400" b="1" dirty="0">
              <a:latin typeface="+mj-lt"/>
              <a:ea typeface="標楷體" pitchFamily="65" charset="-120"/>
              <a:cs typeface="+mj-cs"/>
            </a:endParaRPr>
          </a:p>
        </p:txBody>
      </p:sp>
      <p:sp>
        <p:nvSpPr>
          <p:cNvPr id="12292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042A0D0-4E9F-4B8C-AA2C-111DA70AC47A}" type="slidenum">
              <a:rPr lang="en-US" altLang="zh-TW" smtClean="0">
                <a:ea typeface="新細明體" charset="-120"/>
              </a:rPr>
              <a:pPr/>
              <a:t>11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8EA9900-2556-4036-888D-1FCFCA0967AF}" type="slidenum">
              <a:rPr lang="en-US" altLang="zh-TW" smtClean="0">
                <a:ea typeface="新細明體" charset="-120"/>
              </a:rPr>
              <a:pPr/>
              <a:t>12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4" name="圖片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675" y="908721"/>
            <a:ext cx="5962650" cy="374441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20588" y="4221089"/>
            <a:ext cx="6956612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受領人若無法於人事費印領清冊簽名，需另附</a:t>
            </a:r>
            <a: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｢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個人款項領款收據</a:t>
            </a:r>
            <a:r>
              <a:rPr lang="en-US" altLang="zh-TW" b="1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｣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09793C5-725A-4BD0-89DC-98C177439D1B}" type="slidenum">
              <a:rPr lang="en-US" altLang="zh-TW" smtClean="0">
                <a:ea typeface="新細明體" charset="-120"/>
              </a:rPr>
              <a:pPr/>
              <a:t>13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2" name="圖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836712"/>
            <a:ext cx="6248400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5F27A8A-1A32-4C73-9DCC-4CB4E0048D12}" type="slidenum">
              <a:rPr lang="en-US" altLang="zh-TW" smtClean="0">
                <a:ea typeface="新細明體" charset="-120"/>
              </a:rPr>
              <a:pPr/>
              <a:t>14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2" name="圖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137" y="836713"/>
            <a:ext cx="6181725" cy="410445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91680" y="5085184"/>
            <a:ext cx="5832648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檢附公差假單</a:t>
            </a:r>
            <a:endParaRPr lang="en-US" altLang="zh-TW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報支交通費之起</a:t>
            </a:r>
            <a: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訖</a:t>
            </a:r>
            <a: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地點為學校所在地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54CD98B-2E0E-4A3C-AF85-E772D142D084}" type="slidenum">
              <a:rPr lang="en-US" altLang="zh-TW" smtClean="0">
                <a:ea typeface="新細明體" charset="-120"/>
              </a:rPr>
              <a:pPr/>
              <a:t>15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2" name="圖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75" y="152400"/>
            <a:ext cx="6200775" cy="4392488"/>
          </a:xfrm>
          <a:prstGeom prst="rect">
            <a:avLst/>
          </a:prstGeom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97837" y="2976283"/>
            <a:ext cx="5865716" cy="3276599"/>
          </a:xfrm>
          <a:prstGeom prst="wedgeRectCallout">
            <a:avLst>
              <a:gd name="adj1" fmla="val -8644"/>
              <a:gd name="adj2" fmla="val -34214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Aft>
                <a:spcPts val="0"/>
              </a:spcAft>
            </a:pPr>
            <a:r>
              <a:rPr kumimoji="1" lang="zh-TW" sz="2000" b="1" kern="1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檢附資料：</a:t>
            </a:r>
            <a:endParaRPr lang="zh-TW" sz="12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fontAlgn="base">
              <a:spcAft>
                <a:spcPts val="0"/>
              </a:spcAft>
            </a:pPr>
            <a:r>
              <a:rPr kumimoji="1" lang="en-US" sz="2000" b="1" kern="1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1.</a:t>
            </a:r>
            <a:r>
              <a:rPr kumimoji="1" lang="zh-TW" sz="2000" b="1" kern="1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公差假單</a:t>
            </a:r>
            <a:endParaRPr lang="zh-TW" sz="12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fontAlgn="base">
              <a:spcAft>
                <a:spcPts val="0"/>
              </a:spcAft>
            </a:pPr>
            <a:r>
              <a:rPr kumimoji="1" lang="en-US" sz="2000" b="1" kern="1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2.</a:t>
            </a:r>
            <a:r>
              <a:rPr kumimoji="1" lang="zh-TW" sz="2000" b="1" kern="1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機票票根正本或電子機票</a:t>
            </a:r>
            <a:endParaRPr lang="zh-TW" sz="12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fontAlgn="base">
              <a:spcAft>
                <a:spcPts val="0"/>
              </a:spcAft>
            </a:pPr>
            <a:r>
              <a:rPr kumimoji="1" lang="en-US" sz="2000" b="1" kern="1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3.</a:t>
            </a:r>
            <a:r>
              <a:rPr kumimoji="1" lang="zh-TW" sz="2000" b="1" kern="1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國際線航空機票購票證明單或旅行業代收</a:t>
            </a:r>
            <a:endParaRPr lang="zh-TW" sz="12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457200" indent="-457200" fontAlgn="base">
              <a:spcAft>
                <a:spcPts val="0"/>
              </a:spcAft>
            </a:pPr>
            <a:r>
              <a:rPr kumimoji="1" lang="en-US" sz="2000" b="1" kern="1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1" lang="zh-TW" sz="2000" b="1" kern="1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轉付收據</a:t>
            </a:r>
            <a:endParaRPr lang="zh-TW" sz="12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457200" indent="-457200" fontAlgn="base">
              <a:spcAft>
                <a:spcPts val="0"/>
              </a:spcAft>
            </a:pPr>
            <a:r>
              <a:rPr kumimoji="1" lang="en-US" sz="2000" b="1" kern="1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4.</a:t>
            </a:r>
            <a:r>
              <a:rPr kumimoji="1" lang="zh-TW" sz="2000" b="1" kern="1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登機證存根或足資證明出國事實之護照影</a:t>
            </a:r>
            <a:endParaRPr lang="zh-TW" sz="12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457200" indent="-457200" fontAlgn="base">
              <a:spcAft>
                <a:spcPts val="0"/>
              </a:spcAft>
            </a:pPr>
            <a:r>
              <a:rPr kumimoji="1" lang="en-US" sz="2000" b="1" kern="1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1" lang="zh-TW" sz="2000" b="1" kern="1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本或航空公司所開立之搭機證明</a:t>
            </a:r>
            <a:endParaRPr lang="zh-TW" sz="12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457200" indent="-457200" fontAlgn="base">
              <a:spcAft>
                <a:spcPts val="0"/>
              </a:spcAft>
            </a:pPr>
            <a:r>
              <a:rPr kumimoji="1" lang="en-US" sz="2000" b="1" kern="1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5.</a:t>
            </a:r>
            <a:r>
              <a:rPr kumimoji="1" lang="zh-TW" sz="2000" b="1" kern="1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註冊費收據</a:t>
            </a:r>
            <a:endParaRPr lang="zh-TW" sz="12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457200" indent="-457200" fontAlgn="base">
              <a:spcAft>
                <a:spcPts val="0"/>
              </a:spcAft>
            </a:pPr>
            <a:r>
              <a:rPr kumimoji="1" lang="en-US" sz="2000" b="1" kern="1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6.</a:t>
            </a:r>
            <a:r>
              <a:rPr kumimoji="1" lang="zh-TW" sz="2000" b="1" kern="1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外匯換算：以奉派出國前一天之台灣銀行</a:t>
            </a:r>
            <a:r>
              <a:rPr kumimoji="1" lang="en-US" sz="2000" b="1" kern="1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kumimoji="1" lang="zh-TW" sz="2000" b="1" kern="1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即</a:t>
            </a:r>
            <a:endParaRPr kumimoji="1" lang="en-US" altLang="zh-TW" sz="2000" b="1" kern="1200" dirty="0"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 fontAlgn="base">
              <a:spcAft>
                <a:spcPts val="0"/>
              </a:spcAft>
            </a:pPr>
            <a:r>
              <a:rPr lang="en-US" altLang="zh-TW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kumimoji="1" lang="en-US" altLang="zh-TW" sz="2000" b="1" kern="1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kumimoji="1" lang="zh-TW" sz="2000" b="1" kern="1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期賣匯</a:t>
            </a:r>
            <a:r>
              <a:rPr kumimoji="1" lang="en-US" sz="2000" b="1" kern="1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kumimoji="1" lang="zh-TW" sz="2000" b="1" kern="12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為換算標準</a:t>
            </a:r>
            <a:endParaRPr lang="zh-TW" sz="12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A25804F-48E7-459C-8179-8702AB6D6A06}" type="slidenum">
              <a:rPr lang="en-US" altLang="zh-TW" smtClean="0">
                <a:ea typeface="新細明體" charset="-120"/>
              </a:rPr>
              <a:pPr/>
              <a:t>16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2" name="圖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5" y="836713"/>
            <a:ext cx="6191250" cy="403244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47953" y="3343998"/>
            <a:ext cx="5901717" cy="1129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檢附校長核准之簽呈或核定清單</a:t>
            </a:r>
            <a:b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請務必於活動結束後盡快核銷完成，若借支有餘額請盡快至出納組繳回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BE727A3-E95E-D433-4782-284C658B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999" y="6191436"/>
            <a:ext cx="466165" cy="476250"/>
          </a:xfrm>
        </p:spPr>
        <p:txBody>
          <a:bodyPr/>
          <a:lstStyle/>
          <a:p>
            <a:pPr>
              <a:defRPr/>
            </a:pPr>
            <a:fld id="{49A7B0F1-59B7-484A-98F0-D8A8D920E80E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BED3593-E949-F5AF-86C1-7C24A1B87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97" y="1907480"/>
            <a:ext cx="7077613" cy="206485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684FA96-0E7B-DFDB-0A3F-B35A9D809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96" y="4125684"/>
            <a:ext cx="6949669" cy="2447313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B2C29C75-8CB4-FB3A-12E8-00D9AA46B1EE}"/>
              </a:ext>
            </a:extLst>
          </p:cNvPr>
          <p:cNvSpPr/>
          <p:nvPr/>
        </p:nvSpPr>
        <p:spPr bwMode="auto">
          <a:xfrm>
            <a:off x="1479177" y="3708798"/>
            <a:ext cx="2420470" cy="26353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43F6AD26-C974-4C6D-A242-0AF643C34891}"/>
              </a:ext>
            </a:extLst>
          </p:cNvPr>
          <p:cNvSpPr/>
          <p:nvPr/>
        </p:nvSpPr>
        <p:spPr bwMode="auto">
          <a:xfrm>
            <a:off x="1344707" y="6113455"/>
            <a:ext cx="1703293" cy="23355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ED3E287-C9AE-6387-4D57-3339AEAAC883}"/>
              </a:ext>
            </a:extLst>
          </p:cNvPr>
          <p:cNvSpPr/>
          <p:nvPr/>
        </p:nvSpPr>
        <p:spPr>
          <a:xfrm>
            <a:off x="265999" y="136525"/>
            <a:ext cx="6376847" cy="16176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18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請輸入年月→範例</a:t>
            </a:r>
            <a:r>
              <a:rPr lang="en-US" altLang="zh-TW" sz="18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1800" b="1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11406</a:t>
            </a:r>
            <a:r>
              <a:rPr lang="zh-TW" altLang="zh-TW" sz="18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工讀金</a:t>
            </a:r>
            <a:r>
              <a:rPr lang="en-US" altLang="zh-TW" sz="1800" b="1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1800" b="1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en-US" altLang="zh-TW" sz="1800" b="1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1800" b="1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800" b="1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sz="1800" b="1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1800" b="1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18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工讀金</a:t>
            </a:r>
            <a:br>
              <a:rPr lang="en-US" altLang="zh-TW" sz="18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18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18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不要只輸</a:t>
            </a:r>
            <a:r>
              <a:rPr lang="zh-TW" altLang="en-US" sz="18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「</a:t>
            </a:r>
            <a:r>
              <a:rPr lang="zh-TW" altLang="zh-TW" sz="18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工讀金</a:t>
            </a:r>
            <a:r>
              <a:rPr lang="zh-TW" altLang="en-US" sz="18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」，</a:t>
            </a:r>
            <a:r>
              <a:rPr lang="zh-TW" altLang="zh-TW" sz="18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也不要只輸入</a:t>
            </a:r>
            <a:r>
              <a:rPr lang="zh-TW" altLang="en-US" sz="18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「 </a:t>
            </a:r>
            <a:r>
              <a:rPr lang="en-US" altLang="zh-TW" sz="18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sz="18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月份工讀金</a:t>
            </a:r>
            <a:r>
              <a:rPr lang="en-US" altLang="zh-TW" sz="18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</a:p>
          <a:p>
            <a:r>
              <a:rPr lang="zh-TW" altLang="en-US" sz="18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 請輸入完整</a:t>
            </a:r>
            <a:r>
              <a:rPr lang="en-US" altLang="zh-TW" sz="18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__</a:t>
            </a:r>
            <a:r>
              <a:rPr lang="zh-TW" altLang="en-US" sz="18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8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__</a:t>
            </a:r>
            <a:r>
              <a:rPr lang="zh-TW" altLang="en-US" sz="18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月工讀金</a:t>
            </a:r>
            <a:r>
              <a:rPr lang="zh-TW" altLang="en-US" sz="18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，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以利日後查詢時完整呈現。</a:t>
            </a:r>
            <a:endParaRPr lang="zh-TW" altLang="zh-TW" sz="18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18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工讀金不論經費來源一律</a:t>
            </a:r>
            <a:r>
              <a:rPr lang="zh-TW" altLang="zh-TW" sz="18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請先送至人事室核章</a:t>
            </a:r>
            <a:r>
              <a:rPr lang="zh-TW" altLang="en-US" sz="18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，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再送會計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  室審核。</a:t>
            </a:r>
            <a:endPara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5730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035957B-4806-9AD1-4D42-58824DE0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7112" y="6209366"/>
            <a:ext cx="576888" cy="476250"/>
          </a:xfrm>
        </p:spPr>
        <p:txBody>
          <a:bodyPr/>
          <a:lstStyle/>
          <a:p>
            <a:pPr>
              <a:defRPr/>
            </a:pPr>
            <a:fld id="{4DF80EA3-11A4-41C2-8608-52E51DE980F3}" type="slidenum">
              <a:rPr lang="en-US" altLang="zh-TW" smtClean="0"/>
              <a:pPr>
                <a:defRPr/>
              </a:pPr>
              <a:t>18</a:t>
            </a:fld>
            <a:endParaRPr lang="en-US" altLang="zh-TW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4A96AFC-6B9C-9A1A-D2B8-90FD8BCFB8AD}"/>
              </a:ext>
            </a:extLst>
          </p:cNvPr>
          <p:cNvSpPr txBox="1"/>
          <p:nvPr/>
        </p:nvSpPr>
        <p:spPr>
          <a:xfrm>
            <a:off x="2923162" y="196612"/>
            <a:ext cx="31286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憑證相關說明 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5373458-0631-0C84-8FC0-7C19E8B7B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93" y="1055452"/>
            <a:ext cx="8159219" cy="501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98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11471D7-E45A-C9D1-59B3-1420345DD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2682" y="6221505"/>
            <a:ext cx="475129" cy="473075"/>
          </a:xfrm>
        </p:spPr>
        <p:txBody>
          <a:bodyPr/>
          <a:lstStyle/>
          <a:p>
            <a:pPr>
              <a:defRPr/>
            </a:pPr>
            <a:fld id="{38B41E1B-5C01-4958-A431-CAF768090FAE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8C58673-2435-AA51-BB6F-5FF0EFAD2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7" y="953210"/>
            <a:ext cx="4117301" cy="508810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D62A6BE-0882-1283-6783-2DA1AF073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939" y="2463242"/>
            <a:ext cx="4383474" cy="276318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7B84BD57-AC96-3250-9CC1-BA3F9DCDB420}"/>
              </a:ext>
            </a:extLst>
          </p:cNvPr>
          <p:cNvSpPr txBox="1"/>
          <p:nvPr/>
        </p:nvSpPr>
        <p:spPr>
          <a:xfrm>
            <a:off x="4948518" y="1559596"/>
            <a:ext cx="3460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二聯式發票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BA8457B-C0CD-3E79-92A3-FB6B4CA3ED23}"/>
              </a:ext>
            </a:extLst>
          </p:cNvPr>
          <p:cNvSpPr txBox="1"/>
          <p:nvPr/>
        </p:nvSpPr>
        <p:spPr>
          <a:xfrm>
            <a:off x="187344" y="204922"/>
            <a:ext cx="35599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三聯式發票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A68F503B-4D2D-E454-67FC-C226E4310C07}"/>
              </a:ext>
            </a:extLst>
          </p:cNvPr>
          <p:cNvSpPr/>
          <p:nvPr/>
        </p:nvSpPr>
        <p:spPr bwMode="auto">
          <a:xfrm>
            <a:off x="2483224" y="1157123"/>
            <a:ext cx="573741" cy="187583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E17AE324-8C65-45CC-F07C-78BD4B94598B}"/>
              </a:ext>
            </a:extLst>
          </p:cNvPr>
          <p:cNvSpPr/>
          <p:nvPr/>
        </p:nvSpPr>
        <p:spPr bwMode="auto">
          <a:xfrm>
            <a:off x="2420471" y="893584"/>
            <a:ext cx="636494" cy="26353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38A0B4BC-7DAF-41FC-ED41-255F63825DAE}"/>
              </a:ext>
            </a:extLst>
          </p:cNvPr>
          <p:cNvSpPr/>
          <p:nvPr/>
        </p:nvSpPr>
        <p:spPr bwMode="auto">
          <a:xfrm>
            <a:off x="3084531" y="3088944"/>
            <a:ext cx="662716" cy="32316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FD86F049-36CF-51A0-5B7A-32D85EE9DEC7}"/>
              </a:ext>
            </a:extLst>
          </p:cNvPr>
          <p:cNvSpPr/>
          <p:nvPr/>
        </p:nvSpPr>
        <p:spPr bwMode="auto">
          <a:xfrm>
            <a:off x="3147284" y="5700877"/>
            <a:ext cx="662716" cy="32316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BF8C892D-4436-A5FA-9316-495A7A0D63BC}"/>
              </a:ext>
            </a:extLst>
          </p:cNvPr>
          <p:cNvSpPr/>
          <p:nvPr/>
        </p:nvSpPr>
        <p:spPr bwMode="auto">
          <a:xfrm>
            <a:off x="7716453" y="2679471"/>
            <a:ext cx="495218" cy="17130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2EC7F01C-6AEF-8448-E625-6342DF3FAF10}"/>
              </a:ext>
            </a:extLst>
          </p:cNvPr>
          <p:cNvSpPr/>
          <p:nvPr/>
        </p:nvSpPr>
        <p:spPr bwMode="auto">
          <a:xfrm>
            <a:off x="8099778" y="5047393"/>
            <a:ext cx="838033" cy="25101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80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243013"/>
          </a:xfrm>
        </p:spPr>
        <p:txBody>
          <a:bodyPr/>
          <a:lstStyle/>
          <a:p>
            <a:pPr algn="ctr" eaLnBrk="1" hangingPunct="1"/>
            <a:r>
              <a:rPr lang="zh-TW" altLang="en-US" sz="4800" b="1" dirty="0">
                <a:ea typeface="標楷體" pitchFamily="65" charset="-120"/>
              </a:rPr>
              <a:t>簡 報 大 綱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640541" y="2104371"/>
            <a:ext cx="6436659" cy="34716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TW" altLang="en-US" sz="4400" b="1" dirty="0">
                <a:ea typeface="標楷體" pitchFamily="65" charset="-120"/>
              </a:rPr>
              <a:t>一、表單審核</a:t>
            </a:r>
            <a:endParaRPr lang="en-US" altLang="zh-TW" sz="4400" b="1" dirty="0">
              <a:ea typeface="標楷體" pitchFamily="65" charset="-120"/>
            </a:endParaRPr>
          </a:p>
          <a:p>
            <a:pPr marL="0" indent="0" eaLnBrk="1" hangingPunct="1">
              <a:buNone/>
            </a:pPr>
            <a:r>
              <a:rPr lang="zh-TW" altLang="en-US" sz="4400" b="1" dirty="0">
                <a:ea typeface="標楷體" pitchFamily="65" charset="-120"/>
              </a:rPr>
              <a:t>二、憑證審核</a:t>
            </a:r>
            <a:endParaRPr lang="en-US" altLang="zh-TW" sz="4400" b="1" dirty="0">
              <a:ea typeface="標楷體" pitchFamily="65" charset="-120"/>
            </a:endParaRPr>
          </a:p>
          <a:p>
            <a:pPr marL="0" indent="0" eaLnBrk="1" hangingPunct="1">
              <a:buNone/>
            </a:pPr>
            <a:r>
              <a:rPr lang="zh-TW" altLang="en-US" sz="4400" b="1" dirty="0">
                <a:ea typeface="標楷體" pitchFamily="65" charset="-120"/>
              </a:rPr>
              <a:t>三、報支費用應檢附資料</a:t>
            </a:r>
            <a:endParaRPr lang="en-US" altLang="zh-TW" sz="4400" b="1" dirty="0">
              <a:ea typeface="標楷體" pitchFamily="65" charset="-120"/>
            </a:endParaRPr>
          </a:p>
          <a:p>
            <a:pPr marL="0" indent="0" eaLnBrk="1" hangingPunct="1">
              <a:buNone/>
            </a:pPr>
            <a:r>
              <a:rPr lang="zh-TW" altLang="en-US" sz="4400" b="1" dirty="0">
                <a:ea typeface="標楷體" pitchFamily="65" charset="-120"/>
              </a:rPr>
              <a:t>四、其他注意事項</a:t>
            </a:r>
            <a:endParaRPr lang="en-US" altLang="zh-TW" sz="4400" b="1" dirty="0">
              <a:ea typeface="標楷體" pitchFamily="65" charset="-120"/>
            </a:endParaRPr>
          </a:p>
          <a:p>
            <a:pPr eaLnBrk="1" hangingPunct="1"/>
            <a:endParaRPr lang="zh-TW" altLang="en-US" sz="4400" b="1" dirty="0">
              <a:ea typeface="標楷體" pitchFamily="65" charset="-120"/>
            </a:endParaRPr>
          </a:p>
        </p:txBody>
      </p:sp>
      <p:sp>
        <p:nvSpPr>
          <p:cNvPr id="4100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3D00674-A080-41D4-B821-1F9018483B52}" type="slidenum">
              <a:rPr lang="en-US" altLang="zh-TW" smtClean="0">
                <a:ea typeface="新細明體" charset="-120"/>
              </a:rPr>
              <a:pPr/>
              <a:t>2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8633012" y="6159624"/>
            <a:ext cx="412376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67C7473-47FF-40FE-9997-F4FE22E8AF1F}" type="slidenum">
              <a:rPr lang="en-US" altLang="zh-TW" smtClean="0">
                <a:ea typeface="新細明體" charset="-120"/>
              </a:rPr>
              <a:pPr/>
              <a:t>20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6" name="圖片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764704"/>
            <a:ext cx="2214578" cy="562352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361765" y="1358697"/>
            <a:ext cx="568362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統一發票應有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1.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營業人名稱及統編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2.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品名及數量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3.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單價及總價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4.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開立日期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5.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買受人為「中原大學」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學校統編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45002502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6.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若發票尚未有品名、數量及</a:t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單價等，請承辦人於發票上註</a:t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明並簽章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2928117-A463-4A15-8C9D-0C95ED16309F}" type="slidenum">
              <a:rPr lang="en-US" altLang="zh-TW" smtClean="0">
                <a:ea typeface="新細明體" charset="-120"/>
              </a:rPr>
              <a:pPr/>
              <a:t>21</a:t>
            </a:fld>
            <a:endParaRPr lang="en-US" altLang="zh-TW">
              <a:ea typeface="新細明體" charset="-120"/>
            </a:endParaRPr>
          </a:p>
        </p:txBody>
      </p:sp>
      <p:pic>
        <p:nvPicPr>
          <p:cNvPr id="5" name="圖片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142984"/>
            <a:ext cx="7224524" cy="5135240"/>
          </a:xfrm>
          <a:prstGeom prst="rect">
            <a:avLst/>
          </a:prstGeom>
        </p:spPr>
      </p:pic>
      <p:sp>
        <p:nvSpPr>
          <p:cNvPr id="6" name="圓角矩形圖說文字 5"/>
          <p:cNvSpPr/>
          <p:nvPr/>
        </p:nvSpPr>
        <p:spPr>
          <a:xfrm>
            <a:off x="7500958" y="2285992"/>
            <a:ext cx="1296144" cy="756664"/>
          </a:xfrm>
          <a:prstGeom prst="wedgeRoundRectCallout">
            <a:avLst>
              <a:gd name="adj1" fmla="val -47288"/>
              <a:gd name="adj2" fmla="val 11159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店章</a:t>
            </a:r>
            <a:br>
              <a:rPr lang="en-US" altLang="zh-TW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altLang="zh-TW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zh-TW" alt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含統編</a:t>
            </a:r>
            <a:r>
              <a:rPr lang="en-US" altLang="zh-TW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zh-TW" alt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BD9FA18-F41A-468F-DFBF-4D4A8213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BC7C9-F2C0-4A1E-BA2C-962084C5E989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115863E-0B39-D027-94A1-E25FF4CCA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34" y="3686426"/>
            <a:ext cx="7484948" cy="256923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52DACF7-135B-30BB-5EB8-36EEBCE9BA63}"/>
              </a:ext>
            </a:extLst>
          </p:cNvPr>
          <p:cNvSpPr/>
          <p:nvPr/>
        </p:nvSpPr>
        <p:spPr>
          <a:xfrm>
            <a:off x="176353" y="224426"/>
            <a:ext cx="6376847" cy="10649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辦理活動核銷獎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禮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品或禮物等</a:t>
            </a:r>
            <a:r>
              <a:rPr lang="zh-TW" altLang="en-US" sz="18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，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請在簽收表上註明該物品價值以免日後爭議。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r>
              <a:rPr lang="zh-TW" altLang="en-US" sz="18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請參考下列表格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。</a:t>
            </a:r>
            <a:endParaRPr lang="zh-TW" altLang="zh-TW" sz="18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D82E204-522C-DEE5-7597-096C90BBA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48" y="1739134"/>
            <a:ext cx="7484948" cy="2109059"/>
          </a:xfrm>
          <a:prstGeom prst="rect">
            <a:avLst/>
          </a:prstGeom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238A9AAD-0000-BB1E-6B76-B3F42997B1E7}"/>
              </a:ext>
            </a:extLst>
          </p:cNvPr>
          <p:cNvSpPr/>
          <p:nvPr/>
        </p:nvSpPr>
        <p:spPr bwMode="auto">
          <a:xfrm>
            <a:off x="2429435" y="4437061"/>
            <a:ext cx="4123765" cy="35251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07D1D9EB-B405-A1A3-CB96-5FD8ECAD2CF1}"/>
              </a:ext>
            </a:extLst>
          </p:cNvPr>
          <p:cNvSpPr/>
          <p:nvPr/>
        </p:nvSpPr>
        <p:spPr bwMode="auto">
          <a:xfrm>
            <a:off x="4491317" y="2884176"/>
            <a:ext cx="1264024" cy="80225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5422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538288"/>
            <a:ext cx="8229600" cy="4895850"/>
          </a:xfrm>
        </p:spPr>
        <p:txBody>
          <a:bodyPr rtlCol="0">
            <a:normAutofit/>
          </a:bodyPr>
          <a:lstStyle/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altLang="zh-TW" sz="28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zh-TW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zh-TW" altLang="en-US" sz="28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566896" y="6232827"/>
            <a:ext cx="439271" cy="476250"/>
          </a:xfrm>
        </p:spPr>
        <p:txBody>
          <a:bodyPr/>
          <a:lstStyle/>
          <a:p>
            <a:pPr>
              <a:defRPr/>
            </a:pPr>
            <a:fld id="{77FD8D1E-4CA4-487C-B050-3AECDA624EA1}" type="slidenum">
              <a:rPr lang="en-US" altLang="zh-TW" smtClean="0"/>
              <a:pPr>
                <a:defRPr/>
              </a:pPr>
              <a:t>23</a:t>
            </a:fld>
            <a:endParaRPr lang="en-US" altLang="zh-TW" dirty="0"/>
          </a:p>
        </p:txBody>
      </p:sp>
      <p:grpSp>
        <p:nvGrpSpPr>
          <p:cNvPr id="34820" name="群組 16"/>
          <p:cNvGrpSpPr>
            <a:grpSpLocks/>
          </p:cNvGrpSpPr>
          <p:nvPr/>
        </p:nvGrpSpPr>
        <p:grpSpPr bwMode="auto">
          <a:xfrm>
            <a:off x="1187450" y="68263"/>
            <a:ext cx="7599082" cy="6797675"/>
            <a:chOff x="0" y="0"/>
            <a:chExt cx="7599733" cy="6797040"/>
          </a:xfrm>
        </p:grpSpPr>
        <p:grpSp>
          <p:nvGrpSpPr>
            <p:cNvPr id="34821" name="群組 17"/>
            <p:cNvGrpSpPr>
              <a:grpSpLocks/>
            </p:cNvGrpSpPr>
            <p:nvPr/>
          </p:nvGrpSpPr>
          <p:grpSpPr bwMode="auto">
            <a:xfrm>
              <a:off x="0" y="0"/>
              <a:ext cx="7599733" cy="6797040"/>
              <a:chOff x="0" y="0"/>
              <a:chExt cx="7599733" cy="6797040"/>
            </a:xfrm>
          </p:grpSpPr>
          <p:grpSp>
            <p:nvGrpSpPr>
              <p:cNvPr id="34823" name="群組 19"/>
              <p:cNvGrpSpPr>
                <a:grpSpLocks/>
              </p:cNvGrpSpPr>
              <p:nvPr/>
            </p:nvGrpSpPr>
            <p:grpSpPr bwMode="auto">
              <a:xfrm>
                <a:off x="1661161" y="0"/>
                <a:ext cx="5938572" cy="6797040"/>
                <a:chOff x="1" y="0"/>
                <a:chExt cx="5938572" cy="6797040"/>
              </a:xfrm>
            </p:grpSpPr>
            <p:grpSp>
              <p:nvGrpSpPr>
                <p:cNvPr id="34825" name="群組 21"/>
                <p:cNvGrpSpPr>
                  <a:grpSpLocks/>
                </p:cNvGrpSpPr>
                <p:nvPr/>
              </p:nvGrpSpPr>
              <p:grpSpPr bwMode="auto">
                <a:xfrm>
                  <a:off x="1" y="845820"/>
                  <a:ext cx="5938572" cy="5951220"/>
                  <a:chOff x="1" y="670560"/>
                  <a:chExt cx="5938572" cy="5951220"/>
                </a:xfrm>
              </p:grpSpPr>
              <p:grpSp>
                <p:nvGrpSpPr>
                  <p:cNvPr id="34827" name="群組 23"/>
                  <p:cNvGrpSpPr>
                    <a:grpSpLocks/>
                  </p:cNvGrpSpPr>
                  <p:nvPr/>
                </p:nvGrpSpPr>
                <p:grpSpPr bwMode="auto">
                  <a:xfrm>
                    <a:off x="1" y="670560"/>
                    <a:ext cx="4260721" cy="5951220"/>
                    <a:chOff x="1" y="0"/>
                    <a:chExt cx="4260721" cy="5951220"/>
                  </a:xfrm>
                </p:grpSpPr>
                <p:grpSp>
                  <p:nvGrpSpPr>
                    <p:cNvPr id="34829" name="群組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" y="0"/>
                      <a:ext cx="4260721" cy="5951220"/>
                      <a:chOff x="1" y="0"/>
                      <a:chExt cx="4260721" cy="5951220"/>
                    </a:xfrm>
                  </p:grpSpPr>
                  <p:grpSp>
                    <p:nvGrpSpPr>
                      <p:cNvPr id="34831" name="群組 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" y="0"/>
                        <a:ext cx="4260721" cy="5951220"/>
                        <a:chOff x="1" y="0"/>
                        <a:chExt cx="4260721" cy="5951220"/>
                      </a:xfrm>
                    </p:grpSpPr>
                    <p:grpSp>
                      <p:nvGrpSpPr>
                        <p:cNvPr id="34833" name="群組 2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" y="0"/>
                          <a:ext cx="4260721" cy="5951220"/>
                          <a:chOff x="1" y="0"/>
                          <a:chExt cx="4260721" cy="5951220"/>
                        </a:xfrm>
                      </p:grpSpPr>
                      <p:grpSp>
                        <p:nvGrpSpPr>
                          <p:cNvPr id="34835" name="群組 3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" y="0"/>
                            <a:ext cx="4260721" cy="5951220"/>
                            <a:chOff x="1" y="0"/>
                            <a:chExt cx="4260721" cy="5951220"/>
                          </a:xfrm>
                        </p:grpSpPr>
                        <p:pic>
                          <p:nvPicPr>
                            <p:cNvPr id="34837" name="圖片 33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" y="0"/>
                              <a:ext cx="4239895" cy="595122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  <p:sp>
                          <p:nvSpPr>
                            <p:cNvPr id="35" name="橢圓 34"/>
                            <p:cNvSpPr/>
                            <p:nvPr/>
                          </p:nvSpPr>
                          <p:spPr>
                            <a:xfrm>
                              <a:off x="3031892" y="254214"/>
                              <a:ext cx="1228830" cy="292073"/>
                            </a:xfrm>
                            <a:prstGeom prst="ellipse">
                              <a:avLst/>
                            </a:prstGeom>
                            <a:noFill/>
                            <a:ln w="28575">
                              <a:solidFill>
                                <a:srgbClr val="FF00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>
                                <a:defRPr/>
                              </a:pPr>
                              <a:endParaRPr lang="zh-TW" altLang="en-US"/>
                            </a:p>
                          </p:txBody>
                        </p:sp>
                      </p:grpSp>
                      <p:sp>
                        <p:nvSpPr>
                          <p:cNvPr id="33" name="文字方塊 6"/>
                          <p:cNvSpPr txBox="1"/>
                          <p:nvPr/>
                        </p:nvSpPr>
                        <p:spPr>
                          <a:xfrm>
                            <a:off x="350375" y="125639"/>
                            <a:ext cx="492167" cy="253976"/>
                          </a:xfrm>
                          <a:prstGeom prst="rect">
                            <a:avLst/>
                          </a:prstGeom>
                          <a:solidFill>
                            <a:schemeClr val="lt1"/>
                          </a:solidFill>
                          <a:ln w="6350">
                            <a:solidFill>
                              <a:prstClr val="black"/>
                            </a:solidFill>
                          </a:ln>
                        </p:spPr>
                        <p:txBody>
                          <a:bodyPr/>
                          <a:lstStyle/>
                          <a:p>
                            <a:pPr>
                              <a:spcAft>
                                <a:spcPts val="0"/>
                              </a:spcAft>
                              <a:defRPr/>
                            </a:pPr>
                            <a:r>
                              <a:rPr lang="zh-TW" sz="900" b="1" kern="100">
                                <a:latin typeface="Calibri" panose="020F0502020204030204" pitchFamily="34" charset="0"/>
                                <a:ea typeface="新細明體" panose="02020500000000000000" pitchFamily="18" charset="-120"/>
                                <a:cs typeface="Times New Roman" panose="02020603050405020304" pitchFamily="18" charset="0"/>
                              </a:rPr>
                              <a:t>範例</a:t>
                            </a:r>
                            <a:endParaRPr lang="zh-TW" sz="1200" kern="100">
                              <a:latin typeface="Calibri" panose="020F0502020204030204" pitchFamily="34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31" name="圓角矩形 30"/>
                        <p:cNvSpPr/>
                        <p:nvPr/>
                      </p:nvSpPr>
                      <p:spPr>
                        <a:xfrm>
                          <a:off x="75713" y="1366948"/>
                          <a:ext cx="3391191" cy="239690"/>
                        </a:xfrm>
                        <a:prstGeom prst="round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zh-TW" altLang="en-US"/>
                        </a:p>
                      </p:txBody>
                    </p:sp>
                  </p:grpSp>
                  <p:sp>
                    <p:nvSpPr>
                      <p:cNvPr id="29" name="圓角矩形 28"/>
                      <p:cNvSpPr/>
                      <p:nvPr/>
                    </p:nvSpPr>
                    <p:spPr>
                      <a:xfrm>
                        <a:off x="21734" y="1916172"/>
                        <a:ext cx="3719832" cy="1276231"/>
                      </a:xfrm>
                      <a:prstGeom prst="round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>
                          <a:defRPr/>
                        </a:pPr>
                        <a:endParaRPr lang="zh-TW" altLang="en-US"/>
                      </a:p>
                    </p:txBody>
                  </p:sp>
                </p:grpSp>
                <p:sp>
                  <p:nvSpPr>
                    <p:cNvPr id="27" name="圓角矩形 26"/>
                    <p:cNvSpPr/>
                    <p:nvPr/>
                  </p:nvSpPr>
                  <p:spPr>
                    <a:xfrm>
                      <a:off x="7446" y="4762293"/>
                      <a:ext cx="4229462" cy="1166704"/>
                    </a:xfrm>
                    <a:prstGeom prst="roundRect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sp>
                <p:nvSpPr>
                  <p:cNvPr id="25" name="圓角矩形圖說文字 24"/>
                  <p:cNvSpPr/>
                  <p:nvPr/>
                </p:nvSpPr>
                <p:spPr>
                  <a:xfrm>
                    <a:off x="4436669" y="1008718"/>
                    <a:ext cx="1501904" cy="884154"/>
                  </a:xfrm>
                  <a:prstGeom prst="wedgeRoundRectCallout">
                    <a:avLst>
                      <a:gd name="adj1" fmla="val -75117"/>
                      <a:gd name="adj2" fmla="val -30154"/>
                      <a:gd name="adj3" fmla="val 16667"/>
                    </a:avLst>
                  </a:prstGeom>
                  <a:solidFill>
                    <a:schemeClr val="bg1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spcAft>
                        <a:spcPts val="0"/>
                      </a:spcAft>
                      <a:defRPr/>
                    </a:pPr>
                    <a:r>
                      <a:rPr lang="zh-TW" sz="1200" kern="100" dirty="0">
                        <a:solidFill>
                          <a:srgbClr val="000000"/>
                        </a:solidFill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填表日期</a:t>
                    </a:r>
                    <a:endParaRPr lang="zh-TW" sz="1200" kern="100" dirty="0">
                      <a:ea typeface="新細明體" panose="02020500000000000000" pitchFamily="18" charset="-120"/>
                      <a:cs typeface="Times New Roman" panose="02020603050405020304" pitchFamily="18" charset="0"/>
                    </a:endParaRPr>
                  </a:p>
                  <a:p>
                    <a:pPr>
                      <a:spcAft>
                        <a:spcPts val="0"/>
                      </a:spcAft>
                      <a:defRPr/>
                    </a:pPr>
                    <a:r>
                      <a:rPr lang="en-US" sz="1200" kern="100" dirty="0">
                        <a:solidFill>
                          <a:srgbClr val="000000"/>
                        </a:solidFill>
                        <a:latin typeface="標楷體" panose="03000509000000000000" pitchFamily="65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a:t>=</a:t>
                    </a:r>
                    <a:r>
                      <a:rPr lang="zh-TW" sz="1200" kern="100" dirty="0">
                        <a:solidFill>
                          <a:srgbClr val="000000"/>
                        </a:solidFill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驗收日期</a:t>
                    </a:r>
                    <a:endParaRPr lang="zh-TW" sz="1200" kern="100" dirty="0">
                      <a:ea typeface="新細明體" panose="02020500000000000000" pitchFamily="18" charset="-120"/>
                      <a:cs typeface="Times New Roman" panose="02020603050405020304" pitchFamily="18" charset="0"/>
                    </a:endParaRPr>
                  </a:p>
                  <a:p>
                    <a:pPr>
                      <a:spcAft>
                        <a:spcPts val="0"/>
                      </a:spcAft>
                      <a:defRPr/>
                    </a:pPr>
                    <a:r>
                      <a:rPr lang="en-US" sz="1200" kern="100" dirty="0">
                        <a:solidFill>
                          <a:srgbClr val="000000"/>
                        </a:solidFill>
                        <a:latin typeface="標楷體" panose="03000509000000000000" pitchFamily="65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a:t>=</a:t>
                    </a:r>
                    <a:r>
                      <a:rPr lang="zh-TW" sz="1200" kern="100" dirty="0">
                        <a:solidFill>
                          <a:srgbClr val="000000"/>
                        </a:solidFill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a:t>下方流程章日期</a:t>
                    </a:r>
                    <a:endParaRPr lang="zh-TW" sz="1200" kern="100" dirty="0">
                      <a:ea typeface="新細明體" panose="02020500000000000000" pitchFamily="18" charset="-12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3" name="圓角矩形圖說文字 22"/>
                <p:cNvSpPr/>
                <p:nvPr/>
              </p:nvSpPr>
              <p:spPr>
                <a:xfrm>
                  <a:off x="205900" y="0"/>
                  <a:ext cx="3626161" cy="846058"/>
                </a:xfrm>
                <a:prstGeom prst="wedgeRoundRectCallout">
                  <a:avLst>
                    <a:gd name="adj1" fmla="val -8938"/>
                    <a:gd name="adj2" fmla="val 71154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spcAft>
                      <a:spcPts val="0"/>
                    </a:spcAft>
                    <a:defRPr/>
                  </a:pPr>
                  <a:r>
                    <a:rPr lang="zh-TW" sz="1100" kern="100">
                      <a:solidFill>
                        <a:srgbClr val="000000"/>
                      </a:solidFill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請購分期付款</a:t>
                  </a:r>
                  <a:r>
                    <a:rPr lang="en-US" sz="1100" kern="100">
                      <a:solidFill>
                        <a:srgbClr val="000000"/>
                      </a:solidFill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(</a:t>
                  </a:r>
                  <a:r>
                    <a:rPr lang="zh-TW" sz="1100" kern="100">
                      <a:solidFill>
                        <a:srgbClr val="000000"/>
                      </a:solidFill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除工程分期付款適用工程估驗計價單其餘請填寫此表單</a:t>
                  </a:r>
                  <a:r>
                    <a:rPr lang="en-US" sz="1100" kern="100">
                      <a:solidFill>
                        <a:srgbClr val="000000"/>
                      </a:solidFill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)</a:t>
                  </a:r>
                  <a:r>
                    <a:rPr lang="zh-TW" sz="1100" kern="100">
                      <a:solidFill>
                        <a:srgbClr val="000000"/>
                      </a:solidFill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，每期分期付款時皆須填寫此表單，核銷時須附在支出憑證黏存單後方當作驗收證明。</a:t>
                  </a:r>
                  <a:endParaRPr lang="zh-TW" sz="1200" kern="100"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1" name="圓角矩形圖說文字 20"/>
              <p:cNvSpPr/>
              <p:nvPr/>
            </p:nvSpPr>
            <p:spPr>
              <a:xfrm>
                <a:off x="0" y="1577828"/>
                <a:ext cx="1654317" cy="2414361"/>
              </a:xfrm>
              <a:prstGeom prst="wedgeRoundRectCallout">
                <a:avLst>
                  <a:gd name="adj1" fmla="val 56046"/>
                  <a:gd name="adj2" fmla="val -7061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Aft>
                    <a:spcPts val="0"/>
                  </a:spcAft>
                  <a:defRPr/>
                </a:pPr>
                <a:r>
                  <a:rPr lang="en-US" sz="800" kern="1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1.</a:t>
                </a:r>
                <a:r>
                  <a:rPr lang="zh-TW" sz="800" kern="100" dirty="0">
                    <a:solidFill>
                      <a:srgbClr val="00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依案子資訊填寫下方欄位</a:t>
                </a:r>
                <a:endParaRPr lang="zh-TW" sz="1200" kern="100" dirty="0"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defRPr/>
                </a:pPr>
                <a:r>
                  <a:rPr lang="en-US" sz="800" kern="1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2.</a:t>
                </a:r>
                <a:r>
                  <a:rPr lang="zh-TW" sz="800" kern="100" dirty="0">
                    <a:solidFill>
                      <a:srgbClr val="00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履約期限</a:t>
                </a:r>
                <a:r>
                  <a:rPr lang="en-US" sz="800" kern="100" dirty="0">
                    <a:solidFill>
                      <a:srgbClr val="00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=</a:t>
                </a:r>
                <a:r>
                  <a:rPr lang="zh-TW" sz="800" kern="100" dirty="0">
                    <a:solidFill>
                      <a:srgbClr val="00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中原大學規格表上交貨</a:t>
                </a:r>
                <a:r>
                  <a:rPr lang="en-US" sz="800" kern="100" dirty="0">
                    <a:solidFill>
                      <a:srgbClr val="00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/</a:t>
                </a:r>
                <a:r>
                  <a:rPr lang="zh-TW" sz="800" kern="100" dirty="0">
                    <a:solidFill>
                      <a:srgbClr val="00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完工日期</a:t>
                </a:r>
                <a:r>
                  <a:rPr lang="en-US" sz="800" kern="100" dirty="0">
                    <a:solidFill>
                      <a:srgbClr val="00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=</a:t>
                </a:r>
                <a:r>
                  <a:rPr lang="zh-TW" sz="800" kern="100" dirty="0">
                    <a:solidFill>
                      <a:srgbClr val="00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契約中履約期限</a:t>
                </a:r>
                <a:endParaRPr lang="zh-TW" sz="1200" kern="100" dirty="0"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defRPr/>
                </a:pPr>
                <a:r>
                  <a:rPr lang="en-US" sz="800" kern="1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3.</a:t>
                </a:r>
                <a:r>
                  <a:rPr lang="zh-TW" sz="800" kern="100" dirty="0">
                    <a:solidFill>
                      <a:srgbClr val="00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</a:rPr>
                  <a:t>驗收方式：依實際驗收方式填寫，可能是書面憑證書面驗收、是否有網址連結、授權書…等相關驗收附件</a:t>
                </a:r>
                <a:endParaRPr lang="zh-TW" sz="1200" kern="100" dirty="0"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圓角矩形圖說文字 18"/>
            <p:cNvSpPr/>
            <p:nvPr/>
          </p:nvSpPr>
          <p:spPr>
            <a:xfrm>
              <a:off x="91440" y="4366260"/>
              <a:ext cx="1554480" cy="2072640"/>
            </a:xfrm>
            <a:prstGeom prst="wedgeRoundRectCallout">
              <a:avLst>
                <a:gd name="adj1" fmla="val 47794"/>
                <a:gd name="adj2" fmla="val 55515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0"/>
                </a:spcAft>
                <a:defRPr/>
              </a:pPr>
              <a:r>
                <a:rPr lang="zh-TW" sz="1200" kern="100">
                  <a:solidFill>
                    <a:srgbClr val="00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簽核流程：</a:t>
              </a:r>
              <a:endParaRPr lang="zh-TW" sz="1200" kern="100"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  <a:defRPr/>
              </a:pPr>
              <a:r>
                <a:rPr lang="zh-TW" sz="1200" kern="100">
                  <a:solidFill>
                    <a:srgbClr val="00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協驗：採保組→列帳並依本校採購辦法辦理</a:t>
              </a:r>
              <a:endParaRPr lang="zh-TW" sz="1200" kern="100"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  <a:defRPr/>
              </a:pPr>
              <a:r>
                <a:rPr lang="zh-TW" sz="1200" kern="100">
                  <a:solidFill>
                    <a:srgbClr val="00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監驗：會計室→決標金額於新台幣</a:t>
              </a:r>
              <a:r>
                <a:rPr lang="en-US" sz="1200" kern="100">
                  <a:solidFill>
                    <a:srgbClr val="00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15</a:t>
              </a:r>
              <a:r>
                <a:rPr lang="zh-TW" sz="1200" kern="100">
                  <a:solidFill>
                    <a:srgbClr val="00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萬元以下</a:t>
              </a:r>
              <a:r>
                <a:rPr lang="en-US" sz="1200" kern="100">
                  <a:solidFill>
                    <a:srgbClr val="00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zh-TW" sz="1200" kern="100">
                  <a:solidFill>
                    <a:srgbClr val="00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含</a:t>
              </a:r>
              <a:r>
                <a:rPr lang="en-US" sz="1200" kern="100">
                  <a:solidFill>
                    <a:srgbClr val="00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15</a:t>
              </a:r>
              <a:r>
                <a:rPr lang="zh-TW" sz="1200" kern="100">
                  <a:solidFill>
                    <a:srgbClr val="00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萬元</a:t>
              </a:r>
              <a:r>
                <a:rPr lang="en-US" sz="1200" kern="100">
                  <a:solidFill>
                    <a:srgbClr val="00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  <a:r>
                <a:rPr lang="zh-TW" sz="1200" kern="100">
                  <a:solidFill>
                    <a:srgbClr val="00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則</a:t>
              </a:r>
              <a:r>
                <a:rPr lang="zh-TW" sz="1200" kern="100">
                  <a:solidFill>
                    <a:srgbClr val="000000"/>
                  </a:solidFill>
                  <a:highlight>
                    <a:srgbClr val="FFFF00"/>
                  </a:highlight>
                  <a:ea typeface="標楷體" panose="03000509000000000000" pitchFamily="65" charset="-120"/>
                  <a:cs typeface="Times New Roman" panose="02020603050405020304" pitchFamily="18" charset="0"/>
                </a:rPr>
                <a:t>免</a:t>
              </a:r>
              <a:endParaRPr lang="zh-TW" sz="1200" kern="100"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755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群組 22"/>
          <p:cNvGrpSpPr>
            <a:grpSpLocks/>
          </p:cNvGrpSpPr>
          <p:nvPr/>
        </p:nvGrpSpPr>
        <p:grpSpPr bwMode="auto">
          <a:xfrm>
            <a:off x="2892459" y="66261"/>
            <a:ext cx="5518749" cy="6513755"/>
            <a:chOff x="2374106" y="29483"/>
            <a:chExt cx="5991225" cy="5962650"/>
          </a:xfrm>
        </p:grpSpPr>
        <p:pic>
          <p:nvPicPr>
            <p:cNvPr id="35860" name="圖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106" y="29483"/>
              <a:ext cx="5991225" cy="5962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文字方塊 86"/>
            <p:cNvSpPr txBox="1"/>
            <p:nvPr/>
          </p:nvSpPr>
          <p:spPr>
            <a:xfrm>
              <a:off x="5105400" y="465318"/>
              <a:ext cx="403225" cy="494142"/>
            </a:xfrm>
            <a:prstGeom prst="rect">
              <a:avLst/>
            </a:prstGeom>
            <a:solidFill>
              <a:schemeClr val="lt1"/>
            </a:solidFill>
            <a:ln w="38100">
              <a:solidFill>
                <a:srgbClr val="FF0000"/>
              </a:solidFill>
            </a:ln>
          </p:spPr>
          <p:txBody>
            <a:bodyPr/>
            <a:lstStyle/>
            <a:p>
              <a:pPr>
                <a:spcAft>
                  <a:spcPts val="0"/>
                </a:spcAft>
                <a:defRPr/>
              </a:pPr>
              <a:r>
                <a:rPr lang="en-US" sz="2000" b="1" kern="100">
                  <a:solidFill>
                    <a:srgbClr val="000000"/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5</a:t>
              </a:r>
              <a:endParaRPr lang="zh-TW" sz="1200" kern="10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群組 16"/>
          <p:cNvGrpSpPr>
            <a:grpSpLocks/>
          </p:cNvGrpSpPr>
          <p:nvPr/>
        </p:nvGrpSpPr>
        <p:grpSpPr bwMode="auto">
          <a:xfrm>
            <a:off x="2661264" y="66261"/>
            <a:ext cx="6289096" cy="10162341"/>
            <a:chOff x="-278582" y="-4719488"/>
            <a:chExt cx="5729177" cy="11195838"/>
          </a:xfrm>
        </p:grpSpPr>
        <p:grpSp>
          <p:nvGrpSpPr>
            <p:cNvPr id="35856" name="群組 17"/>
            <p:cNvGrpSpPr>
              <a:grpSpLocks/>
            </p:cNvGrpSpPr>
            <p:nvPr/>
          </p:nvGrpSpPr>
          <p:grpSpPr bwMode="auto">
            <a:xfrm>
              <a:off x="-278582" y="-4719488"/>
              <a:ext cx="5729177" cy="11195838"/>
              <a:chOff x="-278582" y="-4719488"/>
              <a:chExt cx="5729177" cy="11195838"/>
            </a:xfrm>
          </p:grpSpPr>
          <p:pic>
            <p:nvPicPr>
              <p:cNvPr id="35858" name="圖片 1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78582" y="-4719488"/>
                <a:ext cx="5211610" cy="717619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流程圖: 替代程序 20"/>
              <p:cNvSpPr/>
              <p:nvPr/>
            </p:nvSpPr>
            <p:spPr>
              <a:xfrm>
                <a:off x="30370" y="5082439"/>
                <a:ext cx="5420225" cy="1393911"/>
              </a:xfrm>
              <a:prstGeom prst="flowChartAlternateProcess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sp>
          <p:nvSpPr>
            <p:cNvPr id="19" name="文字方塊 80"/>
            <p:cNvSpPr txBox="1"/>
            <p:nvPr/>
          </p:nvSpPr>
          <p:spPr>
            <a:xfrm>
              <a:off x="4076738" y="372526"/>
              <a:ext cx="564004" cy="42674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/>
            <a:lstStyle/>
            <a:p>
              <a:pPr>
                <a:spcAft>
                  <a:spcPts val="0"/>
                </a:spcAft>
                <a:defRPr/>
              </a:pPr>
              <a:r>
                <a:rPr lang="en-US" altLang="zh-TW" sz="1600" b="1" kern="100" dirty="0">
                  <a:solidFill>
                    <a:srgbClr val="000000"/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4</a:t>
              </a:r>
              <a:r>
                <a:rPr lang="en-US" sz="1600" b="1" kern="100" dirty="0">
                  <a:solidFill>
                    <a:srgbClr val="000000"/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-2</a:t>
              </a:r>
              <a:endParaRPr lang="zh-TW" sz="1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群組 12"/>
          <p:cNvGrpSpPr>
            <a:grpSpLocks/>
          </p:cNvGrpSpPr>
          <p:nvPr/>
        </p:nvGrpSpPr>
        <p:grpSpPr bwMode="auto">
          <a:xfrm>
            <a:off x="2661264" y="66261"/>
            <a:ext cx="5720947" cy="6708605"/>
            <a:chOff x="2534776" y="192197"/>
            <a:chExt cx="4829175" cy="7210425"/>
          </a:xfrm>
        </p:grpSpPr>
        <p:pic>
          <p:nvPicPr>
            <p:cNvPr id="3585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4776" y="192197"/>
              <a:ext cx="4829175" cy="7210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流程圖: 程序 14"/>
            <p:cNvSpPr/>
            <p:nvPr/>
          </p:nvSpPr>
          <p:spPr>
            <a:xfrm>
              <a:off x="3581833" y="594912"/>
              <a:ext cx="517689" cy="380991"/>
            </a:xfrm>
            <a:prstGeom prst="flowChartProcess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altLang="zh-TW" sz="1400" b="1" kern="100" dirty="0">
                  <a:solidFill>
                    <a:srgbClr val="000000"/>
                  </a:solidFill>
                  <a:ea typeface="新細明體" panose="02020500000000000000" pitchFamily="18" charset="-120"/>
                  <a:cs typeface="Times New Roman" panose="02020603050405020304" pitchFamily="18" charset="0"/>
                </a:rPr>
                <a:t>4</a:t>
              </a:r>
              <a:r>
                <a:rPr lang="en-US" sz="1400" b="1" kern="100" dirty="0">
                  <a:solidFill>
                    <a:srgbClr val="000000"/>
                  </a:solidFill>
                  <a:ea typeface="新細明體" panose="02020500000000000000" pitchFamily="18" charset="-120"/>
                  <a:cs typeface="Times New Roman" panose="02020603050405020304" pitchFamily="18" charset="0"/>
                </a:rPr>
                <a:t>-1</a:t>
              </a:r>
              <a:endParaRPr lang="zh-TW" sz="1200" kern="100" dirty="0"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圖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871" y="66260"/>
            <a:ext cx="5878512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547813" cy="87854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範例：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39776" y="6245225"/>
            <a:ext cx="479021" cy="334791"/>
          </a:xfrm>
        </p:spPr>
        <p:txBody>
          <a:bodyPr/>
          <a:lstStyle/>
          <a:p>
            <a:pPr>
              <a:defRPr/>
            </a:pPr>
            <a:fld id="{ECDA940D-8956-4F41-A8D5-3A57F830F525}" type="slidenum">
              <a:rPr lang="en-US" altLang="zh-TW" smtClean="0"/>
              <a:pPr>
                <a:defRPr/>
              </a:pPr>
              <a:t>24</a:t>
            </a:fld>
            <a:endParaRPr lang="en-US" altLang="zh-TW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79869" y="973138"/>
            <a:ext cx="2033588" cy="3633787"/>
          </a:xfrm>
          <a:prstGeom prst="wedgeRoundRectCallout">
            <a:avLst>
              <a:gd name="adj1" fmla="val 65815"/>
              <a:gd name="adj2" fmla="val -2828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b="1" dirty="0">
                <a:solidFill>
                  <a:srgbClr val="0000FF"/>
                </a:solidFill>
              </a:rPr>
              <a:t>1.</a:t>
            </a:r>
            <a:r>
              <a:rPr lang="zh-TW" altLang="en-US" b="1" dirty="0">
                <a:solidFill>
                  <a:srgbClr val="0000FF"/>
                </a:solidFill>
              </a:rPr>
              <a:t>支出憑證粘存單請款</a:t>
            </a:r>
            <a:endParaRPr lang="en-US" altLang="zh-TW" b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altLang="zh-TW" b="1" dirty="0">
                <a:solidFill>
                  <a:srgbClr val="0000FF"/>
                </a:solidFill>
              </a:rPr>
              <a:t>2.</a:t>
            </a:r>
            <a:r>
              <a:rPr lang="zh-TW" altLang="en-US" b="1" dirty="0">
                <a:solidFill>
                  <a:srgbClr val="0000FF"/>
                </a:solidFill>
              </a:rPr>
              <a:t>發票或收據</a:t>
            </a:r>
            <a:endParaRPr lang="en-US" altLang="zh-TW" b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altLang="zh-TW" b="1" dirty="0">
                <a:solidFill>
                  <a:srgbClr val="0000FF"/>
                </a:solidFill>
              </a:rPr>
              <a:t>3.</a:t>
            </a:r>
            <a:r>
              <a:rPr lang="zh-TW" altLang="en-US" b="1" dirty="0">
                <a:solidFill>
                  <a:srgbClr val="0000FF"/>
                </a:solidFill>
              </a:rPr>
              <a:t>中原大學分期付款表</a:t>
            </a:r>
            <a:endParaRPr lang="en-US" altLang="zh-TW" b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altLang="zh-TW" b="1" dirty="0">
                <a:solidFill>
                  <a:srgbClr val="0000FF"/>
                </a:solidFill>
              </a:rPr>
              <a:t>4.</a:t>
            </a:r>
            <a:r>
              <a:rPr lang="zh-TW" altLang="en-US" b="1" dirty="0">
                <a:solidFill>
                  <a:srgbClr val="0000FF"/>
                </a:solidFill>
              </a:rPr>
              <a:t>契約書或規格表相關分期條款</a:t>
            </a:r>
            <a:endParaRPr lang="en-US" altLang="zh-TW" b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altLang="zh-TW" b="1" dirty="0">
                <a:solidFill>
                  <a:srgbClr val="0000FF"/>
                </a:solidFill>
              </a:rPr>
              <a:t>5.</a:t>
            </a:r>
            <a:r>
              <a:rPr lang="zh-TW" altLang="en-US" b="1" dirty="0">
                <a:solidFill>
                  <a:srgbClr val="0000FF"/>
                </a:solidFill>
              </a:rPr>
              <a:t>驗收方式資料，如啟用通知書、授權書、出貨單等</a:t>
            </a:r>
            <a:endParaRPr lang="en-US" altLang="zh-TW" b="1" dirty="0">
              <a:solidFill>
                <a:srgbClr val="0000FF"/>
              </a:solidFill>
            </a:endParaRPr>
          </a:p>
          <a:p>
            <a:pPr algn="ctr">
              <a:defRPr/>
            </a:pPr>
            <a:endParaRPr lang="zh-TW" altLang="en-US" dirty="0">
              <a:solidFill>
                <a:schemeClr val="tx1"/>
              </a:solidFill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2641958" y="83134"/>
            <a:ext cx="5769250" cy="6798580"/>
            <a:chOff x="68580" y="38100"/>
            <a:chExt cx="5904230" cy="6815455"/>
          </a:xfrm>
        </p:grpSpPr>
        <p:grpSp>
          <p:nvGrpSpPr>
            <p:cNvPr id="27" name="群組 26"/>
            <p:cNvGrpSpPr/>
            <p:nvPr/>
          </p:nvGrpSpPr>
          <p:grpSpPr>
            <a:xfrm>
              <a:off x="68580" y="38100"/>
              <a:ext cx="5904230" cy="6815455"/>
              <a:chOff x="68580" y="38100"/>
              <a:chExt cx="5904230" cy="6815455"/>
            </a:xfrm>
          </p:grpSpPr>
          <p:pic>
            <p:nvPicPr>
              <p:cNvPr id="30" name="內容版面配置區 4"/>
              <p:cNvPicPr>
                <a:picLocks noGrp="1"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8580" y="38100"/>
                <a:ext cx="5904230" cy="681545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31" name="文字方塊 72"/>
              <p:cNvSpPr txBox="1"/>
              <p:nvPr/>
            </p:nvSpPr>
            <p:spPr>
              <a:xfrm>
                <a:off x="1501140" y="83820"/>
                <a:ext cx="350520" cy="32766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400" b="1" kern="10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1</a:t>
                </a:r>
                <a:endParaRPr lang="zh-TW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9" name="文字方塊 73"/>
            <p:cNvSpPr txBox="1"/>
            <p:nvPr/>
          </p:nvSpPr>
          <p:spPr>
            <a:xfrm>
              <a:off x="4472940" y="3474720"/>
              <a:ext cx="350520" cy="3276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b="1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2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879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691680" y="2924944"/>
            <a:ext cx="58326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6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謝謝聆聽</a:t>
            </a:r>
            <a:endParaRPr lang="en-US" altLang="zh-TW" sz="66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426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9271" y="188912"/>
            <a:ext cx="4455459" cy="884238"/>
          </a:xfrm>
        </p:spPr>
        <p:txBody>
          <a:bodyPr/>
          <a:lstStyle/>
          <a:p>
            <a:pPr eaLnBrk="1" hangingPunct="1"/>
            <a:r>
              <a:rPr lang="zh-TW" altLang="en-US" sz="4800" b="1" dirty="0">
                <a:ea typeface="標楷體" pitchFamily="65" charset="-120"/>
              </a:rPr>
              <a:t>一、表單審核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251618" y="1220787"/>
            <a:ext cx="8640763" cy="5256213"/>
          </a:xfrm>
          <a:ln>
            <a:solidFill>
              <a:schemeClr val="accent4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hlinkClick r:id="rId2" action="ppaction://hlinksldjump"/>
              </a:rPr>
              <a:t>人事費印領清冊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hlinkClick r:id="rId3" action="ppaction://hlinksldjump"/>
              </a:rPr>
              <a:t>支出憑證粘存單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hlinkClick r:id="rId4" action="ppaction://hlinksldjump"/>
              </a:rPr>
              <a:t>國內出差旅費報告表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hlinkClick r:id="rId5" action="ppaction://hlinksldjump"/>
              </a:rPr>
              <a:t>國外出差旅費報告表</a:t>
            </a:r>
            <a:endParaRPr lang="zh-TW" altLang="en-US" sz="28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hlinkClick r:id="rId6" action="ppaction://hlinksldjump"/>
              </a:rPr>
              <a:t>借支</a:t>
            </a:r>
            <a:endParaRPr lang="en-US" altLang="zh-TW" sz="28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、個人款項領款收據：</a:t>
            </a:r>
            <a:r>
              <a:rPr lang="en-US" altLang="zh-TW" sz="22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b="1" dirty="0">
                <a:latin typeface="標楷體" pitchFamily="65" charset="-120"/>
                <a:ea typeface="標楷體" pitchFamily="65" charset="-120"/>
              </a:rPr>
              <a:t>須附於人事印領清冊後</a:t>
            </a:r>
            <a:r>
              <a:rPr lang="en-US" altLang="zh-TW" sz="2200" b="1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  (1)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具領人為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外籍人士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，須檢附護照影本，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大陸人士</a:t>
            </a:r>
            <a:endParaRPr lang="en-US" altLang="zh-TW" sz="28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須檢附「大陸居民往來台灣通行證」影本，居留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 未滿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183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天者，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當月給付一般所得</a:t>
            </a:r>
            <a:r>
              <a:rPr lang="en-US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41,205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元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以上</a:t>
            </a:r>
            <a:endParaRPr lang="en-US" altLang="zh-TW" sz="28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預扣</a:t>
            </a:r>
            <a:r>
              <a:rPr lang="en-US" altLang="zh-TW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18%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稅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，以下預扣</a:t>
            </a:r>
            <a:r>
              <a:rPr lang="en-US" altLang="zh-TW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6%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稅；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演講費</a:t>
            </a:r>
            <a:r>
              <a:rPr lang="en-US" altLang="zh-TW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5,001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元以上</a:t>
            </a:r>
            <a:endParaRPr lang="en-US" altLang="zh-TW" sz="28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預扣</a:t>
            </a:r>
            <a:r>
              <a:rPr lang="en-US" altLang="zh-TW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20%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稅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，未達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5,000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元不扣稅。 </a:t>
            </a:r>
          </a:p>
        </p:txBody>
      </p:sp>
      <p:sp>
        <p:nvSpPr>
          <p:cNvPr id="2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5F5F1EE-7E8C-46B1-8781-43BB2A931B08}" type="slidenum">
              <a:rPr lang="en-US" altLang="zh-TW" smtClean="0">
                <a:ea typeface="新細明體" charset="-120"/>
              </a:rPr>
              <a:pPr/>
              <a:t>3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800" b="1" dirty="0">
                <a:solidFill>
                  <a:schemeClr val="tx2">
                    <a:satMod val="130000"/>
                  </a:schemeClr>
                </a:solidFill>
                <a:ea typeface="標楷體" pitchFamily="65" charset="-120"/>
              </a:rPr>
              <a:t>支出憑證核銷辦法</a:t>
            </a:r>
            <a:endParaRPr lang="zh-TW" altLang="en-US" sz="2800" dirty="0">
              <a:solidFill>
                <a:srgbClr val="0000FF"/>
              </a:solidFill>
              <a:ea typeface="標楷體" pitchFamily="65" charset="-12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567391" y="1951785"/>
            <a:ext cx="7931150" cy="3839415"/>
          </a:xfrm>
        </p:spPr>
        <p:txBody>
          <a:bodyPr rtlCol="0"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zh-TW" altLang="en-US" sz="28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臨時工資及工讀金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依勞動部公告之每小時基本工資計算工讀金，</a:t>
            </a: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自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日起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每小時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基本工資調整為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190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en-US" altLang="zh-TW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，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每月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基本工資調整為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新臺幣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28,590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核銷工讀金請檢</a:t>
            </a:r>
            <a:r>
              <a:rPr lang="zh-TW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</a:t>
            </a:r>
            <a:r>
              <a:rPr lang="zh-TW" altLang="en-US" sz="2800" b="1" u="dbl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中原大學計畫案工讀生</a:t>
            </a:r>
            <a:r>
              <a:rPr lang="en-US" altLang="zh-TW" sz="2800" b="1" u="dbl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1" u="dbl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臨</a:t>
            </a:r>
            <a:endParaRPr lang="en-US" altLang="zh-TW" sz="2800" b="1" u="dbl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zh-TW" sz="2800" b="1" u="dbl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b="1" u="dbl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時工</a:t>
            </a:r>
            <a:r>
              <a:rPr lang="en-US" altLang="zh-TW" sz="2800" b="1" u="dbl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  </a:t>
            </a:r>
            <a:r>
              <a:rPr lang="zh-TW" altLang="en-US" sz="2800" b="1" u="dbl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  月</a:t>
            </a:r>
            <a:r>
              <a:rPr lang="en-US" altLang="zh-TW" sz="2800" b="1" u="dbl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800" b="1" u="dbl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簽到單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須說明工作日期、時間</a:t>
            </a: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、時數、酬金及工作內容及時薪之計算式</a:t>
            </a:r>
            <a:r>
              <a:rPr lang="zh-TW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zh-TW" altLang="zh-TW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zh-TW" altLang="en-US" sz="28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498541" y="6162675"/>
            <a:ext cx="502024" cy="476250"/>
          </a:xfrm>
        </p:spPr>
        <p:txBody>
          <a:bodyPr/>
          <a:lstStyle/>
          <a:p>
            <a:pPr>
              <a:defRPr/>
            </a:pPr>
            <a:fld id="{C12AB3EE-138A-4FDA-800C-FD7B19188A25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845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081088"/>
          </a:xfrm>
          <a:noFill/>
        </p:spPr>
        <p:txBody>
          <a:bodyPr/>
          <a:lstStyle/>
          <a:p>
            <a:pPr eaLnBrk="1" hangingPunct="1"/>
            <a:r>
              <a:rPr lang="zh-TW" altLang="en-US" sz="4800" b="1" dirty="0">
                <a:ea typeface="標楷體" pitchFamily="65" charset="-120"/>
              </a:rPr>
              <a:t>一、表單審核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362950" cy="48958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  (2)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二代健保補充保費扣繳標準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    </a:t>
            </a:r>
          </a:p>
          <a:p>
            <a:pPr eaLnBrk="1" hangingPunct="1">
              <a:buFont typeface="Wingdings" pitchFamily="2" charset="2"/>
              <a:buNone/>
            </a:pP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   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 </a:t>
            </a:r>
          </a:p>
        </p:txBody>
      </p:sp>
      <p:sp>
        <p:nvSpPr>
          <p:cNvPr id="6148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C951DC-82E3-4635-A854-3CFFAD761FCA}" type="slidenum">
              <a:rPr lang="en-US" altLang="zh-TW" smtClean="0">
                <a:ea typeface="新細明體" charset="-120"/>
              </a:rPr>
              <a:pPr/>
              <a:t>5</a:t>
            </a:fld>
            <a:endParaRPr lang="en-US" altLang="zh-TW">
              <a:ea typeface="新細明體" charset="-120"/>
            </a:endParaRPr>
          </a:p>
        </p:txBody>
      </p:sp>
      <p:graphicFrame>
        <p:nvGraphicFramePr>
          <p:cNvPr id="11314" name="Group 50"/>
          <p:cNvGraphicFramePr>
            <a:graphicFrameLocks noGrp="1"/>
          </p:cNvGraphicFramePr>
          <p:nvPr/>
        </p:nvGraphicFramePr>
        <p:xfrm>
          <a:off x="1524000" y="2354393"/>
          <a:ext cx="6577013" cy="3245870"/>
        </p:xfrm>
        <a:graphic>
          <a:graphicData uri="http://schemas.openxmlformats.org/drawingml/2006/table">
            <a:tbl>
              <a:tblPr/>
              <a:tblGrid>
                <a:gridCol w="167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非固定薪資 </a:t>
                      </a:r>
                      <a:r>
                        <a:rPr kumimoji="1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所得類別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50</a:t>
                      </a:r>
                      <a:r>
                        <a:rPr kumimoji="1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)</a:t>
                      </a:r>
                      <a:endParaRPr kumimoji="1" lang="zh-TW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執行業務所得</a:t>
                      </a:r>
                      <a:endParaRPr kumimoji="1" lang="en-US" altLang="zh-TW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--</a:t>
                      </a:r>
                      <a:r>
                        <a:rPr kumimoji="1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演講費</a:t>
                      </a: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(9B)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校內人士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</a:rPr>
                        <a:t>X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&gt;=20,000</a:t>
                      </a: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元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1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本校無投保紀錄、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校外人士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&gt;=28,590</a:t>
                      </a: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元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&gt;=20,000</a:t>
                      </a: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元</a:t>
                      </a:r>
                    </a:p>
                  </a:txBody>
                  <a:tcPr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2339752" y="5925234"/>
            <a:ext cx="399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u="sng" dirty="0">
                <a:latin typeface="標楷體" pitchFamily="65" charset="-120"/>
                <a:ea typeface="標楷體" pitchFamily="65" charset="-120"/>
              </a:rPr>
              <a:t>金額達以上標準者</a:t>
            </a:r>
            <a:r>
              <a:rPr lang="zh-TW" altLang="en-US" b="1" u="sng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預扣</a:t>
            </a:r>
            <a:r>
              <a:rPr lang="en-US" altLang="zh-TW" b="1" u="sng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2.11%</a:t>
            </a:r>
            <a:r>
              <a:rPr lang="zh-TW" altLang="en-US" b="1" u="sng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補充保費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4800" b="1" dirty="0">
                <a:ea typeface="標楷體" pitchFamily="65" charset="-120"/>
              </a:rPr>
              <a:t>二、憑證審核</a:t>
            </a:r>
            <a:endParaRPr lang="zh-TW" altLang="en-US" sz="2800" dirty="0">
              <a:solidFill>
                <a:srgbClr val="0000FF"/>
              </a:solidFill>
              <a:ea typeface="標楷體" pitchFamily="65" charset="-12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895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hlinkClick r:id="rId2" action="ppaction://hlinksldjump"/>
              </a:rPr>
              <a:t>統一發票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 marL="0" indent="0">
              <a:buNone/>
              <a:defRPr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  (1)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如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zh-TW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三聯式發票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報支，須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同時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附上第二聯扣抵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聯及第三聯收執聯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收銀機發票須開具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學校統一編號</a:t>
            </a:r>
            <a:r>
              <a:rPr lang="en-US" altLang="zh-TW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(45002502)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    未輸入時，應請營業人加註後，加蓋統一發票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    專用章。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若發票不慎遺失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，應由廠商影印發票存根聯，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並加蓋</a:t>
            </a:r>
            <a:r>
              <a:rPr lang="zh-TW" altLang="en-US" sz="2800" b="1" u="sng" dirty="0">
                <a:latin typeface="標楷體" pitchFamily="65" charset="-120"/>
                <a:ea typeface="標楷體" pitchFamily="65" charset="-120"/>
              </a:rPr>
              <a:t>負責人私章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u="sng" dirty="0">
                <a:latin typeface="標楷體" pitchFamily="65" charset="-120"/>
                <a:ea typeface="標楷體" pitchFamily="65" charset="-120"/>
              </a:rPr>
              <a:t>統一發票專用章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及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800" b="1" u="sng" dirty="0">
                <a:latin typeface="標楷體" pitchFamily="65" charset="-120"/>
                <a:ea typeface="標楷體" pitchFamily="65" charset="-120"/>
              </a:rPr>
              <a:t>與正本相符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”章，經辦人註明無法提出正本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的原因並簽名。</a:t>
            </a:r>
          </a:p>
        </p:txBody>
      </p:sp>
      <p:sp>
        <p:nvSpPr>
          <p:cNvPr id="8196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0BD7B40-C31F-47EF-B987-52696086BD0B}" type="slidenum">
              <a:rPr lang="en-US" altLang="zh-TW" smtClean="0">
                <a:ea typeface="新細明體" charset="-120"/>
              </a:rPr>
              <a:pPr/>
              <a:t>6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8112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4800" b="1" dirty="0">
                <a:ea typeface="標楷體" pitchFamily="65" charset="-120"/>
              </a:rPr>
              <a:t>二、憑證審核</a:t>
            </a:r>
            <a:endParaRPr lang="zh-TW" altLang="en-US" sz="2800" b="1" dirty="0">
              <a:ea typeface="標楷體" pitchFamily="65" charset="-12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29600" cy="53276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  <a:hlinkClick r:id="rId2" action="ppaction://hlinksldjump"/>
              </a:rPr>
              <a:t>免用統一發票收據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收據須有日期、廠商統一編號、負責人私章、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     地址、貨品名稱及數量、單價及總價、抬頭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應註明：中原大學；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若廠商無統一編號，單</a:t>
            </a:r>
            <a:endParaRPr lang="en-US" altLang="zh-TW" sz="28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據不得報支。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有統一發票專用章之廠商，不得開立免用統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一發票收據。</a:t>
            </a:r>
          </a:p>
        </p:txBody>
      </p:sp>
      <p:sp>
        <p:nvSpPr>
          <p:cNvPr id="9220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1EE435F-F4E9-47EF-B319-C391F5986169}" type="slidenum">
              <a:rPr lang="en-US" altLang="zh-TW" smtClean="0">
                <a:ea typeface="新細明體" charset="-120"/>
              </a:rPr>
              <a:pPr/>
              <a:t>7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57200"/>
            <a:ext cx="8186766" cy="884238"/>
          </a:xfrm>
        </p:spPr>
        <p:txBody>
          <a:bodyPr/>
          <a:lstStyle/>
          <a:p>
            <a:pPr eaLnBrk="1" hangingPunct="1"/>
            <a:r>
              <a:rPr lang="zh-TW" altLang="en-US" sz="4800" b="1" dirty="0">
                <a:ea typeface="標楷體" pitchFamily="65" charset="-120"/>
              </a:rPr>
              <a:t>三、報支費用應檢附資料：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00033" y="1412875"/>
            <a:ext cx="8393141" cy="50387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、廣告費，應附報紙或廣告樣張。</a:t>
            </a:r>
            <a:endParaRPr lang="en-US" altLang="zh-TW" sz="28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None/>
              <a:defRPr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、郵費，應檢附郵局所開立「購買票品證明單」。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None/>
              <a:defRPr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、刻印章，應加蓋樣章於收據背面。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None/>
              <a:defRPr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、影印費，金額超過</a:t>
            </a:r>
            <a:r>
              <a:rPr lang="en-US" sz="2800" b="1" dirty="0">
                <a:latin typeface="標楷體" pitchFamily="65" charset="-120"/>
                <a:ea typeface="標楷體" pitchFamily="65" charset="-120"/>
              </a:rPr>
              <a:t>1,000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元，應檢附樣張</a:t>
            </a:r>
            <a:r>
              <a:rPr lang="en-US" sz="28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所影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None/>
              <a:defRPr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印之封面或目錄</a:t>
            </a:r>
            <a:r>
              <a:rPr lang="en-US" sz="2800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None/>
              <a:defRPr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會議餐費、便當、點心費，應檢附開會通知 </a:t>
            </a:r>
            <a:br>
              <a:rPr lang="en-US" altLang="zh-TW" sz="2800" b="1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     並註明會議名稱、時間、地點、與會人數。    </a:t>
            </a:r>
            <a:br>
              <a:rPr lang="en-US" altLang="zh-TW" sz="2800" b="1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教育部：午、晚餐</a:t>
            </a:r>
            <a:r>
              <a:rPr lang="en-US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$120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人為限、茶水費</a:t>
            </a:r>
            <a:br>
              <a:rPr lang="en-US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$40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人為限，超額用特補費或公關費性質</a:t>
            </a:r>
            <a:br>
              <a:rPr lang="en-US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之經費核銷。</a:t>
            </a:r>
            <a:endParaRPr lang="en-US" altLang="zh-TW" sz="2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None/>
              <a:defRPr/>
            </a:pP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4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1F85296-7F37-4EBD-8A8C-48BF8C798172}" type="slidenum">
              <a:rPr lang="en-US" altLang="zh-TW" smtClean="0">
                <a:ea typeface="新細明體" charset="-120"/>
              </a:rPr>
              <a:pPr/>
              <a:t>8</a:t>
            </a:fld>
            <a:endParaRPr lang="en-US" altLang="zh-TW" dirty="0">
              <a:ea typeface="新細明體" charset="-120"/>
            </a:endParaRP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4365625" y="3246438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b="1"/>
              <a:t>．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9646" y="98612"/>
            <a:ext cx="6499412" cy="1021976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b="1" dirty="0">
                <a:ea typeface="標楷體" pitchFamily="65" charset="-120"/>
              </a:rPr>
              <a:t>三、報支費用應檢附資料：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259976" y="1279525"/>
            <a:ext cx="8229600" cy="4968875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  <a:defRPr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、禮金、奠儀、花籃、喜幛及輓聯，應檢附紅、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None/>
              <a:defRPr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白帖或邀請卡</a:t>
            </a:r>
            <a:r>
              <a:rPr lang="en-US" sz="28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信封務必附上</a:t>
            </a:r>
            <a:r>
              <a:rPr lang="en-US" sz="2800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，並請單位主管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None/>
              <a:defRPr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在信封上批示致贈金額及項目。報支上限為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None/>
              <a:defRPr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     1,500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元，行政單位限一級單位主管可報支。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None/>
              <a:defRPr/>
            </a:pP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、核銷水電費、電信費、瓦斯費等，得以已完成繳費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   之繳費通知單</a:t>
            </a:r>
            <a:r>
              <a:rPr lang="en-US" sz="28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上面蓋有超商、金融機構之收款戳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   印或轉帳代繳字樣</a:t>
            </a:r>
            <a:r>
              <a:rPr lang="en-US" sz="2800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核銷，不需檢附電子發票。若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   以電子發票報銷經費者，仍須檢附繳費通知單正本。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268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EBAC037-D5B0-4CDC-8E9A-3019F213B06D}" type="slidenum">
              <a:rPr lang="en-US" altLang="zh-TW" smtClean="0">
                <a:ea typeface="新細明體" charset="-120"/>
              </a:rPr>
              <a:pPr/>
              <a:t>9</a:t>
            </a:fld>
            <a:endParaRPr lang="en-US" altLang="zh-TW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5085777"/>
      </p:ext>
    </p:extLst>
  </p:cSld>
  <p:clrMapOvr>
    <a:masterClrMapping/>
  </p:clrMapOvr>
</p:sld>
</file>

<file path=ppt/theme/theme1.xml><?xml version="1.0" encoding="utf-8"?>
<a:theme xmlns:a="http://schemas.openxmlformats.org/drawingml/2006/main" name="佈景主題1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5E91B48C-423C-4A3D-94CA-F4DCAA4CA0A7}" vid="{AD1EA80D-BA14-433C-AF2F-3222339BC382}"/>
    </a:ext>
  </a:extLst>
</a:theme>
</file>

<file path=ppt/theme/theme2.xml><?xml version="1.0" encoding="utf-8"?>
<a:theme xmlns:a="http://schemas.openxmlformats.org/drawingml/2006/main" name="1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442</TotalTime>
  <Words>1647</Words>
  <Application>Microsoft Office PowerPoint</Application>
  <PresentationFormat>如螢幕大小 (4:3)</PresentationFormat>
  <Paragraphs>181</Paragraphs>
  <Slides>25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25</vt:i4>
      </vt:variant>
    </vt:vector>
  </HeadingPairs>
  <TitlesOfParts>
    <vt:vector size="35" baseType="lpstr">
      <vt:lpstr>新細明體</vt:lpstr>
      <vt:lpstr>標楷體</vt:lpstr>
      <vt:lpstr>Aptos</vt:lpstr>
      <vt:lpstr>Arial</vt:lpstr>
      <vt:lpstr>Calibri</vt:lpstr>
      <vt:lpstr>Times New Roman</vt:lpstr>
      <vt:lpstr>Wingdings</vt:lpstr>
      <vt:lpstr>Wingdings 2</vt:lpstr>
      <vt:lpstr>佈景主題1</vt:lpstr>
      <vt:lpstr>1_自訂設計</vt:lpstr>
      <vt:lpstr>經費報支及核銷原則</vt:lpstr>
      <vt:lpstr>簡 報 大 綱</vt:lpstr>
      <vt:lpstr>一、表單審核</vt:lpstr>
      <vt:lpstr>支出憑證核銷辦法</vt:lpstr>
      <vt:lpstr>一、表單審核</vt:lpstr>
      <vt:lpstr>二、憑證審核</vt:lpstr>
      <vt:lpstr>二、憑證審核</vt:lpstr>
      <vt:lpstr>三、報支費用應檢附資料：</vt:lpstr>
      <vt:lpstr>三、報支費用應檢附資料：</vt:lpstr>
      <vt:lpstr>四、其他注意事項：</vt:lpstr>
      <vt:lpstr>四、其他注意事項：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範例：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蕭莉蘋</dc:creator>
  <cp:lastModifiedBy>蕭莉蘋</cp:lastModifiedBy>
  <cp:revision>19</cp:revision>
  <dcterms:created xsi:type="dcterms:W3CDTF">2025-06-13T10:05:23Z</dcterms:created>
  <dcterms:modified xsi:type="dcterms:W3CDTF">2025-06-26T00:47:20Z</dcterms:modified>
</cp:coreProperties>
</file>